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1" r:id="rId6"/>
    <p:sldId id="262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798CC-FEEE-6739-49EC-E5EF387BCABD}" v="412" dt="2026-06-27T21:00:13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GI Case of the month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July 2026</a:t>
            </a:r>
          </a:p>
          <a:p>
            <a:r>
              <a:rPr lang="en-US">
                <a:latin typeface="Arial"/>
                <a:cs typeface="Arial"/>
              </a:rPr>
              <a:t>Dr. Maryam Ashfaq, M.D., PGY-1</a:t>
            </a:r>
          </a:p>
          <a:p>
            <a:r>
              <a:rPr lang="en-US">
                <a:latin typeface="Arial"/>
                <a:cs typeface="Arial"/>
              </a:rPr>
              <a:t>Dr. Roshan Raza M.D.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EE5F-01FA-416D-72D1-5D491A67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Clinical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D0FF-33CE-DA7C-946C-C2A2CCC6F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2400">
                <a:highlight>
                  <a:srgbClr val="FFFFFF"/>
                </a:highlight>
                <a:latin typeface="Arial"/>
                <a:cs typeface="Arial"/>
              </a:rPr>
              <a:t>57-year-old man with a history of ulcerative proctitis and intermittent rectal bleeding underwent screening colonoscopy</a:t>
            </a:r>
            <a:endParaRPr lang="en-US" sz="2400" dirty="0">
              <a:highlight>
                <a:srgbClr val="FFFFFF"/>
              </a:highlight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b="1" dirty="0">
              <a:highlight>
                <a:srgbClr val="FFFFFF"/>
              </a:highlight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b="1" dirty="0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/>
            <a:r>
              <a:rPr lang="en-US" sz="2400" b="1">
                <a:highlight>
                  <a:srgbClr val="FFFFFF"/>
                </a:highlight>
                <a:latin typeface="Arial"/>
                <a:cs typeface="Arial"/>
              </a:rPr>
              <a:t>Colonoscopy: </a:t>
            </a:r>
            <a:r>
              <a:rPr lang="en-US" sz="2400">
                <a:highlight>
                  <a:srgbClr val="FFFFFF"/>
                </a:highlight>
                <a:latin typeface="Arial"/>
                <a:cs typeface="Arial"/>
              </a:rPr>
              <a:t>Unremarkable without evidence of active inflammation or mucosal abnormalities.</a:t>
            </a:r>
            <a:endParaRPr lang="en-US" sz="2400" dirty="0"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sz="2400" dirty="0">
              <a:highlight>
                <a:srgbClr val="FFFFFF"/>
              </a:highlight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/>
            <a:r>
              <a:rPr lang="en-US" sz="2400">
                <a:highlight>
                  <a:srgbClr val="FFFFFF"/>
                </a:highlight>
                <a:latin typeface="Arial"/>
                <a:cs typeface="Arial"/>
              </a:rPr>
              <a:t>Biopsies were taken from terminal Ileum, ascending, transverse, descending colon and rectum</a:t>
            </a:r>
            <a:endParaRPr lang="en-US" sz="2400" dirty="0">
              <a:highlight>
                <a:srgbClr val="FFFFFF"/>
              </a:highlight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highlight>
                <a:srgbClr val="FFFFFF"/>
              </a:highlight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highlight>
                <a:srgbClr val="FFFFFF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32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C85861-778F-B084-60D6-2A1304EA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2" y="-779"/>
            <a:ext cx="9359900" cy="6342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324962-558A-BAA0-9573-DA6291BD1791}"/>
              </a:ext>
            </a:extLst>
          </p:cNvPr>
          <p:cNvSpPr txBox="1"/>
          <p:nvPr/>
        </p:nvSpPr>
        <p:spPr>
          <a:xfrm>
            <a:off x="966384" y="6446704"/>
            <a:ext cx="102645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H&amp;E 2X: preserved villous architecture with subepithelial collagen band thickening (blue arrow)</a:t>
            </a:r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57DA4A2-4C58-7128-A6EB-672376F32204}"/>
              </a:ext>
            </a:extLst>
          </p:cNvPr>
          <p:cNvSpPr/>
          <p:nvPr/>
        </p:nvSpPr>
        <p:spPr>
          <a:xfrm rot="17820000">
            <a:off x="4233319" y="2822142"/>
            <a:ext cx="216693" cy="130152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6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B37B8-99EB-0D69-9952-AE083FF0E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43" y="-779"/>
            <a:ext cx="9300028" cy="6384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54500-6244-4ED9-E800-A0FC26D82B0D}"/>
              </a:ext>
            </a:extLst>
          </p:cNvPr>
          <p:cNvSpPr txBox="1"/>
          <p:nvPr/>
        </p:nvSpPr>
        <p:spPr>
          <a:xfrm>
            <a:off x="1390926" y="6441262"/>
            <a:ext cx="93120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H&amp;E 10X: preserved villous architecture with subepithelial collagen band thickening (arrows)</a:t>
            </a:r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39E30DE-03A2-C66A-CB62-F76853DA08FE}"/>
              </a:ext>
            </a:extLst>
          </p:cNvPr>
          <p:cNvSpPr/>
          <p:nvPr/>
        </p:nvSpPr>
        <p:spPr>
          <a:xfrm rot="17820000">
            <a:off x="2710303" y="3936096"/>
            <a:ext cx="233022" cy="130152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CFCED57-7B48-1909-60DE-477413FD2F16}"/>
              </a:ext>
            </a:extLst>
          </p:cNvPr>
          <p:cNvSpPr/>
          <p:nvPr/>
        </p:nvSpPr>
        <p:spPr>
          <a:xfrm rot="17820000">
            <a:off x="6476760" y="2379439"/>
            <a:ext cx="233022" cy="130152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6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44A87-DFB4-DF77-9346-1B403BB5C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4" y="-780"/>
            <a:ext cx="9506855" cy="6429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6EC997-DAFF-7020-4CA0-9D02C683BDA5}"/>
              </a:ext>
            </a:extLst>
          </p:cNvPr>
          <p:cNvSpPr txBox="1"/>
          <p:nvPr/>
        </p:nvSpPr>
        <p:spPr>
          <a:xfrm>
            <a:off x="1494340" y="6473919"/>
            <a:ext cx="92086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H&amp;E 20X: preserved villous architecture with subepithelial collagen band thickening (arrow)</a:t>
            </a: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193F0E0-CCEF-DDDF-EFD6-6086FE4D5D13}"/>
              </a:ext>
            </a:extLst>
          </p:cNvPr>
          <p:cNvSpPr/>
          <p:nvPr/>
        </p:nvSpPr>
        <p:spPr>
          <a:xfrm rot="17820000">
            <a:off x="7151674" y="2776767"/>
            <a:ext cx="233022" cy="130152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3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E139D-1B09-E2A4-4D56-612BBB94F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4" y="-2593"/>
            <a:ext cx="9470571" cy="6454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889DF8-46FE-D2AE-7CA5-C7B776AE01A2}"/>
              </a:ext>
            </a:extLst>
          </p:cNvPr>
          <p:cNvSpPr txBox="1"/>
          <p:nvPr/>
        </p:nvSpPr>
        <p:spPr>
          <a:xfrm>
            <a:off x="1363713" y="6457592"/>
            <a:ext cx="94698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Trichrome staining (20X) highlights subepithelial collagen band thickening</a:t>
            </a:r>
          </a:p>
        </p:txBody>
      </p:sp>
    </p:spTree>
    <p:extLst>
      <p:ext uri="{BB962C8B-B14F-4D97-AF65-F5344CB8AC3E}">
        <p14:creationId xmlns:p14="http://schemas.microsoft.com/office/powerpoint/2010/main" val="207856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10111D-8A5F-3C9A-C8B2-0A7CBE69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03" y="1498"/>
            <a:ext cx="9461500" cy="6418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F961C-4DDD-02F7-4017-A8DB054A0DD7}"/>
              </a:ext>
            </a:extLst>
          </p:cNvPr>
          <p:cNvSpPr txBox="1"/>
          <p:nvPr/>
        </p:nvSpPr>
        <p:spPr>
          <a:xfrm>
            <a:off x="1363713" y="6457592"/>
            <a:ext cx="94698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Trichrome staining (40X) highlights subepithelial collagen band thickening</a:t>
            </a:r>
          </a:p>
        </p:txBody>
      </p:sp>
    </p:spTree>
    <p:extLst>
      <p:ext uri="{BB962C8B-B14F-4D97-AF65-F5344CB8AC3E}">
        <p14:creationId xmlns:p14="http://schemas.microsoft.com/office/powerpoint/2010/main" val="161384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7A7A06-DDF5-0349-5E7D-EBC85DD7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Final </a:t>
            </a:r>
            <a:r>
              <a:rPr lang="en-US">
                <a:latin typeface="Arial"/>
                <a:cs typeface="Arial"/>
              </a:rPr>
              <a:t>Diagnosis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C4D2BB-EA5C-78B9-9095-47446A5E2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sz="2400">
                <a:latin typeface="Arial"/>
                <a:cs typeface="Arial"/>
              </a:rPr>
              <a:t>Terminal Ileum, biopsy: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 - Small intestinal mucosa with patchy increase in subepithelial </a:t>
            </a:r>
            <a:r>
              <a:rPr lang="en-US" sz="2400">
                <a:latin typeface="Arial"/>
                <a:cs typeface="Arial"/>
              </a:rPr>
              <a:t>  collagen, suggestive of collagenous ileitis (assessed on trichrome stain).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 - Negative for active infla</a:t>
            </a:r>
            <a:r>
              <a:rPr lang="en-US" sz="2400">
                <a:latin typeface="Arial"/>
                <a:cs typeface="Arial"/>
              </a:rPr>
              <a:t>mmation, dysplasia and granuloma.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 - Negative for intraepithelial lymphocytosis and villous blunting (assessed on CD3 stain)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 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81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GI Case of the month</vt:lpstr>
      <vt:lpstr>Clinical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Diagnosis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220</cp:revision>
  <dcterms:created xsi:type="dcterms:W3CDTF">2026-06-25T00:58:40Z</dcterms:created>
  <dcterms:modified xsi:type="dcterms:W3CDTF">2026-06-29T15:48:36Z</dcterms:modified>
</cp:coreProperties>
</file>