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2.xml" ContentType="application/vnd.openxmlformats-officedocument.presentationml.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54" r:id="rId3"/>
  </p:sldMasterIdLst>
  <p:notesMasterIdLst>
    <p:notesMasterId r:id="rId39"/>
  </p:notesMasterIdLst>
  <p:handoutMasterIdLst>
    <p:handoutMasterId r:id="rId40"/>
  </p:handoutMasterIdLst>
  <p:sldIdLst>
    <p:sldId id="560" r:id="rId4"/>
    <p:sldId id="658" r:id="rId5"/>
    <p:sldId id="622" r:id="rId6"/>
    <p:sldId id="628" r:id="rId7"/>
    <p:sldId id="651" r:id="rId8"/>
    <p:sldId id="614" r:id="rId9"/>
    <p:sldId id="638" r:id="rId10"/>
    <p:sldId id="665" r:id="rId11"/>
    <p:sldId id="673" r:id="rId12"/>
    <p:sldId id="672" r:id="rId13"/>
    <p:sldId id="629" r:id="rId14"/>
    <p:sldId id="670" r:id="rId15"/>
    <p:sldId id="671" r:id="rId16"/>
    <p:sldId id="637" r:id="rId17"/>
    <p:sldId id="652" r:id="rId18"/>
    <p:sldId id="654" r:id="rId19"/>
    <p:sldId id="666" r:id="rId20"/>
    <p:sldId id="667" r:id="rId21"/>
    <p:sldId id="668" r:id="rId22"/>
    <p:sldId id="663" r:id="rId23"/>
    <p:sldId id="660" r:id="rId24"/>
    <p:sldId id="661" r:id="rId25"/>
    <p:sldId id="657" r:id="rId26"/>
    <p:sldId id="679" r:id="rId27"/>
    <p:sldId id="681" r:id="rId28"/>
    <p:sldId id="680" r:id="rId29"/>
    <p:sldId id="682" r:id="rId30"/>
    <p:sldId id="659" r:id="rId31"/>
    <p:sldId id="674" r:id="rId32"/>
    <p:sldId id="675" r:id="rId33"/>
    <p:sldId id="677" r:id="rId34"/>
    <p:sldId id="669" r:id="rId35"/>
    <p:sldId id="678" r:id="rId36"/>
    <p:sldId id="624" r:id="rId37"/>
    <p:sldId id="621" r:id="rId38"/>
  </p:sldIdLst>
  <p:sldSz cx="9144000" cy="6858000" type="screen4x3"/>
  <p:notesSz cx="7077075" cy="9393238"/>
  <p:custDataLst>
    <p:tags r:id="rId42"/>
  </p:custDataLst>
  <p:defaultTextStyle>
    <a:defPPr>
      <a:defRPr lang="en-US"/>
    </a:defPPr>
    <a:lvl1pPr algn="l" rtl="0" eaLnBrk="0" fontAlgn="base" hangingPunct="0">
      <a:spcBef>
        <a:spcPct val="0"/>
      </a:spcBef>
      <a:spcAft>
        <a:spcPct val="0"/>
      </a:spcAft>
      <a:defRPr sz="1600" kern="1200">
        <a:solidFill>
          <a:schemeClr val="bg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bg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bg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bg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bg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1600" kern="1200">
        <a:solidFill>
          <a:schemeClr val="bg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1600" kern="1200">
        <a:solidFill>
          <a:schemeClr val="bg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1600" kern="1200">
        <a:solidFill>
          <a:schemeClr val="bg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1600" kern="1200">
        <a:solidFill>
          <a:schemeClr val="bg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714">
          <p15:clr>
            <a:srgbClr val="A4A3A4"/>
          </p15:clr>
        </p15:guide>
        <p15:guide id="2" orient="horz" pos="83">
          <p15:clr>
            <a:srgbClr val="A4A3A4"/>
          </p15:clr>
        </p15:guide>
        <p15:guide id="3" orient="horz" pos="3815">
          <p15:clr>
            <a:srgbClr val="A4A3A4"/>
          </p15:clr>
        </p15:guide>
        <p15:guide id="4" orient="horz" pos="850">
          <p15:clr>
            <a:srgbClr val="A4A3A4"/>
          </p15:clr>
        </p15:guide>
        <p15:guide id="5" orient="horz" pos="3530">
          <p15:clr>
            <a:srgbClr val="A4A3A4"/>
          </p15:clr>
        </p15:guide>
        <p15:guide id="6" pos="5475">
          <p15:clr>
            <a:srgbClr val="A4A3A4"/>
          </p15:clr>
        </p15:guide>
        <p15:guide id="7" pos="285">
          <p15:clr>
            <a:srgbClr val="A4A3A4"/>
          </p15:clr>
        </p15:guide>
        <p15:guide id="8" pos="208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nya" initials="S" lastIdx="14" clrIdx="0"/>
  <p:cmAuthor id="2" name="Santos, Joseph C." initials="SJC" lastIdx="1" clrIdx="1"/>
  <p:cmAuthor id="3" name="Saranya Srinivasan" initials="SS" lastIdx="10"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106"/>
    <a:srgbClr val="FFFFFF"/>
    <a:srgbClr val="975803"/>
    <a:srgbClr val="C50B24"/>
    <a:srgbClr val="5F5F5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830" autoAdjust="0"/>
  </p:normalViewPr>
  <p:slideViewPr>
    <p:cSldViewPr snapToGrid="0" snapToObjects="1">
      <p:cViewPr varScale="1">
        <p:scale>
          <a:sx n="42" d="100"/>
          <a:sy n="42" d="100"/>
        </p:scale>
        <p:origin x="-1288" y="-112"/>
      </p:cViewPr>
      <p:guideLst>
        <p:guide orient="horz" pos="714"/>
        <p:guide orient="horz" pos="83"/>
        <p:guide orient="horz" pos="3815"/>
        <p:guide orient="horz" pos="850"/>
        <p:guide orient="horz" pos="3530"/>
        <p:guide pos="5475"/>
        <p:guide pos="285"/>
        <p:guide pos="20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6" d="100"/>
        <a:sy n="106" d="100"/>
      </p:scale>
      <p:origin x="0" y="0"/>
    </p:cViewPr>
  </p:sorterViewPr>
  <p:gridSpacing cx="38405" cy="38405"/>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slideMaster" Target="slideMasters/slideMaster1.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tags" Target="tags/tag1.xml"/><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8-04-26T15:31:49.616" idx="1">
    <p:pos x="31" y="161"/>
    <p:text>Please add in an additional 2-3 slides with the current status of where we are with the VPRP. For example, list which facilities we have contacted, who has responded to us, which facilities have said yes.</p:text>
    <p:extLst mod="1">
      <p:ext uri="{C676402C-5697-4E1C-873F-D02D1690AC5C}">
        <p15:threadingInfo xmlns:p15="http://schemas.microsoft.com/office/powerpoint/2012/main" timeZoneBias="300"/>
      </p:ext>
    </p:extLst>
  </p:cm>
  <p:cm authorId="3" dt="2018-04-26T15:33:45.223" idx="3">
    <p:pos x="31" y="355"/>
    <p:text>Also insert a slide to help the group brainstorm about ideas for recruiting facilities. This is the primary goal of this particular EAC meeting</p:text>
    <p:extLst mod="1">
      <p:ext uri="{C676402C-5697-4E1C-873F-D02D1690AC5C}">
        <p15:threadingInfo xmlns:p15="http://schemas.microsoft.com/office/powerpoint/2012/main" timeZoneBias="300">
          <p15:parentCm authorId="3"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18-04-26T18:28:01.296" idx="5">
    <p:pos x="10" y="10"/>
    <p:text>Please create a slide listing the agencies who have already been certified at a gold level. Also include information on how we plan to open the program up statewide (mention announcements at GETAC meetings, Twitter, Facebook, etc)</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8-04-26T18:44:14.961" idx="10">
    <p:pos x="10" y="10"/>
    <p:text>You may want to elaborate on this more. Talk about what we are doing with each one of these</p:text>
    <p:extLst>
      <p:ext uri="{C676402C-5697-4E1C-873F-D02D1690AC5C}">
        <p15:threadingInfo xmlns:p15="http://schemas.microsoft.com/office/powerpoint/2012/main" timeZoneBias="300"/>
      </p:ext>
    </p:extLst>
  </p:cm>
</p:cmLst>
</file>

<file path=ppt/diagrams/_rels/data3.xml.rels><?xml version="1.0" encoding="UTF-8" standalone="yes"?>
<Relationships xmlns="http://schemas.openxmlformats.org/package/2006/relationships"><Relationship Id="rId1" Type="http://schemas.openxmlformats.org/officeDocument/2006/relationships/image" Target="../media/image6.JPG"/></Relationships>
</file>

<file path=ppt/diagrams/_rels/drawing3.xml.rels><?xml version="1.0" encoding="UTF-8" standalone="yes"?>
<Relationships xmlns="http://schemas.openxmlformats.org/package/2006/relationships"><Relationship Id="rId1" Type="http://schemas.openxmlformats.org/officeDocument/2006/relationships/image" Target="../media/image6.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C74E23-8FBF-45ED-9821-5144B911DF30}"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2DD242D-B8DE-4F23-9455-238DF872D301}">
      <dgm:prSet/>
      <dgm:spPr/>
      <dgm:t>
        <a:bodyPr/>
        <a:lstStyle/>
        <a:p>
          <a:pPr rtl="0"/>
          <a:r>
            <a:rPr lang="en-US" dirty="0"/>
            <a:t>Start “Peds Ready” pilot Jan’18</a:t>
          </a:r>
        </a:p>
      </dgm:t>
    </dgm:pt>
    <dgm:pt modelId="{176997FB-7D1C-4F32-BA55-1AA4E241F6C8}" type="parTrans" cxnId="{0E6BA8F2-24C4-4ADE-BF7A-F5CB58F22D85}">
      <dgm:prSet/>
      <dgm:spPr/>
      <dgm:t>
        <a:bodyPr/>
        <a:lstStyle/>
        <a:p>
          <a:endParaRPr lang="en-US"/>
        </a:p>
      </dgm:t>
    </dgm:pt>
    <dgm:pt modelId="{33409EAC-0415-4041-87A8-FC03B5EDD91D}" type="sibTrans" cxnId="{0E6BA8F2-24C4-4ADE-BF7A-F5CB58F22D85}">
      <dgm:prSet/>
      <dgm:spPr/>
      <dgm:t>
        <a:bodyPr/>
        <a:lstStyle/>
        <a:p>
          <a:endParaRPr lang="en-US"/>
        </a:p>
      </dgm:t>
    </dgm:pt>
    <dgm:pt modelId="{933EDE2A-57BD-4F30-AD26-AEEA3E69C71E}">
      <dgm:prSet/>
      <dgm:spPr/>
      <dgm:t>
        <a:bodyPr/>
        <a:lstStyle/>
        <a:p>
          <a:pPr rtl="0"/>
          <a:r>
            <a:rPr lang="en-US" dirty="0"/>
            <a:t>12 facilities with 12 additional “alternates”</a:t>
          </a:r>
        </a:p>
      </dgm:t>
    </dgm:pt>
    <dgm:pt modelId="{35256593-B0CA-4A9C-90AE-082CA78C1B21}" type="parTrans" cxnId="{A6813676-F0EF-4750-82AD-E64C2681772D}">
      <dgm:prSet/>
      <dgm:spPr/>
      <dgm:t>
        <a:bodyPr/>
        <a:lstStyle/>
        <a:p>
          <a:endParaRPr lang="en-US"/>
        </a:p>
      </dgm:t>
    </dgm:pt>
    <dgm:pt modelId="{71DCDF54-77CF-4B99-BDA9-E264ECD62EBC}" type="sibTrans" cxnId="{A6813676-F0EF-4750-82AD-E64C2681772D}">
      <dgm:prSet/>
      <dgm:spPr/>
      <dgm:t>
        <a:bodyPr/>
        <a:lstStyle/>
        <a:p>
          <a:endParaRPr lang="en-US"/>
        </a:p>
      </dgm:t>
    </dgm:pt>
    <dgm:pt modelId="{F0F4BDB6-E898-4C3B-AE43-B8C11F6DDB7E}">
      <dgm:prSet/>
      <dgm:spPr>
        <a:solidFill>
          <a:schemeClr val="accent1"/>
        </a:solidFill>
      </dgm:spPr>
      <dgm:t>
        <a:bodyPr/>
        <a:lstStyle/>
        <a:p>
          <a:pPr rtl="0"/>
          <a:r>
            <a:rPr lang="en-US" dirty="0"/>
            <a:t>Conduct virtual surveys between May - Jul</a:t>
          </a:r>
        </a:p>
      </dgm:t>
    </dgm:pt>
    <dgm:pt modelId="{50221318-4155-4AB0-BBAE-F3DD53B0E590}" type="parTrans" cxnId="{731C53A7-EB2B-4239-8328-E6B7C1C605CC}">
      <dgm:prSet/>
      <dgm:spPr/>
      <dgm:t>
        <a:bodyPr/>
        <a:lstStyle/>
        <a:p>
          <a:endParaRPr lang="en-US"/>
        </a:p>
      </dgm:t>
    </dgm:pt>
    <dgm:pt modelId="{55DAA06A-4F29-422B-9328-B368543D8F6E}" type="sibTrans" cxnId="{731C53A7-EB2B-4239-8328-E6B7C1C605CC}">
      <dgm:prSet/>
      <dgm:spPr/>
      <dgm:t>
        <a:bodyPr/>
        <a:lstStyle/>
        <a:p>
          <a:endParaRPr lang="en-US"/>
        </a:p>
      </dgm:t>
    </dgm:pt>
    <dgm:pt modelId="{CA8E180E-D6E7-48CA-BA23-A2EE3DC7773A}">
      <dgm:prSet/>
      <dgm:spPr>
        <a:solidFill>
          <a:schemeClr val="accent1"/>
        </a:solidFill>
      </dgm:spPr>
      <dgm:t>
        <a:bodyPr/>
        <a:lstStyle/>
        <a:p>
          <a:pPr rtl="0"/>
          <a:r>
            <a:rPr lang="en-US" dirty="0"/>
            <a:t>Conclude Pilot end of July</a:t>
          </a:r>
          <a:endParaRPr lang="en-US" dirty="0">
            <a:solidFill>
              <a:schemeClr val="bg1"/>
            </a:solidFill>
          </a:endParaRPr>
        </a:p>
      </dgm:t>
    </dgm:pt>
    <dgm:pt modelId="{96CB5519-EF12-4680-B9F0-EBF18C0511E8}" type="parTrans" cxnId="{14AE5A13-7375-492A-B480-C547494C47B8}">
      <dgm:prSet/>
      <dgm:spPr/>
      <dgm:t>
        <a:bodyPr/>
        <a:lstStyle/>
        <a:p>
          <a:endParaRPr lang="en-US"/>
        </a:p>
      </dgm:t>
    </dgm:pt>
    <dgm:pt modelId="{67EFD5BC-80E0-44B8-846F-1871CD373BD1}" type="sibTrans" cxnId="{14AE5A13-7375-492A-B480-C547494C47B8}">
      <dgm:prSet/>
      <dgm:spPr/>
      <dgm:t>
        <a:bodyPr/>
        <a:lstStyle/>
        <a:p>
          <a:endParaRPr lang="en-US"/>
        </a:p>
      </dgm:t>
    </dgm:pt>
    <dgm:pt modelId="{5184D147-735E-4C45-8D98-518D5D15C0FB}">
      <dgm:prSet/>
      <dgm:spPr>
        <a:solidFill>
          <a:schemeClr val="accent1"/>
        </a:solidFill>
      </dgm:spPr>
      <dgm:t>
        <a:bodyPr/>
        <a:lstStyle/>
        <a:p>
          <a:pPr rtl="0"/>
          <a:r>
            <a:rPr lang="en-US" dirty="0"/>
            <a:t>Provide report to EAC on “Peds Ready” Pilot (Aug’18)</a:t>
          </a:r>
          <a:endParaRPr lang="en-US" dirty="0">
            <a:solidFill>
              <a:srgbClr val="FFFF00"/>
            </a:solidFill>
          </a:endParaRPr>
        </a:p>
      </dgm:t>
    </dgm:pt>
    <dgm:pt modelId="{6720ADC5-AA92-4BA6-A660-67F34E568796}" type="parTrans" cxnId="{0E215CE7-5128-42CB-A45D-6B1669AFECA0}">
      <dgm:prSet/>
      <dgm:spPr/>
      <dgm:t>
        <a:bodyPr/>
        <a:lstStyle/>
        <a:p>
          <a:endParaRPr lang="en-US"/>
        </a:p>
      </dgm:t>
    </dgm:pt>
    <dgm:pt modelId="{D4905D0A-70A7-49A1-A22E-DAA56907EAD5}" type="sibTrans" cxnId="{0E215CE7-5128-42CB-A45D-6B1669AFECA0}">
      <dgm:prSet/>
      <dgm:spPr/>
      <dgm:t>
        <a:bodyPr/>
        <a:lstStyle/>
        <a:p>
          <a:endParaRPr lang="en-US"/>
        </a:p>
      </dgm:t>
    </dgm:pt>
    <dgm:pt modelId="{B1D376A6-44C0-47F0-AAB5-10EDA085D4B9}" type="pres">
      <dgm:prSet presAssocID="{18C74E23-8FBF-45ED-9821-5144B911DF30}" presName="CompostProcess" presStyleCnt="0">
        <dgm:presLayoutVars>
          <dgm:dir/>
          <dgm:resizeHandles val="exact"/>
        </dgm:presLayoutVars>
      </dgm:prSet>
      <dgm:spPr/>
      <dgm:t>
        <a:bodyPr/>
        <a:lstStyle/>
        <a:p>
          <a:endParaRPr lang="en-US"/>
        </a:p>
      </dgm:t>
    </dgm:pt>
    <dgm:pt modelId="{990A20A1-86D4-4C01-91C1-EDE5ACE48EB8}" type="pres">
      <dgm:prSet presAssocID="{18C74E23-8FBF-45ED-9821-5144B911DF30}" presName="arrow" presStyleLbl="bgShp" presStyleIdx="0" presStyleCnt="1"/>
      <dgm:spPr/>
    </dgm:pt>
    <dgm:pt modelId="{53D67948-4057-424B-ABFB-6DFDE2C13AD0}" type="pres">
      <dgm:prSet presAssocID="{18C74E23-8FBF-45ED-9821-5144B911DF30}" presName="linearProcess" presStyleCnt="0"/>
      <dgm:spPr/>
    </dgm:pt>
    <dgm:pt modelId="{52A6ADCA-F030-420F-9662-DB6E675B52A5}" type="pres">
      <dgm:prSet presAssocID="{12DD242D-B8DE-4F23-9455-238DF872D301}" presName="textNode" presStyleLbl="node1" presStyleIdx="0" presStyleCnt="5" custScaleX="106626" custScaleY="94443">
        <dgm:presLayoutVars>
          <dgm:bulletEnabled val="1"/>
        </dgm:presLayoutVars>
      </dgm:prSet>
      <dgm:spPr/>
      <dgm:t>
        <a:bodyPr/>
        <a:lstStyle/>
        <a:p>
          <a:endParaRPr lang="en-US"/>
        </a:p>
      </dgm:t>
    </dgm:pt>
    <dgm:pt modelId="{CD3E420B-D766-453E-8793-DCC12B6B6C17}" type="pres">
      <dgm:prSet presAssocID="{33409EAC-0415-4041-87A8-FC03B5EDD91D}" presName="sibTrans" presStyleCnt="0"/>
      <dgm:spPr/>
    </dgm:pt>
    <dgm:pt modelId="{399CBAC6-94A6-4FC2-B2A3-B42A9A298371}" type="pres">
      <dgm:prSet presAssocID="{933EDE2A-57BD-4F30-AD26-AEEA3E69C71E}" presName="textNode" presStyleLbl="node1" presStyleIdx="1" presStyleCnt="5" custScaleX="94319" custScaleY="95551">
        <dgm:presLayoutVars>
          <dgm:bulletEnabled val="1"/>
        </dgm:presLayoutVars>
      </dgm:prSet>
      <dgm:spPr/>
      <dgm:t>
        <a:bodyPr/>
        <a:lstStyle/>
        <a:p>
          <a:endParaRPr lang="en-US"/>
        </a:p>
      </dgm:t>
    </dgm:pt>
    <dgm:pt modelId="{4B9CD7E2-B70D-4790-9614-C709E3F6131C}" type="pres">
      <dgm:prSet presAssocID="{71DCDF54-77CF-4B99-BDA9-E264ECD62EBC}" presName="sibTrans" presStyleCnt="0"/>
      <dgm:spPr/>
    </dgm:pt>
    <dgm:pt modelId="{3F95420C-1674-4BB8-8045-71820B741C84}" type="pres">
      <dgm:prSet presAssocID="{F0F4BDB6-E898-4C3B-AE43-B8C11F6DDB7E}" presName="textNode" presStyleLbl="node1" presStyleIdx="2" presStyleCnt="5" custScaleX="114979" custScaleY="94387">
        <dgm:presLayoutVars>
          <dgm:bulletEnabled val="1"/>
        </dgm:presLayoutVars>
      </dgm:prSet>
      <dgm:spPr/>
      <dgm:t>
        <a:bodyPr/>
        <a:lstStyle/>
        <a:p>
          <a:endParaRPr lang="en-US"/>
        </a:p>
      </dgm:t>
    </dgm:pt>
    <dgm:pt modelId="{C2452DE9-17B5-41CC-8169-2CABF8BAC591}" type="pres">
      <dgm:prSet presAssocID="{55DAA06A-4F29-422B-9328-B368543D8F6E}" presName="sibTrans" presStyleCnt="0"/>
      <dgm:spPr/>
    </dgm:pt>
    <dgm:pt modelId="{05B26675-9BC9-41BA-8BA1-E6FF8A7AA089}" type="pres">
      <dgm:prSet presAssocID="{CA8E180E-D6E7-48CA-BA23-A2EE3DC7773A}" presName="textNode" presStyleLbl="node1" presStyleIdx="3" presStyleCnt="5" custScaleX="91907" custScaleY="91713">
        <dgm:presLayoutVars>
          <dgm:bulletEnabled val="1"/>
        </dgm:presLayoutVars>
      </dgm:prSet>
      <dgm:spPr/>
      <dgm:t>
        <a:bodyPr/>
        <a:lstStyle/>
        <a:p>
          <a:endParaRPr lang="en-US"/>
        </a:p>
      </dgm:t>
    </dgm:pt>
    <dgm:pt modelId="{A65729C6-A32C-498E-ACEA-B81D4CA32C37}" type="pres">
      <dgm:prSet presAssocID="{67EFD5BC-80E0-44B8-846F-1871CD373BD1}" presName="sibTrans" presStyleCnt="0"/>
      <dgm:spPr/>
    </dgm:pt>
    <dgm:pt modelId="{C50E8BD6-020A-42A2-8911-3A770B0F02FC}" type="pres">
      <dgm:prSet presAssocID="{5184D147-735E-4C45-8D98-518D5D15C0FB}" presName="textNode" presStyleLbl="node1" presStyleIdx="4" presStyleCnt="5" custScaleX="104479" custScaleY="87228">
        <dgm:presLayoutVars>
          <dgm:bulletEnabled val="1"/>
        </dgm:presLayoutVars>
      </dgm:prSet>
      <dgm:spPr/>
      <dgm:t>
        <a:bodyPr/>
        <a:lstStyle/>
        <a:p>
          <a:endParaRPr lang="en-US"/>
        </a:p>
      </dgm:t>
    </dgm:pt>
  </dgm:ptLst>
  <dgm:cxnLst>
    <dgm:cxn modelId="{071626AF-5BCB-43EC-AAB3-C5E6192AEC44}" type="presOf" srcId="{12DD242D-B8DE-4F23-9455-238DF872D301}" destId="{52A6ADCA-F030-420F-9662-DB6E675B52A5}" srcOrd="0" destOrd="0" presId="urn:microsoft.com/office/officeart/2005/8/layout/hProcess9"/>
    <dgm:cxn modelId="{63550323-396B-429C-AFD9-52B368192A45}" type="presOf" srcId="{18C74E23-8FBF-45ED-9821-5144B911DF30}" destId="{B1D376A6-44C0-47F0-AAB5-10EDA085D4B9}" srcOrd="0" destOrd="0" presId="urn:microsoft.com/office/officeart/2005/8/layout/hProcess9"/>
    <dgm:cxn modelId="{0E6BA8F2-24C4-4ADE-BF7A-F5CB58F22D85}" srcId="{18C74E23-8FBF-45ED-9821-5144B911DF30}" destId="{12DD242D-B8DE-4F23-9455-238DF872D301}" srcOrd="0" destOrd="0" parTransId="{176997FB-7D1C-4F32-BA55-1AA4E241F6C8}" sibTransId="{33409EAC-0415-4041-87A8-FC03B5EDD91D}"/>
    <dgm:cxn modelId="{731C53A7-EB2B-4239-8328-E6B7C1C605CC}" srcId="{18C74E23-8FBF-45ED-9821-5144B911DF30}" destId="{F0F4BDB6-E898-4C3B-AE43-B8C11F6DDB7E}" srcOrd="2" destOrd="0" parTransId="{50221318-4155-4AB0-BBAE-F3DD53B0E590}" sibTransId="{55DAA06A-4F29-422B-9328-B368543D8F6E}"/>
    <dgm:cxn modelId="{8CCDBAD3-F5CB-405C-AAA2-0DE83CB722E8}" type="presOf" srcId="{CA8E180E-D6E7-48CA-BA23-A2EE3DC7773A}" destId="{05B26675-9BC9-41BA-8BA1-E6FF8A7AA089}" srcOrd="0" destOrd="0" presId="urn:microsoft.com/office/officeart/2005/8/layout/hProcess9"/>
    <dgm:cxn modelId="{7B88191D-EF8C-4D81-9487-765292FD8C07}" type="presOf" srcId="{933EDE2A-57BD-4F30-AD26-AEEA3E69C71E}" destId="{399CBAC6-94A6-4FC2-B2A3-B42A9A298371}" srcOrd="0" destOrd="0" presId="urn:microsoft.com/office/officeart/2005/8/layout/hProcess9"/>
    <dgm:cxn modelId="{A6813676-F0EF-4750-82AD-E64C2681772D}" srcId="{18C74E23-8FBF-45ED-9821-5144B911DF30}" destId="{933EDE2A-57BD-4F30-AD26-AEEA3E69C71E}" srcOrd="1" destOrd="0" parTransId="{35256593-B0CA-4A9C-90AE-082CA78C1B21}" sibTransId="{71DCDF54-77CF-4B99-BDA9-E264ECD62EBC}"/>
    <dgm:cxn modelId="{1EF63B79-2779-4CE6-B56D-E7857FA88249}" type="presOf" srcId="{F0F4BDB6-E898-4C3B-AE43-B8C11F6DDB7E}" destId="{3F95420C-1674-4BB8-8045-71820B741C84}" srcOrd="0" destOrd="0" presId="urn:microsoft.com/office/officeart/2005/8/layout/hProcess9"/>
    <dgm:cxn modelId="{0E215CE7-5128-42CB-A45D-6B1669AFECA0}" srcId="{18C74E23-8FBF-45ED-9821-5144B911DF30}" destId="{5184D147-735E-4C45-8D98-518D5D15C0FB}" srcOrd="4" destOrd="0" parTransId="{6720ADC5-AA92-4BA6-A660-67F34E568796}" sibTransId="{D4905D0A-70A7-49A1-A22E-DAA56907EAD5}"/>
    <dgm:cxn modelId="{14AE5A13-7375-492A-B480-C547494C47B8}" srcId="{18C74E23-8FBF-45ED-9821-5144B911DF30}" destId="{CA8E180E-D6E7-48CA-BA23-A2EE3DC7773A}" srcOrd="3" destOrd="0" parTransId="{96CB5519-EF12-4680-B9F0-EBF18C0511E8}" sibTransId="{67EFD5BC-80E0-44B8-846F-1871CD373BD1}"/>
    <dgm:cxn modelId="{CEE74421-76FA-4307-B0D2-685C417F3198}" type="presOf" srcId="{5184D147-735E-4C45-8D98-518D5D15C0FB}" destId="{C50E8BD6-020A-42A2-8911-3A770B0F02FC}" srcOrd="0" destOrd="0" presId="urn:microsoft.com/office/officeart/2005/8/layout/hProcess9"/>
    <dgm:cxn modelId="{9170F0F6-F376-4A74-ACC4-3F6A196F6EB5}" type="presParOf" srcId="{B1D376A6-44C0-47F0-AAB5-10EDA085D4B9}" destId="{990A20A1-86D4-4C01-91C1-EDE5ACE48EB8}" srcOrd="0" destOrd="0" presId="urn:microsoft.com/office/officeart/2005/8/layout/hProcess9"/>
    <dgm:cxn modelId="{2BEFA2E8-0122-4396-9594-D42AF85FADEE}" type="presParOf" srcId="{B1D376A6-44C0-47F0-AAB5-10EDA085D4B9}" destId="{53D67948-4057-424B-ABFB-6DFDE2C13AD0}" srcOrd="1" destOrd="0" presId="urn:microsoft.com/office/officeart/2005/8/layout/hProcess9"/>
    <dgm:cxn modelId="{2EB23ED8-CBD6-44CB-A3F0-157BCCB15A9C}" type="presParOf" srcId="{53D67948-4057-424B-ABFB-6DFDE2C13AD0}" destId="{52A6ADCA-F030-420F-9662-DB6E675B52A5}" srcOrd="0" destOrd="0" presId="urn:microsoft.com/office/officeart/2005/8/layout/hProcess9"/>
    <dgm:cxn modelId="{9C93472C-06AF-4C3B-8737-C603C274A356}" type="presParOf" srcId="{53D67948-4057-424B-ABFB-6DFDE2C13AD0}" destId="{CD3E420B-D766-453E-8793-DCC12B6B6C17}" srcOrd="1" destOrd="0" presId="urn:microsoft.com/office/officeart/2005/8/layout/hProcess9"/>
    <dgm:cxn modelId="{2D1C80D0-4952-4512-8388-7C30E6446C15}" type="presParOf" srcId="{53D67948-4057-424B-ABFB-6DFDE2C13AD0}" destId="{399CBAC6-94A6-4FC2-B2A3-B42A9A298371}" srcOrd="2" destOrd="0" presId="urn:microsoft.com/office/officeart/2005/8/layout/hProcess9"/>
    <dgm:cxn modelId="{ECA436E0-1476-4368-958F-813D6402457C}" type="presParOf" srcId="{53D67948-4057-424B-ABFB-6DFDE2C13AD0}" destId="{4B9CD7E2-B70D-4790-9614-C709E3F6131C}" srcOrd="3" destOrd="0" presId="urn:microsoft.com/office/officeart/2005/8/layout/hProcess9"/>
    <dgm:cxn modelId="{B402CE49-E4FB-44F6-9146-AF130C6FDFA2}" type="presParOf" srcId="{53D67948-4057-424B-ABFB-6DFDE2C13AD0}" destId="{3F95420C-1674-4BB8-8045-71820B741C84}" srcOrd="4" destOrd="0" presId="urn:microsoft.com/office/officeart/2005/8/layout/hProcess9"/>
    <dgm:cxn modelId="{979842C1-33AB-48EC-96F0-D6AC4574325E}" type="presParOf" srcId="{53D67948-4057-424B-ABFB-6DFDE2C13AD0}" destId="{C2452DE9-17B5-41CC-8169-2CABF8BAC591}" srcOrd="5" destOrd="0" presId="urn:microsoft.com/office/officeart/2005/8/layout/hProcess9"/>
    <dgm:cxn modelId="{2B699698-C96D-414D-955F-34EC9B6DE176}" type="presParOf" srcId="{53D67948-4057-424B-ABFB-6DFDE2C13AD0}" destId="{05B26675-9BC9-41BA-8BA1-E6FF8A7AA089}" srcOrd="6" destOrd="0" presId="urn:microsoft.com/office/officeart/2005/8/layout/hProcess9"/>
    <dgm:cxn modelId="{6E2F3F52-C4E2-4C24-B3B7-E449F6A33855}" type="presParOf" srcId="{53D67948-4057-424B-ABFB-6DFDE2C13AD0}" destId="{A65729C6-A32C-498E-ACEA-B81D4CA32C37}" srcOrd="7" destOrd="0" presId="urn:microsoft.com/office/officeart/2005/8/layout/hProcess9"/>
    <dgm:cxn modelId="{A38696E2-886B-4D1B-8D26-5377D17816D1}" type="presParOf" srcId="{53D67948-4057-424B-ABFB-6DFDE2C13AD0}" destId="{C50E8BD6-020A-42A2-8911-3A770B0F02FC}"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434A7-17E8-42ED-8CBB-720B61552015}"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9DD75F53-08CD-4EA6-B410-3B7FC6ABF2CB}">
      <dgm:prSet phldrT="[Text]"/>
      <dgm:spPr>
        <a:solidFill>
          <a:srgbClr val="FA9106"/>
        </a:solidFill>
      </dgm:spPr>
      <dgm:t>
        <a:bodyPr/>
        <a:lstStyle/>
        <a:p>
          <a:r>
            <a:rPr lang="en-US" dirty="0">
              <a:solidFill>
                <a:schemeClr val="tx1"/>
              </a:solidFill>
            </a:rPr>
            <a:t>2018</a:t>
          </a:r>
        </a:p>
      </dgm:t>
    </dgm:pt>
    <dgm:pt modelId="{8E24ED67-35A1-4E7B-AE88-0AA89772D568}" type="parTrans" cxnId="{40E53F02-D899-4A6F-9CA6-C1AD5B94C175}">
      <dgm:prSet/>
      <dgm:spPr/>
      <dgm:t>
        <a:bodyPr/>
        <a:lstStyle/>
        <a:p>
          <a:endParaRPr lang="en-US"/>
        </a:p>
      </dgm:t>
    </dgm:pt>
    <dgm:pt modelId="{13BB361D-342A-42A0-858C-D8A609F5675C}" type="sibTrans" cxnId="{40E53F02-D899-4A6F-9CA6-C1AD5B94C175}">
      <dgm:prSet/>
      <dgm:spPr/>
      <dgm:t>
        <a:bodyPr/>
        <a:lstStyle/>
        <a:p>
          <a:endParaRPr lang="en-US"/>
        </a:p>
      </dgm:t>
    </dgm:pt>
    <dgm:pt modelId="{37405520-428F-40C5-BADA-29AFE1144BD7}">
      <dgm:prSet phldrT="[Text]" custT="1"/>
      <dgm:spPr/>
      <dgm:t>
        <a:bodyPr/>
        <a:lstStyle/>
        <a:p>
          <a:pPr algn="ctr"/>
          <a:r>
            <a:rPr lang="en-US" sz="2200" dirty="0"/>
            <a:t>Pediatric “READY”</a:t>
          </a:r>
        </a:p>
        <a:p>
          <a:pPr algn="l"/>
          <a:r>
            <a:rPr lang="en-US" sz="1400" dirty="0"/>
            <a:t>Cat I    (&lt; 1,800 / </a:t>
          </a:r>
          <a:r>
            <a:rPr lang="en-US" sz="1400" dirty="0" err="1"/>
            <a:t>yr</a:t>
          </a:r>
          <a:r>
            <a:rPr lang="en-US" sz="1400" dirty="0"/>
            <a:t>) = 3</a:t>
          </a:r>
        </a:p>
        <a:p>
          <a:pPr algn="l"/>
          <a:r>
            <a:rPr lang="en-US" sz="1400" dirty="0"/>
            <a:t>Cat II   (1,800 - 4,999/</a:t>
          </a:r>
          <a:r>
            <a:rPr lang="en-US" sz="1400" dirty="0" err="1"/>
            <a:t>yr</a:t>
          </a:r>
          <a:r>
            <a:rPr lang="en-US" sz="1400" dirty="0"/>
            <a:t>) = 3</a:t>
          </a:r>
        </a:p>
        <a:p>
          <a:pPr algn="l"/>
          <a:r>
            <a:rPr lang="en-US" sz="1400" dirty="0"/>
            <a:t>Cat III  (5K - 9,999 visits/</a:t>
          </a:r>
          <a:r>
            <a:rPr lang="en-US" sz="1400" dirty="0" err="1"/>
            <a:t>yr</a:t>
          </a:r>
          <a:r>
            <a:rPr lang="en-US" sz="1400" dirty="0"/>
            <a:t>) = 3</a:t>
          </a:r>
        </a:p>
        <a:p>
          <a:pPr algn="l"/>
          <a:r>
            <a:rPr lang="en-US" sz="1400" dirty="0"/>
            <a:t>Cat IV  (&gt; 10K visits / year) = 3</a:t>
          </a:r>
        </a:p>
      </dgm:t>
    </dgm:pt>
    <dgm:pt modelId="{EC9C2369-9D77-4FC6-B331-3FA7EE4FEEE6}" type="parTrans" cxnId="{A60759F0-5A39-403D-9367-493969978FBC}">
      <dgm:prSet/>
      <dgm:spPr/>
      <dgm:t>
        <a:bodyPr/>
        <a:lstStyle/>
        <a:p>
          <a:endParaRPr lang="en-US"/>
        </a:p>
      </dgm:t>
    </dgm:pt>
    <dgm:pt modelId="{7327619D-A319-4E14-A1A6-72162D02A52C}" type="sibTrans" cxnId="{A60759F0-5A39-403D-9367-493969978FBC}">
      <dgm:prSet/>
      <dgm:spPr/>
      <dgm:t>
        <a:bodyPr/>
        <a:lstStyle/>
        <a:p>
          <a:endParaRPr lang="en-US"/>
        </a:p>
      </dgm:t>
    </dgm:pt>
    <dgm:pt modelId="{B80EFD6B-703B-4D6F-A94F-12629934E9FC}">
      <dgm:prSet phldrT="[Text]"/>
      <dgm:spPr>
        <a:solidFill>
          <a:srgbClr val="FA9106"/>
        </a:solidFill>
      </dgm:spPr>
      <dgm:t>
        <a:bodyPr/>
        <a:lstStyle/>
        <a:p>
          <a:r>
            <a:rPr lang="en-US" dirty="0">
              <a:solidFill>
                <a:schemeClr val="tx1"/>
              </a:solidFill>
              <a:highlight>
                <a:srgbClr val="FA9106"/>
              </a:highlight>
            </a:rPr>
            <a:t>2019</a:t>
          </a:r>
        </a:p>
      </dgm:t>
    </dgm:pt>
    <dgm:pt modelId="{D3DB124F-D4D8-439A-9D9A-1D1E48F86F49}" type="parTrans" cxnId="{141E6BA0-292E-47E0-9480-AB2CB4300911}">
      <dgm:prSet/>
      <dgm:spPr/>
      <dgm:t>
        <a:bodyPr/>
        <a:lstStyle/>
        <a:p>
          <a:endParaRPr lang="en-US"/>
        </a:p>
      </dgm:t>
    </dgm:pt>
    <dgm:pt modelId="{1C0E9855-3A0B-4292-B305-B2C7645C4E20}" type="sibTrans" cxnId="{141E6BA0-292E-47E0-9480-AB2CB4300911}">
      <dgm:prSet/>
      <dgm:spPr/>
      <dgm:t>
        <a:bodyPr/>
        <a:lstStyle/>
        <a:p>
          <a:endParaRPr lang="en-US"/>
        </a:p>
      </dgm:t>
    </dgm:pt>
    <dgm:pt modelId="{7A541808-45F9-4C22-BA7A-B745628F1700}">
      <dgm:prSet phldrT="[Text]"/>
      <dgm:spPr/>
      <dgm:t>
        <a:bodyPr/>
        <a:lstStyle/>
        <a:p>
          <a:pPr algn="ctr"/>
          <a:r>
            <a:rPr lang="en-US" dirty="0"/>
            <a:t>Pediatric “CHAMPION”</a:t>
          </a:r>
        </a:p>
      </dgm:t>
    </dgm:pt>
    <dgm:pt modelId="{EAE15895-E804-41D2-B183-9833487D7656}" type="parTrans" cxnId="{A73FD8A4-8055-4A8B-81D1-EE4AFE87D991}">
      <dgm:prSet/>
      <dgm:spPr/>
      <dgm:t>
        <a:bodyPr/>
        <a:lstStyle/>
        <a:p>
          <a:endParaRPr lang="en-US"/>
        </a:p>
      </dgm:t>
    </dgm:pt>
    <dgm:pt modelId="{05EF9785-E132-48D7-B9E2-4F54D67B101E}" type="sibTrans" cxnId="{A73FD8A4-8055-4A8B-81D1-EE4AFE87D991}">
      <dgm:prSet/>
      <dgm:spPr/>
      <dgm:t>
        <a:bodyPr/>
        <a:lstStyle/>
        <a:p>
          <a:endParaRPr lang="en-US"/>
        </a:p>
      </dgm:t>
    </dgm:pt>
    <dgm:pt modelId="{5D0C9F12-F81D-4ADC-8865-75CAB647243A}">
      <dgm:prSet phldrT="[Text]"/>
      <dgm:spPr>
        <a:solidFill>
          <a:srgbClr val="FA9106"/>
        </a:solidFill>
      </dgm:spPr>
      <dgm:t>
        <a:bodyPr/>
        <a:lstStyle/>
        <a:p>
          <a:r>
            <a:rPr lang="en-US" dirty="0">
              <a:solidFill>
                <a:schemeClr val="tx1"/>
              </a:solidFill>
            </a:rPr>
            <a:t>2020</a:t>
          </a:r>
        </a:p>
      </dgm:t>
    </dgm:pt>
    <dgm:pt modelId="{AA0822B0-7BB3-41BF-B9F3-594FF3E350DD}" type="parTrans" cxnId="{ED33A97D-0CE4-456F-9AEE-79614E1D3738}">
      <dgm:prSet/>
      <dgm:spPr/>
      <dgm:t>
        <a:bodyPr/>
        <a:lstStyle/>
        <a:p>
          <a:endParaRPr lang="en-US"/>
        </a:p>
      </dgm:t>
    </dgm:pt>
    <dgm:pt modelId="{2843CC59-D9D5-4B7C-8F13-03F7091306D5}" type="sibTrans" cxnId="{ED33A97D-0CE4-456F-9AEE-79614E1D3738}">
      <dgm:prSet/>
      <dgm:spPr/>
      <dgm:t>
        <a:bodyPr/>
        <a:lstStyle/>
        <a:p>
          <a:endParaRPr lang="en-US"/>
        </a:p>
      </dgm:t>
    </dgm:pt>
    <dgm:pt modelId="{D5131F4F-9204-4714-B7C8-E626BDEBF918}">
      <dgm:prSet phldrT="[Text]"/>
      <dgm:spPr/>
      <dgm:t>
        <a:bodyPr/>
        <a:lstStyle/>
        <a:p>
          <a:pPr algn="ctr"/>
          <a:r>
            <a:rPr lang="en-US" dirty="0"/>
            <a:t>Pediatric “INNOVATOR”</a:t>
          </a:r>
        </a:p>
      </dgm:t>
    </dgm:pt>
    <dgm:pt modelId="{46070C19-59A0-47BE-98EA-C9D55284C613}" type="parTrans" cxnId="{B278B364-6570-411C-849C-9E6EF0FBBFB1}">
      <dgm:prSet/>
      <dgm:spPr/>
      <dgm:t>
        <a:bodyPr/>
        <a:lstStyle/>
        <a:p>
          <a:endParaRPr lang="en-US"/>
        </a:p>
      </dgm:t>
    </dgm:pt>
    <dgm:pt modelId="{0C2C31F0-7279-46EB-AC76-7E8D1F26F1ED}" type="sibTrans" cxnId="{B278B364-6570-411C-849C-9E6EF0FBBFB1}">
      <dgm:prSet/>
      <dgm:spPr/>
      <dgm:t>
        <a:bodyPr/>
        <a:lstStyle/>
        <a:p>
          <a:endParaRPr lang="en-US"/>
        </a:p>
      </dgm:t>
    </dgm:pt>
    <dgm:pt modelId="{252F01A4-C63B-4A5D-8E03-D7C33C3F0934}" type="pres">
      <dgm:prSet presAssocID="{B8C434A7-17E8-42ED-8CBB-720B61552015}" presName="Name0" presStyleCnt="0">
        <dgm:presLayoutVars>
          <dgm:chMax val="5"/>
          <dgm:chPref val="5"/>
          <dgm:dir/>
          <dgm:animLvl val="lvl"/>
        </dgm:presLayoutVars>
      </dgm:prSet>
      <dgm:spPr/>
      <dgm:t>
        <a:bodyPr/>
        <a:lstStyle/>
        <a:p>
          <a:endParaRPr lang="en-US"/>
        </a:p>
      </dgm:t>
    </dgm:pt>
    <dgm:pt modelId="{99CDC3C2-D0F3-43F2-A716-185156B722BD}" type="pres">
      <dgm:prSet presAssocID="{9DD75F53-08CD-4EA6-B410-3B7FC6ABF2CB}" presName="parentText1" presStyleLbl="node1" presStyleIdx="0" presStyleCnt="3">
        <dgm:presLayoutVars>
          <dgm:chMax/>
          <dgm:chPref val="3"/>
          <dgm:bulletEnabled val="1"/>
        </dgm:presLayoutVars>
      </dgm:prSet>
      <dgm:spPr/>
      <dgm:t>
        <a:bodyPr/>
        <a:lstStyle/>
        <a:p>
          <a:endParaRPr lang="en-US"/>
        </a:p>
      </dgm:t>
    </dgm:pt>
    <dgm:pt modelId="{41696A05-5FF0-407F-9237-ACD9D9D90415}" type="pres">
      <dgm:prSet presAssocID="{9DD75F53-08CD-4EA6-B410-3B7FC6ABF2CB}" presName="childText1" presStyleLbl="solidAlignAcc1" presStyleIdx="0" presStyleCnt="3" custScaleY="120543" custLinFactNeighborX="-70567" custLinFactNeighborY="25066">
        <dgm:presLayoutVars>
          <dgm:chMax val="0"/>
          <dgm:chPref val="0"/>
          <dgm:bulletEnabled val="1"/>
        </dgm:presLayoutVars>
      </dgm:prSet>
      <dgm:spPr/>
      <dgm:t>
        <a:bodyPr/>
        <a:lstStyle/>
        <a:p>
          <a:endParaRPr lang="en-US"/>
        </a:p>
      </dgm:t>
    </dgm:pt>
    <dgm:pt modelId="{63D8DD49-3CBD-4BBB-8BB2-44778A5048C2}" type="pres">
      <dgm:prSet presAssocID="{B80EFD6B-703B-4D6F-A94F-12629934E9FC}" presName="parentText2" presStyleLbl="node1" presStyleIdx="1" presStyleCnt="3">
        <dgm:presLayoutVars>
          <dgm:chMax/>
          <dgm:chPref val="3"/>
          <dgm:bulletEnabled val="1"/>
        </dgm:presLayoutVars>
      </dgm:prSet>
      <dgm:spPr/>
      <dgm:t>
        <a:bodyPr/>
        <a:lstStyle/>
        <a:p>
          <a:endParaRPr lang="en-US"/>
        </a:p>
      </dgm:t>
    </dgm:pt>
    <dgm:pt modelId="{B2C2CFAB-E176-49FC-8C6F-A7CCA94CEF2B}" type="pres">
      <dgm:prSet presAssocID="{B80EFD6B-703B-4D6F-A94F-12629934E9FC}" presName="childText2" presStyleLbl="solidAlignAcc1" presStyleIdx="1" presStyleCnt="3" custScaleY="51539" custLinFactNeighborX="139" custLinFactNeighborY="-20249">
        <dgm:presLayoutVars>
          <dgm:chMax val="0"/>
          <dgm:chPref val="0"/>
          <dgm:bulletEnabled val="1"/>
        </dgm:presLayoutVars>
      </dgm:prSet>
      <dgm:spPr/>
      <dgm:t>
        <a:bodyPr/>
        <a:lstStyle/>
        <a:p>
          <a:endParaRPr lang="en-US"/>
        </a:p>
      </dgm:t>
    </dgm:pt>
    <dgm:pt modelId="{E879961F-AF02-4C6A-8622-941066CEC88C}" type="pres">
      <dgm:prSet presAssocID="{5D0C9F12-F81D-4ADC-8865-75CAB647243A}" presName="parentText3" presStyleLbl="node1" presStyleIdx="2" presStyleCnt="3">
        <dgm:presLayoutVars>
          <dgm:chMax/>
          <dgm:chPref val="3"/>
          <dgm:bulletEnabled val="1"/>
        </dgm:presLayoutVars>
      </dgm:prSet>
      <dgm:spPr/>
      <dgm:t>
        <a:bodyPr/>
        <a:lstStyle/>
        <a:p>
          <a:endParaRPr lang="en-US"/>
        </a:p>
      </dgm:t>
    </dgm:pt>
    <dgm:pt modelId="{9E6CBD42-9A86-44E7-BD90-7A2FB69FD641}" type="pres">
      <dgm:prSet presAssocID="{5D0C9F12-F81D-4ADC-8865-75CAB647243A}" presName="childText3" presStyleLbl="solidAlignAcc1" presStyleIdx="2" presStyleCnt="3" custScaleY="56585" custLinFactNeighborX="271" custLinFactNeighborY="-17528">
        <dgm:presLayoutVars>
          <dgm:chMax val="0"/>
          <dgm:chPref val="0"/>
          <dgm:bulletEnabled val="1"/>
        </dgm:presLayoutVars>
      </dgm:prSet>
      <dgm:spPr/>
      <dgm:t>
        <a:bodyPr/>
        <a:lstStyle/>
        <a:p>
          <a:endParaRPr lang="en-US"/>
        </a:p>
      </dgm:t>
    </dgm:pt>
  </dgm:ptLst>
  <dgm:cxnLst>
    <dgm:cxn modelId="{B278B364-6570-411C-849C-9E6EF0FBBFB1}" srcId="{5D0C9F12-F81D-4ADC-8865-75CAB647243A}" destId="{D5131F4F-9204-4714-B7C8-E626BDEBF918}" srcOrd="0" destOrd="0" parTransId="{46070C19-59A0-47BE-98EA-C9D55284C613}" sibTransId="{0C2C31F0-7279-46EB-AC76-7E8D1F26F1ED}"/>
    <dgm:cxn modelId="{84318388-E872-44CC-B188-0E19CDA5D01B}" type="presOf" srcId="{37405520-428F-40C5-BADA-29AFE1144BD7}" destId="{41696A05-5FF0-407F-9237-ACD9D9D90415}" srcOrd="0" destOrd="0" presId="urn:microsoft.com/office/officeart/2009/3/layout/IncreasingArrowsProcess"/>
    <dgm:cxn modelId="{8EFE0F48-F26E-49BE-B8FD-44621AE1D609}" type="presOf" srcId="{D5131F4F-9204-4714-B7C8-E626BDEBF918}" destId="{9E6CBD42-9A86-44E7-BD90-7A2FB69FD641}" srcOrd="0" destOrd="0" presId="urn:microsoft.com/office/officeart/2009/3/layout/IncreasingArrowsProcess"/>
    <dgm:cxn modelId="{A60759F0-5A39-403D-9367-493969978FBC}" srcId="{9DD75F53-08CD-4EA6-B410-3B7FC6ABF2CB}" destId="{37405520-428F-40C5-BADA-29AFE1144BD7}" srcOrd="0" destOrd="0" parTransId="{EC9C2369-9D77-4FC6-B331-3FA7EE4FEEE6}" sibTransId="{7327619D-A319-4E14-A1A6-72162D02A52C}"/>
    <dgm:cxn modelId="{34D6BD24-8AD5-4A6B-BBEA-4A29BC40AAD9}" type="presOf" srcId="{7A541808-45F9-4C22-BA7A-B745628F1700}" destId="{B2C2CFAB-E176-49FC-8C6F-A7CCA94CEF2B}" srcOrd="0" destOrd="0" presId="urn:microsoft.com/office/officeart/2009/3/layout/IncreasingArrowsProcess"/>
    <dgm:cxn modelId="{8709831F-89B4-431B-BCF6-E045CCFA8DF3}" type="presOf" srcId="{9DD75F53-08CD-4EA6-B410-3B7FC6ABF2CB}" destId="{99CDC3C2-D0F3-43F2-A716-185156B722BD}" srcOrd="0" destOrd="0" presId="urn:microsoft.com/office/officeart/2009/3/layout/IncreasingArrowsProcess"/>
    <dgm:cxn modelId="{4A1AB60E-F8CC-4782-84CA-183C410A8049}" type="presOf" srcId="{B8C434A7-17E8-42ED-8CBB-720B61552015}" destId="{252F01A4-C63B-4A5D-8E03-D7C33C3F0934}" srcOrd="0" destOrd="0" presId="urn:microsoft.com/office/officeart/2009/3/layout/IncreasingArrowsProcess"/>
    <dgm:cxn modelId="{40E53F02-D899-4A6F-9CA6-C1AD5B94C175}" srcId="{B8C434A7-17E8-42ED-8CBB-720B61552015}" destId="{9DD75F53-08CD-4EA6-B410-3B7FC6ABF2CB}" srcOrd="0" destOrd="0" parTransId="{8E24ED67-35A1-4E7B-AE88-0AA89772D568}" sibTransId="{13BB361D-342A-42A0-858C-D8A609F5675C}"/>
    <dgm:cxn modelId="{A73FD8A4-8055-4A8B-81D1-EE4AFE87D991}" srcId="{B80EFD6B-703B-4D6F-A94F-12629934E9FC}" destId="{7A541808-45F9-4C22-BA7A-B745628F1700}" srcOrd="0" destOrd="0" parTransId="{EAE15895-E804-41D2-B183-9833487D7656}" sibTransId="{05EF9785-E132-48D7-B9E2-4F54D67B101E}"/>
    <dgm:cxn modelId="{3DA98CF6-FF1A-49C1-B4E2-125E335554BA}" type="presOf" srcId="{B80EFD6B-703B-4D6F-A94F-12629934E9FC}" destId="{63D8DD49-3CBD-4BBB-8BB2-44778A5048C2}" srcOrd="0" destOrd="0" presId="urn:microsoft.com/office/officeart/2009/3/layout/IncreasingArrowsProcess"/>
    <dgm:cxn modelId="{ED33A97D-0CE4-456F-9AEE-79614E1D3738}" srcId="{B8C434A7-17E8-42ED-8CBB-720B61552015}" destId="{5D0C9F12-F81D-4ADC-8865-75CAB647243A}" srcOrd="2" destOrd="0" parTransId="{AA0822B0-7BB3-41BF-B9F3-594FF3E350DD}" sibTransId="{2843CC59-D9D5-4B7C-8F13-03F7091306D5}"/>
    <dgm:cxn modelId="{141E6BA0-292E-47E0-9480-AB2CB4300911}" srcId="{B8C434A7-17E8-42ED-8CBB-720B61552015}" destId="{B80EFD6B-703B-4D6F-A94F-12629934E9FC}" srcOrd="1" destOrd="0" parTransId="{D3DB124F-D4D8-439A-9D9A-1D1E48F86F49}" sibTransId="{1C0E9855-3A0B-4292-B305-B2C7645C4E20}"/>
    <dgm:cxn modelId="{15B83EC8-0578-4A41-BB39-068E8033358D}" type="presOf" srcId="{5D0C9F12-F81D-4ADC-8865-75CAB647243A}" destId="{E879961F-AF02-4C6A-8622-941066CEC88C}" srcOrd="0" destOrd="0" presId="urn:microsoft.com/office/officeart/2009/3/layout/IncreasingArrowsProcess"/>
    <dgm:cxn modelId="{418F0913-06D0-47BD-B4B2-CBEDFB95AD86}" type="presParOf" srcId="{252F01A4-C63B-4A5D-8E03-D7C33C3F0934}" destId="{99CDC3C2-D0F3-43F2-A716-185156B722BD}" srcOrd="0" destOrd="0" presId="urn:microsoft.com/office/officeart/2009/3/layout/IncreasingArrowsProcess"/>
    <dgm:cxn modelId="{08A0538B-C50B-425F-90C0-B2166FC77570}" type="presParOf" srcId="{252F01A4-C63B-4A5D-8E03-D7C33C3F0934}" destId="{41696A05-5FF0-407F-9237-ACD9D9D90415}" srcOrd="1" destOrd="0" presId="urn:microsoft.com/office/officeart/2009/3/layout/IncreasingArrowsProcess"/>
    <dgm:cxn modelId="{96D4939E-43EB-4E44-8DCC-D037340337DE}" type="presParOf" srcId="{252F01A4-C63B-4A5D-8E03-D7C33C3F0934}" destId="{63D8DD49-3CBD-4BBB-8BB2-44778A5048C2}" srcOrd="2" destOrd="0" presId="urn:microsoft.com/office/officeart/2009/3/layout/IncreasingArrowsProcess"/>
    <dgm:cxn modelId="{A304344D-1E93-476D-B2C0-CDAFBB0185FB}" type="presParOf" srcId="{252F01A4-C63B-4A5D-8E03-D7C33C3F0934}" destId="{B2C2CFAB-E176-49FC-8C6F-A7CCA94CEF2B}" srcOrd="3" destOrd="0" presId="urn:microsoft.com/office/officeart/2009/3/layout/IncreasingArrowsProcess"/>
    <dgm:cxn modelId="{6813BC36-6B70-4175-8C67-F225F32608EA}" type="presParOf" srcId="{252F01A4-C63B-4A5D-8E03-D7C33C3F0934}" destId="{E879961F-AF02-4C6A-8622-941066CEC88C}" srcOrd="4" destOrd="0" presId="urn:microsoft.com/office/officeart/2009/3/layout/IncreasingArrowsProcess"/>
    <dgm:cxn modelId="{5B207132-FDE1-49F9-BA6D-0550477427C9}" type="presParOf" srcId="{252F01A4-C63B-4A5D-8E03-D7C33C3F0934}" destId="{9E6CBD42-9A86-44E7-BD90-7A2FB69FD641}"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884FC3-B764-4339-8E5B-72CB07934B50}" type="doc">
      <dgm:prSet loTypeId="urn:microsoft.com/office/officeart/2005/8/layout/vList3" loCatId="list" qsTypeId="urn:microsoft.com/office/officeart/2005/8/quickstyle/simple1" qsCatId="simple" csTypeId="urn:microsoft.com/office/officeart/2005/8/colors/accent1_2" csCatId="accent1" phldr="1"/>
      <dgm:spPr/>
    </dgm:pt>
    <dgm:pt modelId="{10286322-095F-41B1-854E-5A3214DCF398}">
      <dgm:prSet phldrT="[Text]"/>
      <dgm:spPr>
        <a:solidFill>
          <a:srgbClr val="FA9106"/>
        </a:solidFill>
      </dgm:spPr>
      <dgm:t>
        <a:bodyPr/>
        <a:lstStyle/>
        <a:p>
          <a:r>
            <a:rPr lang="en-US" dirty="0"/>
            <a:t>BRONZE</a:t>
          </a:r>
        </a:p>
      </dgm:t>
    </dgm:pt>
    <dgm:pt modelId="{559325AB-4ADE-4075-9DF9-B1FF98AFAA0E}" type="parTrans" cxnId="{3771551E-9DF9-4826-A76B-CAE80A2F3BD0}">
      <dgm:prSet/>
      <dgm:spPr/>
      <dgm:t>
        <a:bodyPr/>
        <a:lstStyle/>
        <a:p>
          <a:endParaRPr lang="en-US"/>
        </a:p>
      </dgm:t>
    </dgm:pt>
    <dgm:pt modelId="{FC52CAF9-2E5D-4938-ACEB-A779BD676229}" type="sibTrans" cxnId="{3771551E-9DF9-4826-A76B-CAE80A2F3BD0}">
      <dgm:prSet/>
      <dgm:spPr/>
      <dgm:t>
        <a:bodyPr/>
        <a:lstStyle/>
        <a:p>
          <a:endParaRPr lang="en-US"/>
        </a:p>
      </dgm:t>
    </dgm:pt>
    <dgm:pt modelId="{8183C8B4-8565-4336-8448-A91754B45F7E}">
      <dgm:prSet phldrT="[Text]"/>
      <dgm:spPr>
        <a:solidFill>
          <a:srgbClr val="FA9106"/>
        </a:solidFill>
      </dgm:spPr>
      <dgm:t>
        <a:bodyPr/>
        <a:lstStyle/>
        <a:p>
          <a:r>
            <a:rPr lang="en-US" dirty="0"/>
            <a:t>SILVER</a:t>
          </a:r>
        </a:p>
      </dgm:t>
    </dgm:pt>
    <dgm:pt modelId="{19EECDB3-ACA0-4BFA-A687-D20F082716BD}" type="parTrans" cxnId="{AFF5F113-7ACF-47FC-8BBD-174EEB0CF59D}">
      <dgm:prSet/>
      <dgm:spPr/>
      <dgm:t>
        <a:bodyPr/>
        <a:lstStyle/>
        <a:p>
          <a:endParaRPr lang="en-US"/>
        </a:p>
      </dgm:t>
    </dgm:pt>
    <dgm:pt modelId="{BCE03D55-19E7-4677-B38E-A6B0F4DAAC74}" type="sibTrans" cxnId="{AFF5F113-7ACF-47FC-8BBD-174EEB0CF59D}">
      <dgm:prSet/>
      <dgm:spPr/>
      <dgm:t>
        <a:bodyPr/>
        <a:lstStyle/>
        <a:p>
          <a:endParaRPr lang="en-US"/>
        </a:p>
      </dgm:t>
    </dgm:pt>
    <dgm:pt modelId="{E700E6DF-6896-4DC1-82C6-5E889EE57761}">
      <dgm:prSet phldrT="[Text]"/>
      <dgm:spPr>
        <a:solidFill>
          <a:srgbClr val="FA9106"/>
        </a:solidFill>
      </dgm:spPr>
      <dgm:t>
        <a:bodyPr/>
        <a:lstStyle/>
        <a:p>
          <a:r>
            <a:rPr lang="en-US" dirty="0"/>
            <a:t>GOLD</a:t>
          </a:r>
        </a:p>
      </dgm:t>
    </dgm:pt>
    <dgm:pt modelId="{70487CC8-DE41-4E13-8025-1683A18DF696}" type="parTrans" cxnId="{06724172-C4C2-4063-ACE8-9909F95C732F}">
      <dgm:prSet/>
      <dgm:spPr/>
      <dgm:t>
        <a:bodyPr/>
        <a:lstStyle/>
        <a:p>
          <a:endParaRPr lang="en-US"/>
        </a:p>
      </dgm:t>
    </dgm:pt>
    <dgm:pt modelId="{4C820FCB-6FA2-4B32-8068-8002AFB924AE}" type="sibTrans" cxnId="{06724172-C4C2-4063-ACE8-9909F95C732F}">
      <dgm:prSet/>
      <dgm:spPr/>
      <dgm:t>
        <a:bodyPr/>
        <a:lstStyle/>
        <a:p>
          <a:endParaRPr lang="en-US"/>
        </a:p>
      </dgm:t>
    </dgm:pt>
    <dgm:pt modelId="{E3943A7D-C645-4E5C-A9CB-46D9B6BC2801}" type="pres">
      <dgm:prSet presAssocID="{77884FC3-B764-4339-8E5B-72CB07934B50}" presName="linearFlow" presStyleCnt="0">
        <dgm:presLayoutVars>
          <dgm:dir/>
          <dgm:resizeHandles val="exact"/>
        </dgm:presLayoutVars>
      </dgm:prSet>
      <dgm:spPr/>
    </dgm:pt>
    <dgm:pt modelId="{89206ECB-83C3-4931-9C36-73706FD32F65}" type="pres">
      <dgm:prSet presAssocID="{10286322-095F-41B1-854E-5A3214DCF398}" presName="composite" presStyleCnt="0"/>
      <dgm:spPr/>
    </dgm:pt>
    <dgm:pt modelId="{53BD9F73-A05A-48B9-9C6C-18588A3AB0E0}" type="pres">
      <dgm:prSet presAssocID="{10286322-095F-41B1-854E-5A3214DCF39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B9C9AAD8-BFA1-4349-9510-16C75EEE632C}" type="pres">
      <dgm:prSet presAssocID="{10286322-095F-41B1-854E-5A3214DCF398}" presName="txShp" presStyleLbl="node1" presStyleIdx="0" presStyleCnt="3">
        <dgm:presLayoutVars>
          <dgm:bulletEnabled val="1"/>
        </dgm:presLayoutVars>
      </dgm:prSet>
      <dgm:spPr/>
      <dgm:t>
        <a:bodyPr/>
        <a:lstStyle/>
        <a:p>
          <a:endParaRPr lang="en-US"/>
        </a:p>
      </dgm:t>
    </dgm:pt>
    <dgm:pt modelId="{0BAF2325-1455-4272-828A-FC66322CD939}" type="pres">
      <dgm:prSet presAssocID="{FC52CAF9-2E5D-4938-ACEB-A779BD676229}" presName="spacing" presStyleCnt="0"/>
      <dgm:spPr/>
    </dgm:pt>
    <dgm:pt modelId="{60003D1B-FFA9-4428-90E2-F504D56C9D06}" type="pres">
      <dgm:prSet presAssocID="{8183C8B4-8565-4336-8448-A91754B45F7E}" presName="composite" presStyleCnt="0"/>
      <dgm:spPr/>
    </dgm:pt>
    <dgm:pt modelId="{5CB6B647-5C9A-4772-81B8-5DCB8B72CFB9}" type="pres">
      <dgm:prSet presAssocID="{8183C8B4-8565-4336-8448-A91754B45F7E}" presName="imgShp" presStyleLbl="fgImgPlace1" presStyleIdx="1"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97D87802-B3DF-4CE9-9448-8FC3AAB7AF6F}" type="pres">
      <dgm:prSet presAssocID="{8183C8B4-8565-4336-8448-A91754B45F7E}" presName="txShp" presStyleLbl="node1" presStyleIdx="1" presStyleCnt="3">
        <dgm:presLayoutVars>
          <dgm:bulletEnabled val="1"/>
        </dgm:presLayoutVars>
      </dgm:prSet>
      <dgm:spPr/>
      <dgm:t>
        <a:bodyPr/>
        <a:lstStyle/>
        <a:p>
          <a:endParaRPr lang="en-US"/>
        </a:p>
      </dgm:t>
    </dgm:pt>
    <dgm:pt modelId="{9B77A36B-3693-4E22-80EC-CF7760299F3F}" type="pres">
      <dgm:prSet presAssocID="{BCE03D55-19E7-4677-B38E-A6B0F4DAAC74}" presName="spacing" presStyleCnt="0"/>
      <dgm:spPr/>
    </dgm:pt>
    <dgm:pt modelId="{41CEEA30-AB69-4607-AD1C-67873FA5FA3D}" type="pres">
      <dgm:prSet presAssocID="{E700E6DF-6896-4DC1-82C6-5E889EE57761}" presName="composite" presStyleCnt="0"/>
      <dgm:spPr/>
    </dgm:pt>
    <dgm:pt modelId="{62620023-6CE2-406C-B3B3-3C1AF6EC3FA1}" type="pres">
      <dgm:prSet presAssocID="{E700E6DF-6896-4DC1-82C6-5E889EE57761}" presName="imgShp" presStyleLbl="fgImgPlace1" presStyleIdx="2"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dgm:spPr>
    </dgm:pt>
    <dgm:pt modelId="{21686AA3-DB37-4FF0-B472-BF2B488E912B}" type="pres">
      <dgm:prSet presAssocID="{E700E6DF-6896-4DC1-82C6-5E889EE57761}" presName="txShp" presStyleLbl="node1" presStyleIdx="2" presStyleCnt="3">
        <dgm:presLayoutVars>
          <dgm:bulletEnabled val="1"/>
        </dgm:presLayoutVars>
      </dgm:prSet>
      <dgm:spPr/>
      <dgm:t>
        <a:bodyPr/>
        <a:lstStyle/>
        <a:p>
          <a:endParaRPr lang="en-US"/>
        </a:p>
      </dgm:t>
    </dgm:pt>
  </dgm:ptLst>
  <dgm:cxnLst>
    <dgm:cxn modelId="{3771551E-9DF9-4826-A76B-CAE80A2F3BD0}" srcId="{77884FC3-B764-4339-8E5B-72CB07934B50}" destId="{10286322-095F-41B1-854E-5A3214DCF398}" srcOrd="0" destOrd="0" parTransId="{559325AB-4ADE-4075-9DF9-B1FF98AFAA0E}" sibTransId="{FC52CAF9-2E5D-4938-ACEB-A779BD676229}"/>
    <dgm:cxn modelId="{06724172-C4C2-4063-ACE8-9909F95C732F}" srcId="{77884FC3-B764-4339-8E5B-72CB07934B50}" destId="{E700E6DF-6896-4DC1-82C6-5E889EE57761}" srcOrd="2" destOrd="0" parTransId="{70487CC8-DE41-4E13-8025-1683A18DF696}" sibTransId="{4C820FCB-6FA2-4B32-8068-8002AFB924AE}"/>
    <dgm:cxn modelId="{FFC3E560-B397-4B54-B051-2EDCAC9C6597}" type="presOf" srcId="{8183C8B4-8565-4336-8448-A91754B45F7E}" destId="{97D87802-B3DF-4CE9-9448-8FC3AAB7AF6F}" srcOrd="0" destOrd="0" presId="urn:microsoft.com/office/officeart/2005/8/layout/vList3"/>
    <dgm:cxn modelId="{AFF5F113-7ACF-47FC-8BBD-174EEB0CF59D}" srcId="{77884FC3-B764-4339-8E5B-72CB07934B50}" destId="{8183C8B4-8565-4336-8448-A91754B45F7E}" srcOrd="1" destOrd="0" parTransId="{19EECDB3-ACA0-4BFA-A687-D20F082716BD}" sibTransId="{BCE03D55-19E7-4677-B38E-A6B0F4DAAC74}"/>
    <dgm:cxn modelId="{30118C90-D17D-41D1-8CDD-ADD77954A8D7}" type="presOf" srcId="{E700E6DF-6896-4DC1-82C6-5E889EE57761}" destId="{21686AA3-DB37-4FF0-B472-BF2B488E912B}" srcOrd="0" destOrd="0" presId="urn:microsoft.com/office/officeart/2005/8/layout/vList3"/>
    <dgm:cxn modelId="{3DCD2B2B-853F-4B16-A5DB-3213A1FE0941}" type="presOf" srcId="{10286322-095F-41B1-854E-5A3214DCF398}" destId="{B9C9AAD8-BFA1-4349-9510-16C75EEE632C}" srcOrd="0" destOrd="0" presId="urn:microsoft.com/office/officeart/2005/8/layout/vList3"/>
    <dgm:cxn modelId="{17B752FA-35A7-4B52-8828-7D96DF26BFB2}" type="presOf" srcId="{77884FC3-B764-4339-8E5B-72CB07934B50}" destId="{E3943A7D-C645-4E5C-A9CB-46D9B6BC2801}" srcOrd="0" destOrd="0" presId="urn:microsoft.com/office/officeart/2005/8/layout/vList3"/>
    <dgm:cxn modelId="{37708725-959C-4241-BDCD-4F0589821799}" type="presParOf" srcId="{E3943A7D-C645-4E5C-A9CB-46D9B6BC2801}" destId="{89206ECB-83C3-4931-9C36-73706FD32F65}" srcOrd="0" destOrd="0" presId="urn:microsoft.com/office/officeart/2005/8/layout/vList3"/>
    <dgm:cxn modelId="{D3E08B27-6F4A-49B5-80C5-5DFB46A0A537}" type="presParOf" srcId="{89206ECB-83C3-4931-9C36-73706FD32F65}" destId="{53BD9F73-A05A-48B9-9C6C-18588A3AB0E0}" srcOrd="0" destOrd="0" presId="urn:microsoft.com/office/officeart/2005/8/layout/vList3"/>
    <dgm:cxn modelId="{25574E28-B06E-419D-B293-E6BE32FBCFFD}" type="presParOf" srcId="{89206ECB-83C3-4931-9C36-73706FD32F65}" destId="{B9C9AAD8-BFA1-4349-9510-16C75EEE632C}" srcOrd="1" destOrd="0" presId="urn:microsoft.com/office/officeart/2005/8/layout/vList3"/>
    <dgm:cxn modelId="{928F7097-203D-4DB8-B841-413C7A805C1F}" type="presParOf" srcId="{E3943A7D-C645-4E5C-A9CB-46D9B6BC2801}" destId="{0BAF2325-1455-4272-828A-FC66322CD939}" srcOrd="1" destOrd="0" presId="urn:microsoft.com/office/officeart/2005/8/layout/vList3"/>
    <dgm:cxn modelId="{C64CF18F-56C0-4AE0-9376-C3CF6FDF2553}" type="presParOf" srcId="{E3943A7D-C645-4E5C-A9CB-46D9B6BC2801}" destId="{60003D1B-FFA9-4428-90E2-F504D56C9D06}" srcOrd="2" destOrd="0" presId="urn:microsoft.com/office/officeart/2005/8/layout/vList3"/>
    <dgm:cxn modelId="{3652CBD9-8A30-45E7-BDA6-B52EA95448C6}" type="presParOf" srcId="{60003D1B-FFA9-4428-90E2-F504D56C9D06}" destId="{5CB6B647-5C9A-4772-81B8-5DCB8B72CFB9}" srcOrd="0" destOrd="0" presId="urn:microsoft.com/office/officeart/2005/8/layout/vList3"/>
    <dgm:cxn modelId="{8EA6ABBB-55B9-4595-BAC8-BF6C9F2FCA4F}" type="presParOf" srcId="{60003D1B-FFA9-4428-90E2-F504D56C9D06}" destId="{97D87802-B3DF-4CE9-9448-8FC3AAB7AF6F}" srcOrd="1" destOrd="0" presId="urn:microsoft.com/office/officeart/2005/8/layout/vList3"/>
    <dgm:cxn modelId="{E398024D-9A2E-4B8A-8446-6C9E4BB55AB7}" type="presParOf" srcId="{E3943A7D-C645-4E5C-A9CB-46D9B6BC2801}" destId="{9B77A36B-3693-4E22-80EC-CF7760299F3F}" srcOrd="3" destOrd="0" presId="urn:microsoft.com/office/officeart/2005/8/layout/vList3"/>
    <dgm:cxn modelId="{C589E9F6-A966-4AD0-9BC2-5A9A54C49BAF}" type="presParOf" srcId="{E3943A7D-C645-4E5C-A9CB-46D9B6BC2801}" destId="{41CEEA30-AB69-4607-AD1C-67873FA5FA3D}" srcOrd="4" destOrd="0" presId="urn:microsoft.com/office/officeart/2005/8/layout/vList3"/>
    <dgm:cxn modelId="{D2E1A25F-338F-44DD-A4A3-11B6BA341798}" type="presParOf" srcId="{41CEEA30-AB69-4607-AD1C-67873FA5FA3D}" destId="{62620023-6CE2-406C-B3B3-3C1AF6EC3FA1}" srcOrd="0" destOrd="0" presId="urn:microsoft.com/office/officeart/2005/8/layout/vList3"/>
    <dgm:cxn modelId="{13FEF8F6-9C3A-4937-BA4D-BC00975A8CF1}" type="presParOf" srcId="{41CEEA30-AB69-4607-AD1C-67873FA5FA3D}" destId="{21686AA3-DB37-4FF0-B472-BF2B488E912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C68994-7D1F-4395-93B1-975482C0CA7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13D54483-50B5-4A90-B62A-FE5573F65EAF}">
      <dgm:prSet phldrT="[Text]" custT="1"/>
      <dgm:spPr/>
      <dgm:t>
        <a:bodyPr/>
        <a:lstStyle/>
        <a:p>
          <a:r>
            <a:rPr lang="en-US" sz="1600" b="1" dirty="0"/>
            <a:t>Open Program to State in May’18</a:t>
          </a:r>
        </a:p>
      </dgm:t>
    </dgm:pt>
    <dgm:pt modelId="{2F84FEB6-E096-4A7F-A95C-DD18645799B6}" type="parTrans" cxnId="{B9F6BA55-44EA-4E88-BB37-4C5AE51FED03}">
      <dgm:prSet/>
      <dgm:spPr/>
      <dgm:t>
        <a:bodyPr/>
        <a:lstStyle/>
        <a:p>
          <a:endParaRPr lang="en-US"/>
        </a:p>
      </dgm:t>
    </dgm:pt>
    <dgm:pt modelId="{D233FAA0-A2C7-4115-9A38-772A76841365}" type="sibTrans" cxnId="{B9F6BA55-44EA-4E88-BB37-4C5AE51FED03}">
      <dgm:prSet/>
      <dgm:spPr/>
      <dgm:t>
        <a:bodyPr/>
        <a:lstStyle/>
        <a:p>
          <a:endParaRPr lang="en-US"/>
        </a:p>
      </dgm:t>
    </dgm:pt>
    <dgm:pt modelId="{67711685-9650-4807-B954-485442B2D21A}">
      <dgm:prSet phldrT="[Text]" custT="1"/>
      <dgm:spPr>
        <a:solidFill>
          <a:schemeClr val="bg1"/>
        </a:solidFill>
      </dgm:spPr>
      <dgm:t>
        <a:bodyPr/>
        <a:lstStyle/>
        <a:p>
          <a:r>
            <a:rPr lang="en-US" sz="1550" b="1" dirty="0"/>
            <a:t>Report on Program to EAC / GETAC in Aug’18</a:t>
          </a:r>
        </a:p>
      </dgm:t>
    </dgm:pt>
    <dgm:pt modelId="{0F015BD8-223B-4A47-9015-D5D961823F1F}" type="parTrans" cxnId="{3155D435-685D-47F0-A717-7141D3E41044}">
      <dgm:prSet/>
      <dgm:spPr/>
      <dgm:t>
        <a:bodyPr/>
        <a:lstStyle/>
        <a:p>
          <a:endParaRPr lang="en-US"/>
        </a:p>
      </dgm:t>
    </dgm:pt>
    <dgm:pt modelId="{149E5E71-B0C9-43CC-ABCD-C249EE8DA826}" type="sibTrans" cxnId="{3155D435-685D-47F0-A717-7141D3E41044}">
      <dgm:prSet/>
      <dgm:spPr/>
      <dgm:t>
        <a:bodyPr/>
        <a:lstStyle/>
        <a:p>
          <a:endParaRPr lang="en-US"/>
        </a:p>
      </dgm:t>
    </dgm:pt>
    <dgm:pt modelId="{38C13292-2123-4368-A151-3D60E3AFD9C7}" type="pres">
      <dgm:prSet presAssocID="{37C68994-7D1F-4395-93B1-975482C0CA73}" presName="Name0" presStyleCnt="0">
        <dgm:presLayoutVars>
          <dgm:chMax val="11"/>
          <dgm:chPref val="11"/>
          <dgm:dir/>
          <dgm:resizeHandles/>
        </dgm:presLayoutVars>
      </dgm:prSet>
      <dgm:spPr/>
      <dgm:t>
        <a:bodyPr/>
        <a:lstStyle/>
        <a:p>
          <a:endParaRPr lang="en-US"/>
        </a:p>
      </dgm:t>
    </dgm:pt>
    <dgm:pt modelId="{149251CC-1422-4DD1-BF59-87D26AFAF1DE}" type="pres">
      <dgm:prSet presAssocID="{67711685-9650-4807-B954-485442B2D21A}" presName="Accent2" presStyleCnt="0"/>
      <dgm:spPr/>
    </dgm:pt>
    <dgm:pt modelId="{60877922-B8C8-40AF-B273-C989480CB769}" type="pres">
      <dgm:prSet presAssocID="{67711685-9650-4807-B954-485442B2D21A}" presName="Accent" presStyleLbl="node1" presStyleIdx="0" presStyleCnt="2"/>
      <dgm:spPr/>
    </dgm:pt>
    <dgm:pt modelId="{18C3233A-78B9-4334-A161-EBE26E47B19A}" type="pres">
      <dgm:prSet presAssocID="{67711685-9650-4807-B954-485442B2D21A}" presName="ParentBackground2" presStyleCnt="0"/>
      <dgm:spPr/>
    </dgm:pt>
    <dgm:pt modelId="{718C9EEB-3F55-475F-83F9-AD43EE2682A5}" type="pres">
      <dgm:prSet presAssocID="{67711685-9650-4807-B954-485442B2D21A}" presName="ParentBackground" presStyleLbl="fgAcc1" presStyleIdx="0" presStyleCnt="2"/>
      <dgm:spPr/>
      <dgm:t>
        <a:bodyPr/>
        <a:lstStyle/>
        <a:p>
          <a:endParaRPr lang="en-US"/>
        </a:p>
      </dgm:t>
    </dgm:pt>
    <dgm:pt modelId="{63BC4533-D8C6-40BA-A883-B0D0F5C5AC42}" type="pres">
      <dgm:prSet presAssocID="{67711685-9650-4807-B954-485442B2D21A}" presName="Parent2" presStyleLbl="revTx" presStyleIdx="0" presStyleCnt="0">
        <dgm:presLayoutVars>
          <dgm:chMax val="1"/>
          <dgm:chPref val="1"/>
          <dgm:bulletEnabled val="1"/>
        </dgm:presLayoutVars>
      </dgm:prSet>
      <dgm:spPr/>
      <dgm:t>
        <a:bodyPr/>
        <a:lstStyle/>
        <a:p>
          <a:endParaRPr lang="en-US"/>
        </a:p>
      </dgm:t>
    </dgm:pt>
    <dgm:pt modelId="{8D81696A-9794-4B6D-B5BD-7F8E869074F3}" type="pres">
      <dgm:prSet presAssocID="{13D54483-50B5-4A90-B62A-FE5573F65EAF}" presName="Accent1" presStyleCnt="0"/>
      <dgm:spPr/>
    </dgm:pt>
    <dgm:pt modelId="{BB493D3D-9E72-4DD4-97DF-FEC01637EF71}" type="pres">
      <dgm:prSet presAssocID="{13D54483-50B5-4A90-B62A-FE5573F65EAF}" presName="Accent" presStyleLbl="node1" presStyleIdx="1" presStyleCnt="2"/>
      <dgm:spPr/>
    </dgm:pt>
    <dgm:pt modelId="{93B07ECC-912D-41A0-B0E9-3F2216E14694}" type="pres">
      <dgm:prSet presAssocID="{13D54483-50B5-4A90-B62A-FE5573F65EAF}" presName="ParentBackground1" presStyleCnt="0"/>
      <dgm:spPr/>
    </dgm:pt>
    <dgm:pt modelId="{51CD74B0-E76F-456E-B151-BE74C07DB149}" type="pres">
      <dgm:prSet presAssocID="{13D54483-50B5-4A90-B62A-FE5573F65EAF}" presName="ParentBackground" presStyleLbl="fgAcc1" presStyleIdx="1" presStyleCnt="2"/>
      <dgm:spPr/>
      <dgm:t>
        <a:bodyPr/>
        <a:lstStyle/>
        <a:p>
          <a:endParaRPr lang="en-US"/>
        </a:p>
      </dgm:t>
    </dgm:pt>
    <dgm:pt modelId="{45308948-ABCD-4584-860A-8989406EB992}" type="pres">
      <dgm:prSet presAssocID="{13D54483-50B5-4A90-B62A-FE5573F65EAF}" presName="Parent1" presStyleLbl="revTx" presStyleIdx="0" presStyleCnt="0">
        <dgm:presLayoutVars>
          <dgm:chMax val="1"/>
          <dgm:chPref val="1"/>
          <dgm:bulletEnabled val="1"/>
        </dgm:presLayoutVars>
      </dgm:prSet>
      <dgm:spPr/>
      <dgm:t>
        <a:bodyPr/>
        <a:lstStyle/>
        <a:p>
          <a:endParaRPr lang="en-US"/>
        </a:p>
      </dgm:t>
    </dgm:pt>
  </dgm:ptLst>
  <dgm:cxnLst>
    <dgm:cxn modelId="{C3EE4234-659F-4A1D-903C-6CA045F457D0}" type="presOf" srcId="{67711685-9650-4807-B954-485442B2D21A}" destId="{63BC4533-D8C6-40BA-A883-B0D0F5C5AC42}" srcOrd="1" destOrd="0" presId="urn:microsoft.com/office/officeart/2011/layout/CircleProcess"/>
    <dgm:cxn modelId="{0D7CDF6E-4EDF-484C-827C-FC9892FF554B}" type="presOf" srcId="{13D54483-50B5-4A90-B62A-FE5573F65EAF}" destId="{51CD74B0-E76F-456E-B151-BE74C07DB149}" srcOrd="0" destOrd="0" presId="urn:microsoft.com/office/officeart/2011/layout/CircleProcess"/>
    <dgm:cxn modelId="{B07C7BD0-8AE2-4C37-9A98-504F184A877F}" type="presOf" srcId="{67711685-9650-4807-B954-485442B2D21A}" destId="{718C9EEB-3F55-475F-83F9-AD43EE2682A5}" srcOrd="0" destOrd="0" presId="urn:microsoft.com/office/officeart/2011/layout/CircleProcess"/>
    <dgm:cxn modelId="{80266DB0-98DD-4F39-B46E-ED7BAC2299A3}" type="presOf" srcId="{37C68994-7D1F-4395-93B1-975482C0CA73}" destId="{38C13292-2123-4368-A151-3D60E3AFD9C7}" srcOrd="0" destOrd="0" presId="urn:microsoft.com/office/officeart/2011/layout/CircleProcess"/>
    <dgm:cxn modelId="{3155D435-685D-47F0-A717-7141D3E41044}" srcId="{37C68994-7D1F-4395-93B1-975482C0CA73}" destId="{67711685-9650-4807-B954-485442B2D21A}" srcOrd="1" destOrd="0" parTransId="{0F015BD8-223B-4A47-9015-D5D961823F1F}" sibTransId="{149E5E71-B0C9-43CC-ABCD-C249EE8DA826}"/>
    <dgm:cxn modelId="{5D5BF097-0BB8-4AF7-8DA2-C42A2EEDAD9A}" type="presOf" srcId="{13D54483-50B5-4A90-B62A-FE5573F65EAF}" destId="{45308948-ABCD-4584-860A-8989406EB992}" srcOrd="1" destOrd="0" presId="urn:microsoft.com/office/officeart/2011/layout/CircleProcess"/>
    <dgm:cxn modelId="{B9F6BA55-44EA-4E88-BB37-4C5AE51FED03}" srcId="{37C68994-7D1F-4395-93B1-975482C0CA73}" destId="{13D54483-50B5-4A90-B62A-FE5573F65EAF}" srcOrd="0" destOrd="0" parTransId="{2F84FEB6-E096-4A7F-A95C-DD18645799B6}" sibTransId="{D233FAA0-A2C7-4115-9A38-772A76841365}"/>
    <dgm:cxn modelId="{CCD24A7B-FD6F-4716-BAAE-F86930CEB56C}" type="presParOf" srcId="{38C13292-2123-4368-A151-3D60E3AFD9C7}" destId="{149251CC-1422-4DD1-BF59-87D26AFAF1DE}" srcOrd="0" destOrd="0" presId="urn:microsoft.com/office/officeart/2011/layout/CircleProcess"/>
    <dgm:cxn modelId="{9DA1BF25-B5E4-4CEF-A5C3-6EABFDCF16F8}" type="presParOf" srcId="{149251CC-1422-4DD1-BF59-87D26AFAF1DE}" destId="{60877922-B8C8-40AF-B273-C989480CB769}" srcOrd="0" destOrd="0" presId="urn:microsoft.com/office/officeart/2011/layout/CircleProcess"/>
    <dgm:cxn modelId="{BDEC06F8-9760-445E-BCE8-AD28BE7A023F}" type="presParOf" srcId="{38C13292-2123-4368-A151-3D60E3AFD9C7}" destId="{18C3233A-78B9-4334-A161-EBE26E47B19A}" srcOrd="1" destOrd="0" presId="urn:microsoft.com/office/officeart/2011/layout/CircleProcess"/>
    <dgm:cxn modelId="{6CFA90D2-8127-49D7-9552-E10B2A24CD8E}" type="presParOf" srcId="{18C3233A-78B9-4334-A161-EBE26E47B19A}" destId="{718C9EEB-3F55-475F-83F9-AD43EE2682A5}" srcOrd="0" destOrd="0" presId="urn:microsoft.com/office/officeart/2011/layout/CircleProcess"/>
    <dgm:cxn modelId="{52CF527A-D5EF-4115-AD75-70C4E3EBEEE1}" type="presParOf" srcId="{38C13292-2123-4368-A151-3D60E3AFD9C7}" destId="{63BC4533-D8C6-40BA-A883-B0D0F5C5AC42}" srcOrd="2" destOrd="0" presId="urn:microsoft.com/office/officeart/2011/layout/CircleProcess"/>
    <dgm:cxn modelId="{FBB0622A-9AFE-4D88-80B8-BCA838ED173B}" type="presParOf" srcId="{38C13292-2123-4368-A151-3D60E3AFD9C7}" destId="{8D81696A-9794-4B6D-B5BD-7F8E869074F3}" srcOrd="3" destOrd="0" presId="urn:microsoft.com/office/officeart/2011/layout/CircleProcess"/>
    <dgm:cxn modelId="{CCFB1D70-ECAB-4B40-ACC1-D53E2BAC156D}" type="presParOf" srcId="{8D81696A-9794-4B6D-B5BD-7F8E869074F3}" destId="{BB493D3D-9E72-4DD4-97DF-FEC01637EF71}" srcOrd="0" destOrd="0" presId="urn:microsoft.com/office/officeart/2011/layout/CircleProcess"/>
    <dgm:cxn modelId="{10B09D60-53FA-41AD-BC01-FB2D37419640}" type="presParOf" srcId="{38C13292-2123-4368-A151-3D60E3AFD9C7}" destId="{93B07ECC-912D-41A0-B0E9-3F2216E14694}" srcOrd="4" destOrd="0" presId="urn:microsoft.com/office/officeart/2011/layout/CircleProcess"/>
    <dgm:cxn modelId="{0BF349ED-1EBD-4CCF-993A-0AACF22FD2AA}" type="presParOf" srcId="{93B07ECC-912D-41A0-B0E9-3F2216E14694}" destId="{51CD74B0-E76F-456E-B151-BE74C07DB149}" srcOrd="0" destOrd="0" presId="urn:microsoft.com/office/officeart/2011/layout/CircleProcess"/>
    <dgm:cxn modelId="{BD876E80-33ED-44A8-BD8D-CFA137715B7E}" type="presParOf" srcId="{38C13292-2123-4368-A151-3D60E3AFD9C7}" destId="{45308948-ABCD-4584-860A-8989406EB992}"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A20A1-86D4-4C01-91C1-EDE5ACE48EB8}">
      <dsp:nvSpPr>
        <dsp:cNvPr id="0" name=""/>
        <dsp:cNvSpPr/>
      </dsp:nvSpPr>
      <dsp:spPr>
        <a:xfrm>
          <a:off x="652464" y="0"/>
          <a:ext cx="7394597" cy="35832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A6ADCA-F030-420F-9662-DB6E675B52A5}">
      <dsp:nvSpPr>
        <dsp:cNvPr id="0" name=""/>
        <dsp:cNvSpPr/>
      </dsp:nvSpPr>
      <dsp:spPr>
        <a:xfrm>
          <a:off x="113068" y="1114799"/>
          <a:ext cx="1697288" cy="135365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t>Start “Peds Ready” pilot Jan’18</a:t>
          </a:r>
        </a:p>
      </dsp:txBody>
      <dsp:txXfrm>
        <a:off x="179148" y="1180879"/>
        <a:ext cx="1565128" cy="1221491"/>
      </dsp:txXfrm>
    </dsp:sp>
    <dsp:sp modelId="{399CBAC6-94A6-4FC2-B2A3-B42A9A298371}">
      <dsp:nvSpPr>
        <dsp:cNvPr id="0" name=""/>
        <dsp:cNvSpPr/>
      </dsp:nvSpPr>
      <dsp:spPr>
        <a:xfrm>
          <a:off x="1889947" y="1106859"/>
          <a:ext cx="1501384" cy="13695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t>12 facilities with 12 additional “alternates”</a:t>
          </a:r>
        </a:p>
      </dsp:txBody>
      <dsp:txXfrm>
        <a:off x="1956802" y="1173714"/>
        <a:ext cx="1367674" cy="1235822"/>
      </dsp:txXfrm>
    </dsp:sp>
    <dsp:sp modelId="{3F95420C-1674-4BB8-8045-71820B741C84}">
      <dsp:nvSpPr>
        <dsp:cNvPr id="0" name=""/>
        <dsp:cNvSpPr/>
      </dsp:nvSpPr>
      <dsp:spPr>
        <a:xfrm>
          <a:off x="3470922" y="1115200"/>
          <a:ext cx="1830253" cy="1352849"/>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t>Conduct virtual surveys between May - Jul</a:t>
          </a:r>
        </a:p>
      </dsp:txBody>
      <dsp:txXfrm>
        <a:off x="3536963" y="1181241"/>
        <a:ext cx="1698171" cy="1220767"/>
      </dsp:txXfrm>
    </dsp:sp>
    <dsp:sp modelId="{05B26675-9BC9-41BA-8BA1-E6FF8A7AA089}">
      <dsp:nvSpPr>
        <dsp:cNvPr id="0" name=""/>
        <dsp:cNvSpPr/>
      </dsp:nvSpPr>
      <dsp:spPr>
        <a:xfrm>
          <a:off x="5380766" y="1134364"/>
          <a:ext cx="1462989" cy="1314522"/>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t>Conclude Pilot end of July</a:t>
          </a:r>
          <a:endParaRPr lang="en-US" sz="1700" kern="1200" dirty="0">
            <a:solidFill>
              <a:schemeClr val="bg1"/>
            </a:solidFill>
          </a:endParaRPr>
        </a:p>
      </dsp:txBody>
      <dsp:txXfrm>
        <a:off x="5444936" y="1198534"/>
        <a:ext cx="1334649" cy="1186182"/>
      </dsp:txXfrm>
    </dsp:sp>
    <dsp:sp modelId="{C50E8BD6-020A-42A2-8911-3A770B0F02FC}">
      <dsp:nvSpPr>
        <dsp:cNvPr id="0" name=""/>
        <dsp:cNvSpPr/>
      </dsp:nvSpPr>
      <dsp:spPr>
        <a:xfrm>
          <a:off x="6923346" y="1166505"/>
          <a:ext cx="1663112" cy="1250239"/>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n-US" sz="1700" kern="1200" dirty="0"/>
            <a:t>Provide report to EAC on “Peds Ready” Pilot (Aug’18)</a:t>
          </a:r>
          <a:endParaRPr lang="en-US" sz="1700" kern="1200" dirty="0">
            <a:solidFill>
              <a:srgbClr val="FFFF00"/>
            </a:solidFill>
          </a:endParaRPr>
        </a:p>
      </dsp:txBody>
      <dsp:txXfrm>
        <a:off x="6984378" y="1227537"/>
        <a:ext cx="1541048" cy="11281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CDC3C2-D0F3-43F2-A716-185156B722BD}">
      <dsp:nvSpPr>
        <dsp:cNvPr id="0" name=""/>
        <dsp:cNvSpPr/>
      </dsp:nvSpPr>
      <dsp:spPr>
        <a:xfrm>
          <a:off x="0" y="279765"/>
          <a:ext cx="8229601" cy="1198543"/>
        </a:xfrm>
        <a:prstGeom prst="rightArrow">
          <a:avLst>
            <a:gd name="adj1" fmla="val 50000"/>
            <a:gd name="adj2" fmla="val 50000"/>
          </a:avLst>
        </a:prstGeom>
        <a:solidFill>
          <a:srgbClr val="FA91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kern="1200" dirty="0">
              <a:solidFill>
                <a:schemeClr val="tx1"/>
              </a:solidFill>
            </a:rPr>
            <a:t>2018</a:t>
          </a:r>
        </a:p>
      </dsp:txBody>
      <dsp:txXfrm>
        <a:off x="0" y="579401"/>
        <a:ext cx="7929965" cy="599271"/>
      </dsp:txXfrm>
    </dsp:sp>
    <dsp:sp modelId="{41696A05-5FF0-407F-9237-ACD9D9D90415}">
      <dsp:nvSpPr>
        <dsp:cNvPr id="0" name=""/>
        <dsp:cNvSpPr/>
      </dsp:nvSpPr>
      <dsp:spPr>
        <a:xfrm>
          <a:off x="0" y="1280859"/>
          <a:ext cx="2534717" cy="278314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kern="1200" dirty="0"/>
            <a:t>Pediatric “READY”</a:t>
          </a:r>
        </a:p>
        <a:p>
          <a:pPr lvl="0" algn="l" defTabSz="977900">
            <a:lnSpc>
              <a:spcPct val="90000"/>
            </a:lnSpc>
            <a:spcBef>
              <a:spcPct val="0"/>
            </a:spcBef>
            <a:spcAft>
              <a:spcPct val="35000"/>
            </a:spcAft>
          </a:pPr>
          <a:r>
            <a:rPr lang="en-US" sz="1400" kern="1200" dirty="0"/>
            <a:t>Cat I    (&lt; 1,800 / </a:t>
          </a:r>
          <a:r>
            <a:rPr lang="en-US" sz="1400" kern="1200" dirty="0" err="1"/>
            <a:t>yr</a:t>
          </a:r>
          <a:r>
            <a:rPr lang="en-US" sz="1400" kern="1200" dirty="0"/>
            <a:t>) = 3</a:t>
          </a:r>
        </a:p>
        <a:p>
          <a:pPr lvl="0" algn="l" defTabSz="977900">
            <a:lnSpc>
              <a:spcPct val="90000"/>
            </a:lnSpc>
            <a:spcBef>
              <a:spcPct val="0"/>
            </a:spcBef>
            <a:spcAft>
              <a:spcPct val="35000"/>
            </a:spcAft>
          </a:pPr>
          <a:r>
            <a:rPr lang="en-US" sz="1400" kern="1200" dirty="0"/>
            <a:t>Cat II   (1,800 - 4,999/</a:t>
          </a:r>
          <a:r>
            <a:rPr lang="en-US" sz="1400" kern="1200" dirty="0" err="1"/>
            <a:t>yr</a:t>
          </a:r>
          <a:r>
            <a:rPr lang="en-US" sz="1400" kern="1200" dirty="0"/>
            <a:t>) = 3</a:t>
          </a:r>
        </a:p>
        <a:p>
          <a:pPr lvl="0" algn="l" defTabSz="977900">
            <a:lnSpc>
              <a:spcPct val="90000"/>
            </a:lnSpc>
            <a:spcBef>
              <a:spcPct val="0"/>
            </a:spcBef>
            <a:spcAft>
              <a:spcPct val="35000"/>
            </a:spcAft>
          </a:pPr>
          <a:r>
            <a:rPr lang="en-US" sz="1400" kern="1200" dirty="0"/>
            <a:t>Cat III  (5K - 9,999 visits/</a:t>
          </a:r>
          <a:r>
            <a:rPr lang="en-US" sz="1400" kern="1200" dirty="0" err="1"/>
            <a:t>yr</a:t>
          </a:r>
          <a:r>
            <a:rPr lang="en-US" sz="1400" kern="1200" dirty="0"/>
            <a:t>) = 3</a:t>
          </a:r>
        </a:p>
        <a:p>
          <a:pPr lvl="0" algn="l" defTabSz="977900">
            <a:lnSpc>
              <a:spcPct val="90000"/>
            </a:lnSpc>
            <a:spcBef>
              <a:spcPct val="0"/>
            </a:spcBef>
            <a:spcAft>
              <a:spcPct val="35000"/>
            </a:spcAft>
          </a:pPr>
          <a:r>
            <a:rPr lang="en-US" sz="1400" kern="1200" dirty="0"/>
            <a:t>Cat IV  (&gt; 10K visits / year) = 3</a:t>
          </a:r>
        </a:p>
      </dsp:txBody>
      <dsp:txXfrm>
        <a:off x="0" y="1280859"/>
        <a:ext cx="2534717" cy="2783140"/>
      </dsp:txXfrm>
    </dsp:sp>
    <dsp:sp modelId="{63D8DD49-3CBD-4BBB-8BB2-44778A5048C2}">
      <dsp:nvSpPr>
        <dsp:cNvPr id="0" name=""/>
        <dsp:cNvSpPr/>
      </dsp:nvSpPr>
      <dsp:spPr>
        <a:xfrm>
          <a:off x="2534717" y="679279"/>
          <a:ext cx="5694883" cy="1198543"/>
        </a:xfrm>
        <a:prstGeom prst="rightArrow">
          <a:avLst>
            <a:gd name="adj1" fmla="val 50000"/>
            <a:gd name="adj2" fmla="val 50000"/>
          </a:avLst>
        </a:prstGeom>
        <a:solidFill>
          <a:srgbClr val="FA91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kern="1200" dirty="0">
              <a:solidFill>
                <a:schemeClr val="tx1"/>
              </a:solidFill>
              <a:highlight>
                <a:srgbClr val="FA9106"/>
              </a:highlight>
            </a:rPr>
            <a:t>2019</a:t>
          </a:r>
        </a:p>
      </dsp:txBody>
      <dsp:txXfrm>
        <a:off x="2534717" y="978915"/>
        <a:ext cx="5395247" cy="599271"/>
      </dsp:txXfrm>
    </dsp:sp>
    <dsp:sp modelId="{B2C2CFAB-E176-49FC-8C6F-A7CCA94CEF2B}">
      <dsp:nvSpPr>
        <dsp:cNvPr id="0" name=""/>
        <dsp:cNvSpPr/>
      </dsp:nvSpPr>
      <dsp:spPr>
        <a:xfrm>
          <a:off x="2538240" y="1695456"/>
          <a:ext cx="2534717" cy="1189950"/>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en-US" sz="2300" kern="1200" dirty="0"/>
            <a:t>Pediatric “CHAMPION”</a:t>
          </a:r>
        </a:p>
      </dsp:txBody>
      <dsp:txXfrm>
        <a:off x="2538240" y="1695456"/>
        <a:ext cx="2534717" cy="1189950"/>
      </dsp:txXfrm>
    </dsp:sp>
    <dsp:sp modelId="{E879961F-AF02-4C6A-8622-941066CEC88C}">
      <dsp:nvSpPr>
        <dsp:cNvPr id="0" name=""/>
        <dsp:cNvSpPr/>
      </dsp:nvSpPr>
      <dsp:spPr>
        <a:xfrm>
          <a:off x="5069434" y="1078794"/>
          <a:ext cx="3160166" cy="1198543"/>
        </a:xfrm>
        <a:prstGeom prst="rightArrow">
          <a:avLst>
            <a:gd name="adj1" fmla="val 50000"/>
            <a:gd name="adj2" fmla="val 50000"/>
          </a:avLst>
        </a:prstGeom>
        <a:solidFill>
          <a:srgbClr val="FA91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254000" bIns="190269" numCol="1" spcCol="1270" anchor="ctr" anchorCtr="0">
          <a:noAutofit/>
        </a:bodyPr>
        <a:lstStyle/>
        <a:p>
          <a:pPr lvl="0" algn="l" defTabSz="1022350">
            <a:lnSpc>
              <a:spcPct val="90000"/>
            </a:lnSpc>
            <a:spcBef>
              <a:spcPct val="0"/>
            </a:spcBef>
            <a:spcAft>
              <a:spcPct val="35000"/>
            </a:spcAft>
          </a:pPr>
          <a:r>
            <a:rPr lang="en-US" sz="2300" kern="1200" dirty="0">
              <a:solidFill>
                <a:schemeClr val="tx1"/>
              </a:solidFill>
            </a:rPr>
            <a:t>2020</a:t>
          </a:r>
        </a:p>
      </dsp:txBody>
      <dsp:txXfrm>
        <a:off x="5069434" y="1378430"/>
        <a:ext cx="2860530" cy="599271"/>
      </dsp:txXfrm>
    </dsp:sp>
    <dsp:sp modelId="{9E6CBD42-9A86-44E7-BD90-7A2FB69FD641}">
      <dsp:nvSpPr>
        <dsp:cNvPr id="0" name=""/>
        <dsp:cNvSpPr/>
      </dsp:nvSpPr>
      <dsp:spPr>
        <a:xfrm>
          <a:off x="5076303" y="2098129"/>
          <a:ext cx="2534717" cy="1287334"/>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ctr" defTabSz="1022350">
            <a:lnSpc>
              <a:spcPct val="90000"/>
            </a:lnSpc>
            <a:spcBef>
              <a:spcPct val="0"/>
            </a:spcBef>
            <a:spcAft>
              <a:spcPct val="35000"/>
            </a:spcAft>
          </a:pPr>
          <a:r>
            <a:rPr lang="en-US" sz="2300" kern="1200" dirty="0"/>
            <a:t>Pediatric “INNOVATOR”</a:t>
          </a:r>
        </a:p>
      </dsp:txBody>
      <dsp:txXfrm>
        <a:off x="5076303" y="2098129"/>
        <a:ext cx="2534717" cy="1287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9AAD8-BFA1-4349-9510-16C75EEE632C}">
      <dsp:nvSpPr>
        <dsp:cNvPr id="0" name=""/>
        <dsp:cNvSpPr/>
      </dsp:nvSpPr>
      <dsp:spPr>
        <a:xfrm rot="10800000">
          <a:off x="916642" y="1725"/>
          <a:ext cx="2761427" cy="884377"/>
        </a:xfrm>
        <a:prstGeom prst="homePlate">
          <a:avLst/>
        </a:prstGeom>
        <a:solidFill>
          <a:srgbClr val="FA91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986" tIns="137160" rIns="256032" bIns="137160" numCol="1" spcCol="1270" anchor="ctr" anchorCtr="0">
          <a:noAutofit/>
        </a:bodyPr>
        <a:lstStyle/>
        <a:p>
          <a:pPr lvl="0" algn="ctr" defTabSz="1600200">
            <a:lnSpc>
              <a:spcPct val="90000"/>
            </a:lnSpc>
            <a:spcBef>
              <a:spcPct val="0"/>
            </a:spcBef>
            <a:spcAft>
              <a:spcPct val="35000"/>
            </a:spcAft>
          </a:pPr>
          <a:r>
            <a:rPr lang="en-US" sz="3600" kern="1200" dirty="0"/>
            <a:t>BRONZE</a:t>
          </a:r>
        </a:p>
      </dsp:txBody>
      <dsp:txXfrm rot="10800000">
        <a:off x="1137736" y="1725"/>
        <a:ext cx="2540333" cy="884377"/>
      </dsp:txXfrm>
    </dsp:sp>
    <dsp:sp modelId="{53BD9F73-A05A-48B9-9C6C-18588A3AB0E0}">
      <dsp:nvSpPr>
        <dsp:cNvPr id="0" name=""/>
        <dsp:cNvSpPr/>
      </dsp:nvSpPr>
      <dsp:spPr>
        <a:xfrm>
          <a:off x="474453" y="1725"/>
          <a:ext cx="884377" cy="8843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D87802-B3DF-4CE9-9448-8FC3AAB7AF6F}">
      <dsp:nvSpPr>
        <dsp:cNvPr id="0" name=""/>
        <dsp:cNvSpPr/>
      </dsp:nvSpPr>
      <dsp:spPr>
        <a:xfrm rot="10800000">
          <a:off x="916642" y="1150096"/>
          <a:ext cx="2761427" cy="884377"/>
        </a:xfrm>
        <a:prstGeom prst="homePlate">
          <a:avLst/>
        </a:prstGeom>
        <a:solidFill>
          <a:srgbClr val="FA91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986" tIns="137160" rIns="256032" bIns="137160" numCol="1" spcCol="1270" anchor="ctr" anchorCtr="0">
          <a:noAutofit/>
        </a:bodyPr>
        <a:lstStyle/>
        <a:p>
          <a:pPr lvl="0" algn="ctr" defTabSz="1600200">
            <a:lnSpc>
              <a:spcPct val="90000"/>
            </a:lnSpc>
            <a:spcBef>
              <a:spcPct val="0"/>
            </a:spcBef>
            <a:spcAft>
              <a:spcPct val="35000"/>
            </a:spcAft>
          </a:pPr>
          <a:r>
            <a:rPr lang="en-US" sz="3600" kern="1200" dirty="0"/>
            <a:t>SILVER</a:t>
          </a:r>
        </a:p>
      </dsp:txBody>
      <dsp:txXfrm rot="10800000">
        <a:off x="1137736" y="1150096"/>
        <a:ext cx="2540333" cy="884377"/>
      </dsp:txXfrm>
    </dsp:sp>
    <dsp:sp modelId="{5CB6B647-5C9A-4772-81B8-5DCB8B72CFB9}">
      <dsp:nvSpPr>
        <dsp:cNvPr id="0" name=""/>
        <dsp:cNvSpPr/>
      </dsp:nvSpPr>
      <dsp:spPr>
        <a:xfrm>
          <a:off x="474453" y="1150096"/>
          <a:ext cx="884377" cy="8843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686AA3-DB37-4FF0-B472-BF2B488E912B}">
      <dsp:nvSpPr>
        <dsp:cNvPr id="0" name=""/>
        <dsp:cNvSpPr/>
      </dsp:nvSpPr>
      <dsp:spPr>
        <a:xfrm rot="10800000">
          <a:off x="916642" y="2298467"/>
          <a:ext cx="2761427" cy="884377"/>
        </a:xfrm>
        <a:prstGeom prst="homePlate">
          <a:avLst/>
        </a:prstGeom>
        <a:solidFill>
          <a:srgbClr val="FA910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9986" tIns="137160" rIns="256032" bIns="137160" numCol="1" spcCol="1270" anchor="ctr" anchorCtr="0">
          <a:noAutofit/>
        </a:bodyPr>
        <a:lstStyle/>
        <a:p>
          <a:pPr lvl="0" algn="ctr" defTabSz="1600200">
            <a:lnSpc>
              <a:spcPct val="90000"/>
            </a:lnSpc>
            <a:spcBef>
              <a:spcPct val="0"/>
            </a:spcBef>
            <a:spcAft>
              <a:spcPct val="35000"/>
            </a:spcAft>
          </a:pPr>
          <a:r>
            <a:rPr lang="en-US" sz="3600" kern="1200" dirty="0"/>
            <a:t>GOLD</a:t>
          </a:r>
        </a:p>
      </dsp:txBody>
      <dsp:txXfrm rot="10800000">
        <a:off x="1137736" y="2298467"/>
        <a:ext cx="2540333" cy="884377"/>
      </dsp:txXfrm>
    </dsp:sp>
    <dsp:sp modelId="{62620023-6CE2-406C-B3B3-3C1AF6EC3FA1}">
      <dsp:nvSpPr>
        <dsp:cNvPr id="0" name=""/>
        <dsp:cNvSpPr/>
      </dsp:nvSpPr>
      <dsp:spPr>
        <a:xfrm>
          <a:off x="474453" y="2298467"/>
          <a:ext cx="884377" cy="88437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77922-B8C8-40AF-B273-C989480CB769}">
      <dsp:nvSpPr>
        <dsp:cNvPr id="0" name=""/>
        <dsp:cNvSpPr/>
      </dsp:nvSpPr>
      <dsp:spPr>
        <a:xfrm>
          <a:off x="3408401" y="887024"/>
          <a:ext cx="2350173" cy="23501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8C9EEB-3F55-475F-83F9-AD43EE2682A5}">
      <dsp:nvSpPr>
        <dsp:cNvPr id="0" name=""/>
        <dsp:cNvSpPr/>
      </dsp:nvSpPr>
      <dsp:spPr>
        <a:xfrm>
          <a:off x="3486705" y="965375"/>
          <a:ext cx="2193043" cy="2193436"/>
        </a:xfrm>
        <a:prstGeom prst="ellipse">
          <a:avLst/>
        </a:prstGeom>
        <a:solidFill>
          <a:schemeClr val="bg1"/>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688975">
            <a:lnSpc>
              <a:spcPct val="90000"/>
            </a:lnSpc>
            <a:spcBef>
              <a:spcPct val="0"/>
            </a:spcBef>
            <a:spcAft>
              <a:spcPct val="35000"/>
            </a:spcAft>
          </a:pPr>
          <a:r>
            <a:rPr lang="en-US" sz="1550" b="1" kern="1200" dirty="0"/>
            <a:t>Report on Program to EAC / GETAC in Aug’18</a:t>
          </a:r>
        </a:p>
      </dsp:txBody>
      <dsp:txXfrm>
        <a:off x="3800445" y="1278782"/>
        <a:ext cx="1566608" cy="1566622"/>
      </dsp:txXfrm>
    </dsp:sp>
    <dsp:sp modelId="{BB493D3D-9E72-4DD4-97DF-FEC01637EF71}">
      <dsp:nvSpPr>
        <dsp:cNvPr id="0" name=""/>
        <dsp:cNvSpPr/>
      </dsp:nvSpPr>
      <dsp:spPr>
        <a:xfrm rot="2700000">
          <a:off x="980145" y="886762"/>
          <a:ext cx="2350251" cy="2350251"/>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D74B0-E76F-456E-B151-BE74C07DB149}">
      <dsp:nvSpPr>
        <dsp:cNvPr id="0" name=""/>
        <dsp:cNvSpPr/>
      </dsp:nvSpPr>
      <dsp:spPr>
        <a:xfrm>
          <a:off x="1058749" y="965375"/>
          <a:ext cx="2193043" cy="2193436"/>
        </a:xfrm>
        <a:prstGeom prst="ellipse">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Open Program to State in May’18</a:t>
          </a:r>
        </a:p>
      </dsp:txBody>
      <dsp:txXfrm>
        <a:off x="1371967" y="1278782"/>
        <a:ext cx="1566608" cy="15666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8965" name="Rectangle 5">
            <a:extLst/>
          </p:cNvPr>
          <p:cNvSpPr>
            <a:spLocks noGrp="1" noChangeArrowheads="1"/>
          </p:cNvSpPr>
          <p:nvPr>
            <p:ph type="hdr" sz="quarter"/>
          </p:nvPr>
        </p:nvSpPr>
        <p:spPr bwMode="auto">
          <a:xfrm>
            <a:off x="0" y="0"/>
            <a:ext cx="3076575" cy="461963"/>
          </a:xfrm>
          <a:prstGeom prst="rect">
            <a:avLst/>
          </a:prstGeom>
          <a:noFill/>
          <a:ln w="9525">
            <a:noFill/>
            <a:miter lim="800000"/>
            <a:headEnd/>
            <a:tailEnd/>
          </a:ln>
          <a:effectLst/>
        </p:spPr>
        <p:txBody>
          <a:bodyPr vert="horz" wrap="square" lIns="0" tIns="46238" rIns="0" bIns="46238" numCol="1" anchor="t" anchorCtr="0" compatLnSpc="1">
            <a:prstTxWarp prst="textNoShape">
              <a:avLst/>
            </a:prstTxWarp>
          </a:bodyPr>
          <a:lstStyle>
            <a:lvl1pPr algn="l" defTabSz="925513" eaLnBrk="0" hangingPunct="0">
              <a:spcBef>
                <a:spcPct val="0"/>
              </a:spcBef>
              <a:buClrTx/>
              <a:defRPr sz="1200">
                <a:solidFill>
                  <a:schemeClr val="tx1"/>
                </a:solidFill>
                <a:latin typeface="Georgia" charset="0"/>
                <a:ea typeface="+mn-ea"/>
                <a:cs typeface="+mn-cs"/>
              </a:defRPr>
            </a:lvl1pPr>
          </a:lstStyle>
          <a:p>
            <a:pPr>
              <a:defRPr/>
            </a:pPr>
            <a:endParaRPr lang="en-US"/>
          </a:p>
        </p:txBody>
      </p:sp>
      <p:sp>
        <p:nvSpPr>
          <p:cNvPr id="168964" name="Rectangle 4">
            <a:extLst/>
          </p:cNvPr>
          <p:cNvSpPr>
            <a:spLocks noGrp="1" noChangeArrowheads="1"/>
          </p:cNvSpPr>
          <p:nvPr>
            <p:ph type="dt" sz="quarter" idx="1"/>
          </p:nvPr>
        </p:nvSpPr>
        <p:spPr bwMode="auto">
          <a:xfrm>
            <a:off x="4000500" y="0"/>
            <a:ext cx="3076575" cy="461963"/>
          </a:xfrm>
          <a:prstGeom prst="rect">
            <a:avLst/>
          </a:prstGeom>
          <a:noFill/>
          <a:ln w="9525">
            <a:noFill/>
            <a:miter lim="800000"/>
            <a:headEnd/>
            <a:tailEnd/>
          </a:ln>
          <a:effectLst/>
        </p:spPr>
        <p:txBody>
          <a:bodyPr vert="horz" wrap="square" lIns="0" tIns="46238" rIns="0" bIns="46238" numCol="1" anchor="t" anchorCtr="0" compatLnSpc="1">
            <a:prstTxWarp prst="textNoShape">
              <a:avLst/>
            </a:prstTxWarp>
          </a:bodyPr>
          <a:lstStyle>
            <a:lvl1pPr algn="r" defTabSz="925513">
              <a:defRPr sz="1200">
                <a:solidFill>
                  <a:schemeClr val="tx1"/>
                </a:solidFill>
                <a:latin typeface="Georgia" panose="02040502050405020303" pitchFamily="18" charset="0"/>
              </a:defRPr>
            </a:lvl1pPr>
          </a:lstStyle>
          <a:p>
            <a:pPr>
              <a:defRPr/>
            </a:pPr>
            <a:fld id="{2D434477-0EDF-4550-88F9-3B9BC3BC456C}" type="datetime1">
              <a:rPr lang="en-US" altLang="en-US"/>
              <a:pPr>
                <a:defRPr/>
              </a:pPr>
              <a:t>5/9/18</a:t>
            </a:fld>
            <a:endParaRPr lang="en-US" altLang="en-US"/>
          </a:p>
        </p:txBody>
      </p:sp>
      <p:sp>
        <p:nvSpPr>
          <p:cNvPr id="168963" name="Rectangle 3">
            <a:extLst/>
          </p:cNvPr>
          <p:cNvSpPr>
            <a:spLocks noGrp="1" noChangeArrowheads="1"/>
          </p:cNvSpPr>
          <p:nvPr>
            <p:ph type="ftr" sz="quarter" idx="2"/>
          </p:nvPr>
        </p:nvSpPr>
        <p:spPr bwMode="auto">
          <a:xfrm>
            <a:off x="0" y="8943975"/>
            <a:ext cx="3076575" cy="461963"/>
          </a:xfrm>
          <a:prstGeom prst="rect">
            <a:avLst/>
          </a:prstGeom>
          <a:noFill/>
          <a:ln w="9525">
            <a:noFill/>
            <a:miter lim="800000"/>
            <a:headEnd/>
            <a:tailEnd/>
          </a:ln>
          <a:effectLst/>
        </p:spPr>
        <p:txBody>
          <a:bodyPr vert="horz" wrap="square" lIns="0" tIns="46238" rIns="0" bIns="46238" numCol="1" anchor="b" anchorCtr="0" compatLnSpc="1">
            <a:prstTxWarp prst="textNoShape">
              <a:avLst/>
            </a:prstTxWarp>
          </a:bodyPr>
          <a:lstStyle>
            <a:lvl1pPr algn="l" defTabSz="925513" eaLnBrk="0" hangingPunct="0">
              <a:spcBef>
                <a:spcPct val="0"/>
              </a:spcBef>
              <a:buClrTx/>
              <a:defRPr sz="1200">
                <a:solidFill>
                  <a:schemeClr val="tx1"/>
                </a:solidFill>
                <a:latin typeface="Georgia" charset="0"/>
                <a:ea typeface="+mn-ea"/>
                <a:cs typeface="+mn-cs"/>
              </a:defRPr>
            </a:lvl1pPr>
          </a:lstStyle>
          <a:p>
            <a:pPr>
              <a:defRPr/>
            </a:pPr>
            <a:endParaRPr lang="en-US"/>
          </a:p>
        </p:txBody>
      </p:sp>
      <p:sp>
        <p:nvSpPr>
          <p:cNvPr id="168962" name="Rectangle 2">
            <a:extLst/>
          </p:cNvPr>
          <p:cNvSpPr>
            <a:spLocks noGrp="1" noChangeArrowheads="1"/>
          </p:cNvSpPr>
          <p:nvPr>
            <p:ph type="sldNum" sz="quarter" idx="3"/>
          </p:nvPr>
        </p:nvSpPr>
        <p:spPr bwMode="auto">
          <a:xfrm>
            <a:off x="4000500" y="8943975"/>
            <a:ext cx="3076575" cy="461963"/>
          </a:xfrm>
          <a:prstGeom prst="rect">
            <a:avLst/>
          </a:prstGeom>
          <a:noFill/>
          <a:ln w="9525">
            <a:noFill/>
            <a:miter lim="800000"/>
            <a:headEnd/>
            <a:tailEnd/>
          </a:ln>
          <a:effectLst/>
        </p:spPr>
        <p:txBody>
          <a:bodyPr vert="horz" wrap="square" lIns="0" tIns="46238" rIns="0" bIns="46238" numCol="1" anchor="b" anchorCtr="0" compatLnSpc="1">
            <a:prstTxWarp prst="textNoShape">
              <a:avLst/>
            </a:prstTxWarp>
          </a:bodyPr>
          <a:lstStyle>
            <a:lvl1pPr algn="r" defTabSz="925513">
              <a:defRPr sz="1200">
                <a:solidFill>
                  <a:schemeClr val="tx1"/>
                </a:solidFill>
                <a:latin typeface="Georgia" panose="02040502050405020303" pitchFamily="18" charset="0"/>
              </a:defRPr>
            </a:lvl1pPr>
          </a:lstStyle>
          <a:p>
            <a:pPr>
              <a:defRPr/>
            </a:pPr>
            <a:fld id="{DB15A8F7-FF73-4A48-88E2-BF01021D9BAB}" type="slidenum">
              <a:rPr lang="en-US" altLang="en-US"/>
              <a:pPr>
                <a:defRPr/>
              </a:pPr>
              <a:t>‹#›</a:t>
            </a:fld>
            <a:endParaRPr lang="en-US" altLang="en-US"/>
          </a:p>
        </p:txBody>
      </p:sp>
    </p:spTree>
    <p:extLst>
      <p:ext uri="{BB962C8B-B14F-4D97-AF65-F5344CB8AC3E}">
        <p14:creationId xmlns:p14="http://schemas.microsoft.com/office/powerpoint/2010/main" val="87723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p:cNvPr>
          <p:cNvSpPr>
            <a:spLocks noGrp="1" noChangeArrowheads="1"/>
          </p:cNvSpPr>
          <p:nvPr>
            <p:ph type="hdr" sz="quarter"/>
          </p:nvPr>
        </p:nvSpPr>
        <p:spPr bwMode="auto">
          <a:xfrm>
            <a:off x="0" y="0"/>
            <a:ext cx="3067050" cy="468313"/>
          </a:xfrm>
          <a:prstGeom prst="rect">
            <a:avLst/>
          </a:prstGeom>
          <a:noFill/>
          <a:ln w="9525">
            <a:noFill/>
            <a:miter lim="800000"/>
            <a:headEnd/>
            <a:tailEnd/>
          </a:ln>
          <a:effectLst/>
        </p:spPr>
        <p:txBody>
          <a:bodyPr vert="horz" wrap="square" lIns="94165" tIns="47081" rIns="94165" bIns="47081" numCol="1" anchor="t" anchorCtr="0" compatLnSpc="1">
            <a:prstTxWarp prst="textNoShape">
              <a:avLst/>
            </a:prstTxWarp>
          </a:bodyPr>
          <a:lstStyle>
            <a:lvl1pPr algn="l" defTabSz="939800" eaLnBrk="0" hangingPunct="0">
              <a:spcBef>
                <a:spcPct val="0"/>
              </a:spcBef>
              <a:buClrTx/>
              <a:defRPr sz="1200">
                <a:solidFill>
                  <a:schemeClr val="tx1"/>
                </a:solidFill>
                <a:latin typeface="Georgia" charset="0"/>
                <a:ea typeface="+mn-ea"/>
                <a:cs typeface="+mn-cs"/>
              </a:defRPr>
            </a:lvl1pPr>
          </a:lstStyle>
          <a:p>
            <a:pPr>
              <a:defRPr/>
            </a:pPr>
            <a:endParaRPr lang="en-US"/>
          </a:p>
        </p:txBody>
      </p:sp>
      <p:sp>
        <p:nvSpPr>
          <p:cNvPr id="9219" name="Rectangle 3">
            <a:extLst/>
          </p:cNvPr>
          <p:cNvSpPr>
            <a:spLocks noGrp="1" noChangeArrowheads="1"/>
          </p:cNvSpPr>
          <p:nvPr>
            <p:ph type="dt" idx="1"/>
          </p:nvPr>
        </p:nvSpPr>
        <p:spPr bwMode="auto">
          <a:xfrm>
            <a:off x="4516438" y="9218613"/>
            <a:ext cx="1265237" cy="1222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9800">
              <a:defRPr sz="800">
                <a:solidFill>
                  <a:schemeClr val="tx1"/>
                </a:solidFill>
                <a:latin typeface="Gill Sans MT" pitchFamily="1" charset="0"/>
              </a:defRPr>
            </a:lvl1pPr>
          </a:lstStyle>
          <a:p>
            <a:pPr>
              <a:defRPr/>
            </a:pPr>
            <a:r>
              <a:rPr lang="en-US" altLang="en-US"/>
              <a:t> xxx00.#####.ppt  </a:t>
            </a:r>
            <a:fld id="{D832F9B7-ECA2-461E-95E6-7D0791E870D5}" type="datetime1">
              <a:rPr lang="en-US" altLang="en-US"/>
              <a:pPr>
                <a:defRPr/>
              </a:pPr>
              <a:t>5/9/18</a:t>
            </a:fld>
            <a:endParaRPr lang="en-US" altLang="en-US"/>
          </a:p>
        </p:txBody>
      </p:sp>
      <p:sp>
        <p:nvSpPr>
          <p:cNvPr id="3076" name="Rectangle 4"/>
          <p:cNvSpPr>
            <a:spLocks noGrp="1" noRot="1" noChangeAspect="1" noChangeArrowheads="1" noTextEdit="1"/>
          </p:cNvSpPr>
          <p:nvPr>
            <p:ph type="sldImg" idx="2"/>
          </p:nvPr>
        </p:nvSpPr>
        <p:spPr bwMode="auto">
          <a:xfrm>
            <a:off x="1190625" y="704850"/>
            <a:ext cx="4697413" cy="35226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a:extLst/>
          </p:cNvPr>
          <p:cNvSpPr>
            <a:spLocks noGrp="1" noChangeArrowheads="1"/>
          </p:cNvSpPr>
          <p:nvPr>
            <p:ph type="body" sz="quarter" idx="3"/>
          </p:nvPr>
        </p:nvSpPr>
        <p:spPr bwMode="black">
          <a:xfrm>
            <a:off x="1223963" y="4413250"/>
            <a:ext cx="4630737" cy="13112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3" name="Rectangle 7">
            <a:extLst/>
          </p:cNvPr>
          <p:cNvSpPr>
            <a:spLocks noGrp="1" noChangeArrowheads="1"/>
          </p:cNvSpPr>
          <p:nvPr>
            <p:ph type="sldNum" sz="quarter" idx="5"/>
          </p:nvPr>
        </p:nvSpPr>
        <p:spPr bwMode="auto">
          <a:xfrm>
            <a:off x="6372225" y="9218613"/>
            <a:ext cx="225425" cy="122237"/>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9800">
              <a:defRPr sz="800">
                <a:solidFill>
                  <a:schemeClr val="tx1"/>
                </a:solidFill>
                <a:latin typeface="Gill Sans MT" pitchFamily="1" charset="0"/>
              </a:defRPr>
            </a:lvl1pPr>
          </a:lstStyle>
          <a:p>
            <a:pPr>
              <a:defRPr/>
            </a:pPr>
            <a:r>
              <a:rPr lang="en-US" altLang="en-US"/>
              <a:t> P.</a:t>
            </a:r>
            <a:fld id="{540FFE8B-2E70-43D5-B6A7-A5CE03CD4340}" type="slidenum">
              <a:rPr lang="en-US" altLang="en-US"/>
              <a:pPr>
                <a:defRPr/>
              </a:pPr>
              <a:t>‹#›</a:t>
            </a:fld>
            <a:endParaRPr lang="en-US" altLang="en-US"/>
          </a:p>
        </p:txBody>
      </p:sp>
    </p:spTree>
    <p:extLst>
      <p:ext uri="{BB962C8B-B14F-4D97-AF65-F5344CB8AC3E}">
        <p14:creationId xmlns:p14="http://schemas.microsoft.com/office/powerpoint/2010/main" val="2060159334"/>
      </p:ext>
    </p:extLst>
  </p:cSld>
  <p:clrMap bg1="lt1" tx1="dk1" bg2="lt2" tx2="dk2" accent1="accent1" accent2="accent2" accent3="accent3" accent4="accent4" accent5="accent5" accent6="accent6" hlink="hlink" folHlink="folHlink"/>
  <p:hf hdr="0" ftr="0"/>
  <p:notesStyle>
    <a:lvl1pPr algn="l" defTabSz="966788" rtl="0" eaLnBrk="0" fontAlgn="base" hangingPunct="0">
      <a:spcBef>
        <a:spcPct val="100000"/>
      </a:spcBef>
      <a:spcAft>
        <a:spcPct val="0"/>
      </a:spcAft>
      <a:defRPr sz="1400" b="1" kern="1200">
        <a:solidFill>
          <a:schemeClr val="tx1"/>
        </a:solidFill>
        <a:latin typeface="Gill Sans MT" pitchFamily="-68" charset="-18"/>
        <a:ea typeface="MS PGothic" panose="020B0600070205080204" pitchFamily="34" charset="-128"/>
        <a:cs typeface="Geneva" charset="0"/>
      </a:defRPr>
    </a:lvl1pPr>
    <a:lvl2pPr marL="227013" indent="-225425" algn="l" defTabSz="966788" rtl="0" eaLnBrk="0" fontAlgn="base" hangingPunct="0">
      <a:spcBef>
        <a:spcPct val="50000"/>
      </a:spcBef>
      <a:spcAft>
        <a:spcPct val="0"/>
      </a:spcAft>
      <a:buClr>
        <a:schemeClr val="tx1"/>
      </a:buClr>
      <a:buChar char="•"/>
      <a:defRPr sz="1200" kern="1200">
        <a:solidFill>
          <a:schemeClr val="tx1"/>
        </a:solidFill>
        <a:latin typeface="Gill Sans MT" pitchFamily="-68" charset="-18"/>
        <a:ea typeface="Geneva" pitchFamily="-68" charset="-128"/>
        <a:cs typeface="Geneva" charset="0"/>
      </a:defRPr>
    </a:lvl2pPr>
    <a:lvl3pPr marL="458788" indent="-230188" algn="l" defTabSz="966788" rtl="0" eaLnBrk="0" fontAlgn="base" hangingPunct="0">
      <a:spcBef>
        <a:spcPct val="50000"/>
      </a:spcBef>
      <a:spcAft>
        <a:spcPct val="0"/>
      </a:spcAft>
      <a:buClr>
        <a:schemeClr val="tx1"/>
      </a:buClr>
      <a:buFont typeface="Gill Sans MT" panose="020B0502020104020203" pitchFamily="34" charset="0"/>
      <a:buChar char="–"/>
      <a:defRPr sz="1200" kern="1200">
        <a:solidFill>
          <a:schemeClr val="tx1"/>
        </a:solidFill>
        <a:latin typeface="Gill Sans MT" pitchFamily="-68" charset="-18"/>
        <a:ea typeface="Geneva" pitchFamily="-68" charset="-128"/>
        <a:cs typeface="Geneva" charset="0"/>
      </a:defRPr>
    </a:lvl3pPr>
    <a:lvl4pPr marL="684213" indent="-223838" algn="l" defTabSz="966788" rtl="0" eaLnBrk="0" fontAlgn="base" hangingPunct="0">
      <a:spcBef>
        <a:spcPct val="50000"/>
      </a:spcBef>
      <a:spcAft>
        <a:spcPct val="0"/>
      </a:spcAft>
      <a:buClr>
        <a:schemeClr val="tx1"/>
      </a:buClr>
      <a:buChar char="•"/>
      <a:defRPr sz="1200" kern="1200">
        <a:solidFill>
          <a:schemeClr val="tx1"/>
        </a:solidFill>
        <a:latin typeface="Gill Sans MT" pitchFamily="-68" charset="-18"/>
        <a:ea typeface="Geneva" pitchFamily="-68" charset="-128"/>
        <a:cs typeface="Geneva" charset="0"/>
      </a:defRPr>
    </a:lvl4pPr>
    <a:lvl5pPr marL="904875" indent="-215900" algn="l" defTabSz="966788" rtl="0" eaLnBrk="0" fontAlgn="base" hangingPunct="0">
      <a:spcBef>
        <a:spcPct val="50000"/>
      </a:spcBef>
      <a:spcAft>
        <a:spcPct val="0"/>
      </a:spcAft>
      <a:buClr>
        <a:schemeClr val="tx1"/>
      </a:buClr>
      <a:buFont typeface="Gill Sans MT" panose="020B0502020104020203" pitchFamily="34" charset="0"/>
      <a:buChar char="–"/>
      <a:defRPr sz="1200" kern="1200">
        <a:solidFill>
          <a:schemeClr val="tx1"/>
        </a:solidFill>
        <a:latin typeface="Gill Sans MT" pitchFamily="-68" charset="-18"/>
        <a:ea typeface="Geneva" pitchFamily="-68"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1600">
                <a:solidFill>
                  <a:schemeClr val="bg1"/>
                </a:solidFill>
                <a:latin typeface="Calibri" panose="020F0502020204030204" pitchFamily="34" charset="0"/>
                <a:ea typeface="MS PGothic" panose="020B0600070205080204" pitchFamily="34" charset="-128"/>
              </a:defRPr>
            </a:lvl1pPr>
            <a:lvl2pPr marL="742950" indent="-285750" defTabSz="939800">
              <a:defRPr sz="1600">
                <a:solidFill>
                  <a:schemeClr val="bg1"/>
                </a:solidFill>
                <a:latin typeface="Calibri" panose="020F0502020204030204" pitchFamily="34" charset="0"/>
                <a:ea typeface="MS PGothic" panose="020B0600070205080204" pitchFamily="34" charset="-128"/>
              </a:defRPr>
            </a:lvl2pPr>
            <a:lvl3pPr marL="1143000" indent="-228600" defTabSz="939800">
              <a:defRPr sz="1600">
                <a:solidFill>
                  <a:schemeClr val="bg1"/>
                </a:solidFill>
                <a:latin typeface="Calibri" panose="020F0502020204030204" pitchFamily="34" charset="0"/>
                <a:ea typeface="MS PGothic" panose="020B0600070205080204" pitchFamily="34" charset="-128"/>
              </a:defRPr>
            </a:lvl3pPr>
            <a:lvl4pPr marL="1600200" indent="-228600" defTabSz="939800">
              <a:defRPr sz="1600">
                <a:solidFill>
                  <a:schemeClr val="bg1"/>
                </a:solidFill>
                <a:latin typeface="Calibri" panose="020F0502020204030204" pitchFamily="34" charset="0"/>
                <a:ea typeface="MS PGothic" panose="020B0600070205080204" pitchFamily="34" charset="-128"/>
              </a:defRPr>
            </a:lvl4pPr>
            <a:lvl5pPr marL="2057400" indent="-228600" defTabSz="939800">
              <a:defRPr sz="1600">
                <a:solidFill>
                  <a:schemeClr val="bg1"/>
                </a:solidFill>
                <a:latin typeface="Calibri" panose="020F0502020204030204" pitchFamily="34" charset="0"/>
                <a:ea typeface="MS PGothic" panose="020B0600070205080204" pitchFamily="34" charset="-128"/>
              </a:defRPr>
            </a:lvl5pPr>
            <a:lvl6pPr marL="2514600" indent="-228600" defTabSz="9398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6pPr>
            <a:lvl7pPr marL="2971800" indent="-228600" defTabSz="9398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7pPr>
            <a:lvl8pPr marL="3429000" indent="-228600" defTabSz="9398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8pPr>
            <a:lvl9pPr marL="3886200" indent="-228600" defTabSz="9398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9pPr>
          </a:lstStyle>
          <a:p>
            <a:r>
              <a:rPr lang="en-US" altLang="en-US" sz="800">
                <a:solidFill>
                  <a:schemeClr val="tx1"/>
                </a:solidFill>
                <a:latin typeface="Gill Sans MT" panose="020B0502020104020203" pitchFamily="34" charset="0"/>
              </a:rPr>
              <a:t> xxx00.#####.ppt  </a:t>
            </a:r>
            <a:fld id="{1ADDA755-6AD8-4109-98DC-C32C9E9C5E8E}" type="datetime9">
              <a:rPr lang="en-US" altLang="en-US" sz="800" smtClean="0">
                <a:solidFill>
                  <a:schemeClr val="tx1"/>
                </a:solidFill>
                <a:latin typeface="Gill Sans MT" panose="020B0502020104020203" pitchFamily="34" charset="0"/>
              </a:rPr>
              <a:pPr/>
              <a:t>5/9/18 12:10 PM</a:t>
            </a:fld>
            <a:endParaRPr lang="en-US" altLang="en-US" sz="800">
              <a:solidFill>
                <a:schemeClr val="tx1"/>
              </a:solidFill>
              <a:latin typeface="Gill Sans MT" panose="020B0502020104020203" pitchFamily="34" charset="0"/>
            </a:endParaRPr>
          </a:p>
        </p:txBody>
      </p:sp>
      <p:sp>
        <p:nvSpPr>
          <p:cNvPr id="61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sz="1600">
                <a:solidFill>
                  <a:schemeClr val="bg1"/>
                </a:solidFill>
                <a:latin typeface="Calibri" panose="020F0502020204030204" pitchFamily="34" charset="0"/>
                <a:ea typeface="MS PGothic" panose="020B0600070205080204" pitchFamily="34" charset="-128"/>
              </a:defRPr>
            </a:lvl1pPr>
            <a:lvl2pPr marL="742950" indent="-285750" defTabSz="939800">
              <a:defRPr sz="1600">
                <a:solidFill>
                  <a:schemeClr val="bg1"/>
                </a:solidFill>
                <a:latin typeface="Calibri" panose="020F0502020204030204" pitchFamily="34" charset="0"/>
                <a:ea typeface="MS PGothic" panose="020B0600070205080204" pitchFamily="34" charset="-128"/>
              </a:defRPr>
            </a:lvl2pPr>
            <a:lvl3pPr marL="1143000" indent="-228600" defTabSz="939800">
              <a:defRPr sz="1600">
                <a:solidFill>
                  <a:schemeClr val="bg1"/>
                </a:solidFill>
                <a:latin typeface="Calibri" panose="020F0502020204030204" pitchFamily="34" charset="0"/>
                <a:ea typeface="MS PGothic" panose="020B0600070205080204" pitchFamily="34" charset="-128"/>
              </a:defRPr>
            </a:lvl3pPr>
            <a:lvl4pPr marL="1600200" indent="-228600" defTabSz="939800">
              <a:defRPr sz="1600">
                <a:solidFill>
                  <a:schemeClr val="bg1"/>
                </a:solidFill>
                <a:latin typeface="Calibri" panose="020F0502020204030204" pitchFamily="34" charset="0"/>
                <a:ea typeface="MS PGothic" panose="020B0600070205080204" pitchFamily="34" charset="-128"/>
              </a:defRPr>
            </a:lvl4pPr>
            <a:lvl5pPr marL="2057400" indent="-228600" defTabSz="939800">
              <a:defRPr sz="1600">
                <a:solidFill>
                  <a:schemeClr val="bg1"/>
                </a:solidFill>
                <a:latin typeface="Calibri" panose="020F0502020204030204" pitchFamily="34" charset="0"/>
                <a:ea typeface="MS PGothic" panose="020B0600070205080204" pitchFamily="34" charset="-128"/>
              </a:defRPr>
            </a:lvl5pPr>
            <a:lvl6pPr marL="2514600" indent="-228600" defTabSz="9398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6pPr>
            <a:lvl7pPr marL="2971800" indent="-228600" defTabSz="9398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7pPr>
            <a:lvl8pPr marL="3429000" indent="-228600" defTabSz="9398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8pPr>
            <a:lvl9pPr marL="3886200" indent="-228600" defTabSz="9398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9pPr>
          </a:lstStyle>
          <a:p>
            <a:r>
              <a:rPr lang="en-US" altLang="en-US" sz="800">
                <a:solidFill>
                  <a:schemeClr val="tx1"/>
                </a:solidFill>
                <a:latin typeface="Gill Sans MT" panose="020B0502020104020203" pitchFamily="34" charset="0"/>
              </a:rPr>
              <a:t> P.</a:t>
            </a:r>
            <a:fld id="{C8613767-0561-4DDF-BEC7-914F630865AD}" type="slidenum">
              <a:rPr lang="en-US" altLang="en-US" sz="800" smtClean="0">
                <a:solidFill>
                  <a:schemeClr val="tx1"/>
                </a:solidFill>
                <a:latin typeface="Gill Sans MT" panose="020B0502020104020203" pitchFamily="34" charset="0"/>
              </a:rPr>
              <a:pPr/>
              <a:t>0</a:t>
            </a:fld>
            <a:endParaRPr lang="en-US" altLang="en-US" sz="800">
              <a:solidFill>
                <a:schemeClr val="tx1"/>
              </a:solidFill>
              <a:latin typeface="Gill Sans MT" panose="020B0502020104020203" pitchFamily="34" charset="0"/>
            </a:endParaRPr>
          </a:p>
        </p:txBody>
      </p:sp>
      <p:sp>
        <p:nvSpPr>
          <p:cNvPr id="6148" name="Rectangle 5"/>
          <p:cNvSpPr>
            <a:spLocks noGrp="1" noRot="1" noChangeAspect="1" noChangeArrowheads="1" noTextEdit="1"/>
          </p:cNvSpPr>
          <p:nvPr>
            <p:ph type="sldImg"/>
          </p:nvPr>
        </p:nvSpPr>
        <p:spPr>
          <a:ln/>
        </p:spPr>
      </p:sp>
      <p:sp>
        <p:nvSpPr>
          <p:cNvPr id="6149" name="Rectangle 6"/>
          <p:cNvSpPr>
            <a:spLocks noGrp="1" noChangeArrowheads="1"/>
          </p:cNvSpPr>
          <p:nvPr>
            <p:ph type="body" idx="1"/>
          </p:nvPr>
        </p:nvSpPr>
        <p:spPr>
          <a:xfrm>
            <a:off x="1223963" y="4413250"/>
            <a:ext cx="4630737" cy="1006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latin typeface="Gill Sans MT" panose="020B0502020104020203" pitchFamily="34" charset="0"/>
                <a:ea typeface="Geneva" pitchFamily="1" charset="0"/>
                <a:cs typeface="Geneva" pitchFamily="1" charset="0"/>
              </a:rPr>
              <a:t>Text</a:t>
            </a:r>
          </a:p>
          <a:p>
            <a:pPr lvl="2"/>
            <a:r>
              <a:rPr lang="en-US" altLang="en-US">
                <a:latin typeface="Gill Sans MT" panose="020B0502020104020203" pitchFamily="34" charset="0"/>
                <a:ea typeface="Geneva" pitchFamily="1" charset="0"/>
                <a:cs typeface="Geneva" pitchFamily="1" charset="0"/>
              </a:rPr>
              <a:t>Text</a:t>
            </a:r>
          </a:p>
          <a:p>
            <a:pPr lvl="3"/>
            <a:r>
              <a:rPr lang="en-US" altLang="en-US">
                <a:latin typeface="Gill Sans MT" panose="020B0502020104020203" pitchFamily="34" charset="0"/>
                <a:ea typeface="Geneva" pitchFamily="1" charset="0"/>
                <a:cs typeface="Geneva" pitchFamily="1" charset="0"/>
              </a:rPr>
              <a:t>Text</a:t>
            </a:r>
          </a:p>
          <a:p>
            <a:pPr lvl="4"/>
            <a:r>
              <a:rPr lang="en-US" altLang="en-US">
                <a:latin typeface="Gill Sans MT" panose="020B0502020104020203" pitchFamily="34" charset="0"/>
                <a:ea typeface="Geneva" pitchFamily="1" charset="0"/>
                <a:cs typeface="Geneva" pitchFamily="1" charset="0"/>
              </a:rPr>
              <a:t>Text</a:t>
            </a:r>
          </a:p>
        </p:txBody>
      </p:sp>
    </p:spTree>
    <p:extLst>
      <p:ext uri="{BB962C8B-B14F-4D97-AF65-F5344CB8AC3E}">
        <p14:creationId xmlns:p14="http://schemas.microsoft.com/office/powerpoint/2010/main" val="246114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we will be providing updates on all of these projects during the presentation</a:t>
            </a:r>
          </a:p>
        </p:txBody>
      </p:sp>
      <p:sp>
        <p:nvSpPr>
          <p:cNvPr id="4" name="Date Placeholder 3"/>
          <p:cNvSpPr>
            <a:spLocks noGrp="1"/>
          </p:cNvSpPr>
          <p:nvPr>
            <p:ph type="dt" idx="10"/>
          </p:nvPr>
        </p:nvSpPr>
        <p:spPr/>
        <p:txBody>
          <a:bodyPr/>
          <a:lstStyle/>
          <a:p>
            <a:pPr>
              <a:defRPr/>
            </a:pPr>
            <a:r>
              <a:rPr lang="en-US" altLang="en-US"/>
              <a:t> xxx00.#####.ppt  </a:t>
            </a:r>
            <a:fld id="{D832F9B7-ECA2-461E-95E6-7D0791E870D5}" type="datetime1">
              <a:rPr lang="en-US" altLang="en-US" smtClean="0"/>
              <a:pPr>
                <a:defRPr/>
              </a:pPr>
              <a:t>5/9/18</a:t>
            </a:fld>
            <a:endParaRPr lang="en-US" altLang="en-US"/>
          </a:p>
        </p:txBody>
      </p:sp>
      <p:sp>
        <p:nvSpPr>
          <p:cNvPr id="5" name="Slide Number Placeholder 4"/>
          <p:cNvSpPr>
            <a:spLocks noGrp="1"/>
          </p:cNvSpPr>
          <p:nvPr>
            <p:ph type="sldNum" sz="quarter" idx="11"/>
          </p:nvPr>
        </p:nvSpPr>
        <p:spPr/>
        <p:txBody>
          <a:bodyPr/>
          <a:lstStyle/>
          <a:p>
            <a:pPr>
              <a:defRPr/>
            </a:pPr>
            <a:r>
              <a:rPr lang="en-US" altLang="en-US"/>
              <a:t> P.</a:t>
            </a:r>
            <a:fld id="{540FFE8B-2E70-43D5-B6A7-A5CE03CD4340}" type="slidenum">
              <a:rPr lang="en-US" altLang="en-US" smtClean="0"/>
              <a:pPr>
                <a:defRPr/>
              </a:pPr>
              <a:t>4</a:t>
            </a:fld>
            <a:endParaRPr lang="en-US" altLang="en-US"/>
          </a:p>
        </p:txBody>
      </p:sp>
    </p:spTree>
    <p:extLst>
      <p:ext uri="{BB962C8B-B14F-4D97-AF65-F5344CB8AC3E}">
        <p14:creationId xmlns:p14="http://schemas.microsoft.com/office/powerpoint/2010/main" val="372669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agencies in white are pending site visits </a:t>
            </a:r>
          </a:p>
        </p:txBody>
      </p:sp>
      <p:sp>
        <p:nvSpPr>
          <p:cNvPr id="4" name="Date Placeholder 3"/>
          <p:cNvSpPr>
            <a:spLocks noGrp="1"/>
          </p:cNvSpPr>
          <p:nvPr>
            <p:ph type="dt" idx="10"/>
          </p:nvPr>
        </p:nvSpPr>
        <p:spPr/>
        <p:txBody>
          <a:bodyPr/>
          <a:lstStyle/>
          <a:p>
            <a:pPr>
              <a:defRPr/>
            </a:pPr>
            <a:r>
              <a:rPr lang="en-US" altLang="en-US"/>
              <a:t> xxx00.#####.ppt  </a:t>
            </a:r>
            <a:fld id="{D832F9B7-ECA2-461E-95E6-7D0791E870D5}" type="datetime1">
              <a:rPr lang="en-US" altLang="en-US" smtClean="0"/>
              <a:pPr>
                <a:defRPr/>
              </a:pPr>
              <a:t>5/9/18</a:t>
            </a:fld>
            <a:endParaRPr lang="en-US" altLang="en-US"/>
          </a:p>
        </p:txBody>
      </p:sp>
      <p:sp>
        <p:nvSpPr>
          <p:cNvPr id="5" name="Slide Number Placeholder 4"/>
          <p:cNvSpPr>
            <a:spLocks noGrp="1"/>
          </p:cNvSpPr>
          <p:nvPr>
            <p:ph type="sldNum" sz="quarter" idx="11"/>
          </p:nvPr>
        </p:nvSpPr>
        <p:spPr/>
        <p:txBody>
          <a:bodyPr/>
          <a:lstStyle/>
          <a:p>
            <a:pPr>
              <a:defRPr/>
            </a:pPr>
            <a:r>
              <a:rPr lang="en-US" altLang="en-US"/>
              <a:t> P.</a:t>
            </a:r>
            <a:fld id="{540FFE8B-2E70-43D5-B6A7-A5CE03CD4340}" type="slidenum">
              <a:rPr lang="en-US" altLang="en-US" smtClean="0"/>
              <a:pPr>
                <a:defRPr/>
              </a:pPr>
              <a:t>14</a:t>
            </a:fld>
            <a:endParaRPr lang="en-US" altLang="en-US"/>
          </a:p>
        </p:txBody>
      </p:sp>
    </p:spTree>
    <p:extLst>
      <p:ext uri="{BB962C8B-B14F-4D97-AF65-F5344CB8AC3E}">
        <p14:creationId xmlns:p14="http://schemas.microsoft.com/office/powerpoint/2010/main" val="1508590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agencies in white are pending site visits </a:t>
            </a:r>
          </a:p>
        </p:txBody>
      </p:sp>
      <p:sp>
        <p:nvSpPr>
          <p:cNvPr id="4" name="Date Placeholder 3"/>
          <p:cNvSpPr>
            <a:spLocks noGrp="1"/>
          </p:cNvSpPr>
          <p:nvPr>
            <p:ph type="dt" idx="10"/>
          </p:nvPr>
        </p:nvSpPr>
        <p:spPr/>
        <p:txBody>
          <a:bodyPr/>
          <a:lstStyle/>
          <a:p>
            <a:pPr>
              <a:defRPr/>
            </a:pPr>
            <a:r>
              <a:rPr lang="en-US" altLang="en-US"/>
              <a:t> xxx00.#####.ppt  </a:t>
            </a:r>
            <a:fld id="{D832F9B7-ECA2-461E-95E6-7D0791E870D5}" type="datetime1">
              <a:rPr lang="en-US" altLang="en-US" smtClean="0"/>
              <a:pPr>
                <a:defRPr/>
              </a:pPr>
              <a:t>5/9/18</a:t>
            </a:fld>
            <a:endParaRPr lang="en-US" altLang="en-US"/>
          </a:p>
        </p:txBody>
      </p:sp>
      <p:sp>
        <p:nvSpPr>
          <p:cNvPr id="5" name="Slide Number Placeholder 4"/>
          <p:cNvSpPr>
            <a:spLocks noGrp="1"/>
          </p:cNvSpPr>
          <p:nvPr>
            <p:ph type="sldNum" sz="quarter" idx="11"/>
          </p:nvPr>
        </p:nvSpPr>
        <p:spPr/>
        <p:txBody>
          <a:bodyPr/>
          <a:lstStyle/>
          <a:p>
            <a:pPr>
              <a:defRPr/>
            </a:pPr>
            <a:r>
              <a:rPr lang="en-US" altLang="en-US"/>
              <a:t> P.</a:t>
            </a:r>
            <a:fld id="{540FFE8B-2E70-43D5-B6A7-A5CE03CD4340}" type="slidenum">
              <a:rPr lang="en-US" altLang="en-US" smtClean="0"/>
              <a:pPr>
                <a:defRPr/>
              </a:pPr>
              <a:t>15</a:t>
            </a:fld>
            <a:endParaRPr lang="en-US" altLang="en-US"/>
          </a:p>
        </p:txBody>
      </p:sp>
    </p:spTree>
    <p:extLst>
      <p:ext uri="{BB962C8B-B14F-4D97-AF65-F5344CB8AC3E}">
        <p14:creationId xmlns:p14="http://schemas.microsoft.com/office/powerpoint/2010/main" val="429013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a:extLst/>
          </p:cNvPr>
          <p:cNvSpPr>
            <a:spLocks noChangeArrowheads="1"/>
          </p:cNvSpPr>
          <p:nvPr userDrawn="1"/>
        </p:nvSpPr>
        <p:spPr bwMode="auto">
          <a:xfrm>
            <a:off x="2514600" y="0"/>
            <a:ext cx="6629400" cy="6858000"/>
          </a:xfrm>
          <a:prstGeom prst="rect">
            <a:avLst/>
          </a:prstGeom>
          <a:solidFill>
            <a:schemeClr val="accent1"/>
          </a:solidFill>
          <a:ln w="9525">
            <a:noFill/>
            <a:miter lim="800000"/>
            <a:headEnd/>
            <a:tailEnd/>
          </a:ln>
          <a:effectLst>
            <a:outerShdw blurRad="63500" dist="23000" dir="5400000" rotWithShape="0">
              <a:srgbClr val="000000">
                <a:alpha val="34998"/>
              </a:srgbClr>
            </a:outerShdw>
          </a:effectLst>
        </p:spPr>
        <p:txBody>
          <a:bodyPr anchor="ctr"/>
          <a:lstStyle/>
          <a:p>
            <a:pPr algn="ctr" defTabSz="457200" eaLnBrk="1" hangingPunct="1">
              <a:defRPr/>
            </a:pPr>
            <a:endParaRPr lang="en-US" sz="1800" dirty="0">
              <a:solidFill>
                <a:srgbClr val="FFFFFF"/>
              </a:solidFill>
              <a:latin typeface="Arial"/>
              <a:ea typeface="ＭＳ Ｐゴシック" charset="-128"/>
              <a:cs typeface="ＭＳ Ｐゴシック" charset="-128"/>
            </a:endParaRPr>
          </a:p>
        </p:txBody>
      </p:sp>
      <p:pic>
        <p:nvPicPr>
          <p:cNvPr id="5" name="Picture 12" descr="BCM_2012_Horz_4c.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0" y="5962650"/>
            <a:ext cx="19240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143125"/>
            <a:ext cx="251460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7276" name="Rectangle 28"/>
          <p:cNvSpPr>
            <a:spLocks noGrp="1" noChangeArrowheads="1"/>
          </p:cNvSpPr>
          <p:nvPr>
            <p:ph type="subTitle" sz="quarter" idx="1"/>
          </p:nvPr>
        </p:nvSpPr>
        <p:spPr>
          <a:xfrm>
            <a:off x="3306763" y="3721100"/>
            <a:ext cx="5384800" cy="427038"/>
          </a:xfrm>
        </p:spPr>
        <p:txBody>
          <a:bodyPr/>
          <a:lstStyle>
            <a:lvl1pPr marL="0" indent="0">
              <a:spcBef>
                <a:spcPct val="0"/>
              </a:spcBef>
              <a:buFontTx/>
              <a:buNone/>
              <a:defRPr>
                <a:solidFill>
                  <a:srgbClr val="A6A6A6"/>
                </a:solidFill>
              </a:defRPr>
            </a:lvl1pPr>
          </a:lstStyle>
          <a:p>
            <a:r>
              <a:rPr lang="en-US"/>
              <a:t>Click to edit Master subtitle style</a:t>
            </a:r>
          </a:p>
        </p:txBody>
      </p:sp>
      <p:sp>
        <p:nvSpPr>
          <p:cNvPr id="437253" name="Rectangle 5"/>
          <p:cNvSpPr>
            <a:spLocks noGrp="1" noChangeArrowheads="1"/>
          </p:cNvSpPr>
          <p:nvPr>
            <p:ph type="ctrTitle" sz="quarter"/>
          </p:nvPr>
        </p:nvSpPr>
        <p:spPr>
          <a:xfrm>
            <a:off x="3306763" y="2016125"/>
            <a:ext cx="5384800" cy="1676400"/>
          </a:xfrm>
        </p:spPr>
        <p:txBody>
          <a:bodyPr lIns="0" tIns="0" rIns="0" bIns="0" anchor="b"/>
          <a:lstStyle>
            <a:lvl1pPr>
              <a:defRPr sz="5500"/>
            </a:lvl1pPr>
          </a:lstStyle>
          <a:p>
            <a:r>
              <a:rPr lang="en-US"/>
              <a:t>Click to edit Master title style</a:t>
            </a:r>
          </a:p>
        </p:txBody>
      </p:sp>
    </p:spTree>
    <p:extLst>
      <p:ext uri="{BB962C8B-B14F-4D97-AF65-F5344CB8AC3E}">
        <p14:creationId xmlns:p14="http://schemas.microsoft.com/office/powerpoint/2010/main" val="2662380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a:xfrm>
            <a:off x="452438" y="1238250"/>
            <a:ext cx="8239125" cy="2092881"/>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solidFill>
                  <a:srgbClr val="FFFF00"/>
                </a:solidFill>
                <a:latin typeface="Arial"/>
              </a:defRPr>
            </a:lvl4pPr>
            <a:lvl5pPr>
              <a:spcBef>
                <a:spcPts val="0"/>
              </a:spcBef>
              <a:spcAft>
                <a:spcPts val="600"/>
              </a:spcAft>
              <a:defRPr>
                <a:solidFill>
                  <a:srgbClr val="FF0000"/>
                </a:solidFill>
                <a:latin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474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488207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Text and 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25902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436275" name="Rectangle 6">
            <a:extLst/>
          </p:cNvPr>
          <p:cNvSpPr>
            <a:spLocks noChangeArrowheads="1"/>
          </p:cNvSpPr>
          <p:nvPr/>
        </p:nvSpPr>
        <p:spPr bwMode="auto">
          <a:xfrm>
            <a:off x="0" y="0"/>
            <a:ext cx="9144000" cy="6102350"/>
          </a:xfrm>
          <a:prstGeom prst="rect">
            <a:avLst/>
          </a:prstGeom>
          <a:solidFill>
            <a:schemeClr val="accent1"/>
          </a:solidFill>
          <a:ln w="9525">
            <a:noFill/>
            <a:miter lim="800000"/>
            <a:headEnd/>
            <a:tailEnd/>
          </a:ln>
          <a:effectLst>
            <a:outerShdw blurRad="63500" dist="23000" dir="5400000" rotWithShape="0">
              <a:srgbClr val="000000">
                <a:alpha val="34998"/>
              </a:srgbClr>
            </a:outerShdw>
          </a:effectLst>
        </p:spPr>
        <p:txBody>
          <a:bodyPr anchor="ctr"/>
          <a:lstStyle/>
          <a:p>
            <a:pPr algn="ctr" defTabSz="457200" eaLnBrk="1" hangingPunct="1">
              <a:defRPr/>
            </a:pPr>
            <a:endParaRPr lang="en-US" sz="1800" dirty="0">
              <a:solidFill>
                <a:srgbClr val="FFFFFF"/>
              </a:solidFill>
              <a:latin typeface="Arial"/>
              <a:ea typeface="ＭＳ Ｐゴシック" charset="-128"/>
              <a:cs typeface="ＭＳ Ｐゴシック" charset="-128"/>
            </a:endParaRPr>
          </a:p>
        </p:txBody>
      </p:sp>
      <p:cxnSp>
        <p:nvCxnSpPr>
          <p:cNvPr id="436276" name="Line 52">
            <a:extLst/>
          </p:cNvPr>
          <p:cNvCxnSpPr>
            <a:cxnSpLocks noChangeShapeType="1"/>
          </p:cNvCxnSpPr>
          <p:nvPr/>
        </p:nvCxnSpPr>
        <p:spPr bwMode="auto">
          <a:xfrm rot="10800000">
            <a:off x="0" y="6096000"/>
            <a:ext cx="9144000" cy="0"/>
          </a:xfrm>
          <a:prstGeom prst="line">
            <a:avLst/>
          </a:prstGeom>
          <a:noFill/>
          <a:ln w="25400">
            <a:solidFill>
              <a:srgbClr val="C50B24"/>
            </a:solidFill>
            <a:round/>
            <a:headEnd/>
            <a:tailEnd/>
          </a:ln>
          <a:effectLst>
            <a:outerShdw blurRad="63500" dist="20000" dir="5400000" rotWithShape="0">
              <a:srgbClr val="000000">
                <a:alpha val="37999"/>
              </a:srgbClr>
            </a:outerShdw>
          </a:effectLst>
        </p:spPr>
      </p:cxnSp>
      <p:sp>
        <p:nvSpPr>
          <p:cNvPr id="1028" name="Rectangle 2"/>
          <p:cNvSpPr>
            <a:spLocks noGrp="1" noChangeArrowheads="1"/>
          </p:cNvSpPr>
          <p:nvPr>
            <p:ph type="title"/>
          </p:nvPr>
        </p:nvSpPr>
        <p:spPr bwMode="gray">
          <a:xfrm>
            <a:off x="452438" y="120650"/>
            <a:ext cx="82391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93" tIns="86493" rIns="86493" bIns="86493"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gray">
          <a:xfrm>
            <a:off x="452438" y="1238250"/>
            <a:ext cx="8239125"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First level</a:t>
            </a:r>
          </a:p>
          <a:p>
            <a:pPr lvl="1"/>
            <a:r>
              <a:rPr lang="en-US" altLang="en-US"/>
              <a:t>Second level</a:t>
            </a:r>
          </a:p>
          <a:p>
            <a:pPr lvl="2"/>
            <a:r>
              <a:rPr lang="en-US" altLang="en-US"/>
              <a:t>Third level</a:t>
            </a:r>
          </a:p>
        </p:txBody>
      </p:sp>
      <p:sp>
        <p:nvSpPr>
          <p:cNvPr id="1030" name="Text Box 4">
            <a:extLst/>
          </p:cNvPr>
          <p:cNvSpPr txBox="1">
            <a:spLocks noChangeArrowheads="1"/>
          </p:cNvSpPr>
          <p:nvPr/>
        </p:nvSpPr>
        <p:spPr bwMode="invGray">
          <a:xfrm>
            <a:off x="4346575" y="6415088"/>
            <a:ext cx="425450" cy="122237"/>
          </a:xfrm>
          <a:prstGeom prst="rect">
            <a:avLst/>
          </a:prstGeom>
          <a:noFill/>
          <a:ln>
            <a:noFill/>
          </a:ln>
          <a:extLst/>
        </p:spPr>
        <p:txBody>
          <a:bodyPr wrap="none" lIns="0" tIns="0" rIns="0" bIns="0">
            <a:spAutoFit/>
          </a:bodyPr>
          <a:lstStyle>
            <a:lvl1pPr>
              <a:defRPr sz="1600">
                <a:solidFill>
                  <a:schemeClr val="bg1"/>
                </a:solidFill>
                <a:latin typeface="Calibri" panose="020F0502020204030204" pitchFamily="34" charset="0"/>
                <a:ea typeface="MS PGothic" panose="020B0600070205080204" pitchFamily="34" charset="-128"/>
              </a:defRPr>
            </a:lvl1pPr>
            <a:lvl2pPr marL="742950" indent="-285750">
              <a:defRPr sz="1600">
                <a:solidFill>
                  <a:schemeClr val="bg1"/>
                </a:solidFill>
                <a:latin typeface="Calibri" panose="020F0502020204030204" pitchFamily="34" charset="0"/>
                <a:ea typeface="MS PGothic" panose="020B0600070205080204" pitchFamily="34" charset="-128"/>
              </a:defRPr>
            </a:lvl2pPr>
            <a:lvl3pPr marL="1143000" indent="-228600">
              <a:defRPr sz="1600">
                <a:solidFill>
                  <a:schemeClr val="bg1"/>
                </a:solidFill>
                <a:latin typeface="Calibri" panose="020F0502020204030204" pitchFamily="34" charset="0"/>
                <a:ea typeface="MS PGothic" panose="020B0600070205080204" pitchFamily="34" charset="-128"/>
              </a:defRPr>
            </a:lvl3pPr>
            <a:lvl4pPr marL="1600200" indent="-228600">
              <a:defRPr sz="1600">
                <a:solidFill>
                  <a:schemeClr val="bg1"/>
                </a:solidFill>
                <a:latin typeface="Calibri" panose="020F0502020204030204" pitchFamily="34" charset="0"/>
                <a:ea typeface="MS PGothic" panose="020B0600070205080204" pitchFamily="34" charset="-128"/>
              </a:defRPr>
            </a:lvl4pPr>
            <a:lvl5pPr marL="2057400" indent="-228600">
              <a:defRPr sz="16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9pPr>
          </a:lstStyle>
          <a:p>
            <a:pPr algn="r">
              <a:defRPr/>
            </a:pPr>
            <a:r>
              <a:rPr lang="en-US" altLang="en-US" sz="800" b="1">
                <a:latin typeface="Arial" panose="020B0604020202020204" pitchFamily="34" charset="0"/>
              </a:rPr>
              <a:t>Page  </a:t>
            </a:r>
            <a:fld id="{65E9338C-4AD7-4A92-8A1B-410A8377789B}" type="slidenum">
              <a:rPr lang="en-US" altLang="en-US" sz="800" b="1" smtClean="0">
                <a:latin typeface="Arial" panose="020B0604020202020204" pitchFamily="34" charset="0"/>
              </a:rPr>
              <a:pPr algn="r">
                <a:defRPr/>
              </a:pPr>
              <a:t>‹#›</a:t>
            </a:fld>
            <a:endParaRPr lang="en-US" altLang="en-US" sz="800" b="1">
              <a:latin typeface="Arial" panose="020B0604020202020204" pitchFamily="34" charset="0"/>
            </a:endParaRPr>
          </a:p>
        </p:txBody>
      </p:sp>
      <p:sp>
        <p:nvSpPr>
          <p:cNvPr id="1031" name="Rectangle 7">
            <a:extLst/>
          </p:cNvPr>
          <p:cNvSpPr>
            <a:spLocks noChangeArrowheads="1"/>
          </p:cNvSpPr>
          <p:nvPr/>
        </p:nvSpPr>
        <p:spPr bwMode="invGray">
          <a:xfrm>
            <a:off x="3635375" y="6692900"/>
            <a:ext cx="19050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493" tIns="0" rIns="0" bIns="0" anchor="ctr">
            <a:spAutoFit/>
          </a:bodyPr>
          <a:lstStyle>
            <a:lvl1pPr defTabSz="865188">
              <a:defRPr sz="1600">
                <a:solidFill>
                  <a:schemeClr val="bg1"/>
                </a:solidFill>
                <a:latin typeface="Calibri" panose="020F0502020204030204" pitchFamily="34" charset="0"/>
                <a:ea typeface="MS PGothic" panose="020B0600070205080204" pitchFamily="34" charset="-128"/>
              </a:defRPr>
            </a:lvl1pPr>
            <a:lvl2pPr marL="742950" indent="-285750" defTabSz="865188">
              <a:defRPr sz="1600">
                <a:solidFill>
                  <a:schemeClr val="bg1"/>
                </a:solidFill>
                <a:latin typeface="Calibri" panose="020F0502020204030204" pitchFamily="34" charset="0"/>
                <a:ea typeface="MS PGothic" panose="020B0600070205080204" pitchFamily="34" charset="-128"/>
              </a:defRPr>
            </a:lvl2pPr>
            <a:lvl3pPr marL="1143000" indent="-228600" defTabSz="865188">
              <a:defRPr sz="1600">
                <a:solidFill>
                  <a:schemeClr val="bg1"/>
                </a:solidFill>
                <a:latin typeface="Calibri" panose="020F0502020204030204" pitchFamily="34" charset="0"/>
                <a:ea typeface="MS PGothic" panose="020B0600070205080204" pitchFamily="34" charset="-128"/>
              </a:defRPr>
            </a:lvl3pPr>
            <a:lvl4pPr marL="1600200" indent="-228600" defTabSz="865188">
              <a:defRPr sz="1600">
                <a:solidFill>
                  <a:schemeClr val="bg1"/>
                </a:solidFill>
                <a:latin typeface="Calibri" panose="020F0502020204030204" pitchFamily="34" charset="0"/>
                <a:ea typeface="MS PGothic" panose="020B0600070205080204" pitchFamily="34" charset="-128"/>
              </a:defRPr>
            </a:lvl4pPr>
            <a:lvl5pPr marL="2057400" indent="-228600" defTabSz="865188">
              <a:defRPr sz="1600">
                <a:solidFill>
                  <a:schemeClr val="bg1"/>
                </a:solidFill>
                <a:latin typeface="Calibri" panose="020F0502020204030204" pitchFamily="34" charset="0"/>
                <a:ea typeface="MS PGothic" panose="020B0600070205080204" pitchFamily="34" charset="-128"/>
              </a:defRPr>
            </a:lvl5pPr>
            <a:lvl6pPr marL="2514600" indent="-228600" defTabSz="865188"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6pPr>
            <a:lvl7pPr marL="2971800" indent="-228600" defTabSz="865188"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7pPr>
            <a:lvl8pPr marL="3429000" indent="-228600" defTabSz="865188"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8pPr>
            <a:lvl9pPr marL="3886200" indent="-228600" defTabSz="865188"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9pPr>
          </a:lstStyle>
          <a:p>
            <a:pPr algn="r">
              <a:defRPr/>
            </a:pPr>
            <a:r>
              <a:rPr lang="en-US" altLang="en-US" sz="800">
                <a:latin typeface="Arial" panose="020B0604020202020204" pitchFamily="34" charset="0"/>
              </a:rPr>
              <a:t>xxx00.#####.ppt  </a:t>
            </a:r>
            <a:fld id="{EAF1055B-D5F0-4E02-8405-E3AA5DCBF7C0}" type="datetime9">
              <a:rPr lang="en-US" altLang="en-US" sz="800" smtClean="0">
                <a:latin typeface="Arial" panose="020B0604020202020204" pitchFamily="34" charset="0"/>
              </a:rPr>
              <a:pPr algn="r">
                <a:defRPr/>
              </a:pPr>
              <a:t>5/9/18 12:10 PM</a:t>
            </a:fld>
            <a:endParaRPr lang="en-US" altLang="en-US" sz="800">
              <a:latin typeface="Arial" panose="020B0604020202020204" pitchFamily="34" charset="0"/>
            </a:endParaRPr>
          </a:p>
        </p:txBody>
      </p:sp>
      <p:pic>
        <p:nvPicPr>
          <p:cNvPr id="1032" name="Picture 8" descr="BCM_2012_Horz_4c.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797800" y="6300788"/>
            <a:ext cx="12319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575" y="6140450"/>
            <a:ext cx="704850"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10">
            <a:extLst/>
          </p:cNvPr>
          <p:cNvSpPr txBox="1">
            <a:spLocks noChangeArrowheads="1"/>
          </p:cNvSpPr>
          <p:nvPr userDrawn="1"/>
        </p:nvSpPr>
        <p:spPr bwMode="auto">
          <a:xfrm>
            <a:off x="3128963" y="6537325"/>
            <a:ext cx="2873375" cy="338138"/>
          </a:xfrm>
          <a:prstGeom prst="rect">
            <a:avLst/>
          </a:prstGeom>
          <a:noFill/>
          <a:ln>
            <a:noFill/>
          </a:ln>
          <a:extLst/>
        </p:spPr>
        <p:txBody>
          <a:bodyPr wrap="none">
            <a:spAutoFit/>
          </a:bodyPr>
          <a:lstStyle>
            <a:lvl1pPr eaLnBrk="0" hangingPunct="0">
              <a:defRPr sz="1600">
                <a:solidFill>
                  <a:schemeClr val="bg1"/>
                </a:solidFill>
                <a:latin typeface="Calibri" pitchFamily="34" charset="0"/>
                <a:ea typeface="ＭＳ Ｐゴシック" pitchFamily="34" charset="-128"/>
              </a:defRPr>
            </a:lvl1pPr>
            <a:lvl2pPr marL="742950" indent="-285750" eaLnBrk="0" hangingPunct="0">
              <a:defRPr sz="1600">
                <a:solidFill>
                  <a:schemeClr val="bg1"/>
                </a:solidFill>
                <a:latin typeface="Calibri" pitchFamily="34" charset="0"/>
                <a:ea typeface="ＭＳ Ｐゴシック" pitchFamily="34" charset="-128"/>
              </a:defRPr>
            </a:lvl2pPr>
            <a:lvl3pPr marL="1143000" indent="-228600" eaLnBrk="0" hangingPunct="0">
              <a:defRPr sz="1600">
                <a:solidFill>
                  <a:schemeClr val="bg1"/>
                </a:solidFill>
                <a:latin typeface="Calibri" pitchFamily="34" charset="0"/>
                <a:ea typeface="ＭＳ Ｐゴシック" pitchFamily="34" charset="-128"/>
              </a:defRPr>
            </a:lvl3pPr>
            <a:lvl4pPr marL="1600200" indent="-228600" eaLnBrk="0" hangingPunct="0">
              <a:defRPr sz="1600">
                <a:solidFill>
                  <a:schemeClr val="bg1"/>
                </a:solidFill>
                <a:latin typeface="Calibri" pitchFamily="34" charset="0"/>
                <a:ea typeface="ＭＳ Ｐゴシック" pitchFamily="34" charset="-128"/>
              </a:defRPr>
            </a:lvl4pPr>
            <a:lvl5pPr marL="2057400" indent="-228600" eaLnBrk="0" hangingPunct="0">
              <a:defRPr sz="1600">
                <a:solidFill>
                  <a:schemeClr val="bg1"/>
                </a:solidFill>
                <a:latin typeface="Calibri" pitchFamily="34" charset="0"/>
                <a:ea typeface="ＭＳ Ｐゴシック" pitchFamily="34" charset="-128"/>
              </a:defRPr>
            </a:lvl5pPr>
            <a:lvl6pPr marL="2514600" indent="-228600" eaLnBrk="0" fontAlgn="base" hangingPunct="0">
              <a:spcBef>
                <a:spcPct val="0"/>
              </a:spcBef>
              <a:spcAft>
                <a:spcPct val="0"/>
              </a:spcAft>
              <a:defRPr sz="1600">
                <a:solidFill>
                  <a:schemeClr val="bg1"/>
                </a:solidFill>
                <a:latin typeface="Calibri" pitchFamily="34" charset="0"/>
                <a:ea typeface="ＭＳ Ｐゴシック" pitchFamily="34" charset="-128"/>
              </a:defRPr>
            </a:lvl6pPr>
            <a:lvl7pPr marL="2971800" indent="-228600" eaLnBrk="0" fontAlgn="base" hangingPunct="0">
              <a:spcBef>
                <a:spcPct val="0"/>
              </a:spcBef>
              <a:spcAft>
                <a:spcPct val="0"/>
              </a:spcAft>
              <a:defRPr sz="1600">
                <a:solidFill>
                  <a:schemeClr val="bg1"/>
                </a:solidFill>
                <a:latin typeface="Calibri" pitchFamily="34" charset="0"/>
                <a:ea typeface="ＭＳ Ｐゴシック" pitchFamily="34" charset="-128"/>
              </a:defRPr>
            </a:lvl7pPr>
            <a:lvl8pPr marL="3429000" indent="-228600" eaLnBrk="0" fontAlgn="base" hangingPunct="0">
              <a:spcBef>
                <a:spcPct val="0"/>
              </a:spcBef>
              <a:spcAft>
                <a:spcPct val="0"/>
              </a:spcAft>
              <a:defRPr sz="1600">
                <a:solidFill>
                  <a:schemeClr val="bg1"/>
                </a:solidFill>
                <a:latin typeface="Calibri" pitchFamily="34" charset="0"/>
                <a:ea typeface="ＭＳ Ｐゴシック" pitchFamily="34" charset="-128"/>
              </a:defRPr>
            </a:lvl8pPr>
            <a:lvl9pPr marL="3886200" indent="-228600" eaLnBrk="0" fontAlgn="base" hangingPunct="0">
              <a:spcBef>
                <a:spcPct val="0"/>
              </a:spcBef>
              <a:spcAft>
                <a:spcPct val="0"/>
              </a:spcAft>
              <a:defRPr sz="1600">
                <a:solidFill>
                  <a:schemeClr val="bg1"/>
                </a:solidFill>
                <a:latin typeface="Calibri" pitchFamily="34" charset="0"/>
                <a:ea typeface="ＭＳ Ｐゴシック" pitchFamily="34" charset="-128"/>
              </a:defRPr>
            </a:lvl9pPr>
          </a:lstStyle>
          <a:p>
            <a:pPr algn="ctr" eaLnBrk="1" hangingPunct="1">
              <a:defRPr/>
            </a:pPr>
            <a:r>
              <a:rPr lang="en-US" altLang="en-US" b="1" dirty="0">
                <a:solidFill>
                  <a:srgbClr val="002060"/>
                </a:solidFill>
              </a:rPr>
              <a:t>www.bcm.edu/pediatrics/emsc</a:t>
            </a:r>
          </a:p>
        </p:txBody>
      </p:sp>
    </p:spTree>
  </p:cSld>
  <p:clrMap bg1="lt1" tx1="dk1" bg2="lt2" tx2="dk2" accent1="accent1" accent2="accent2" accent3="accent3" accent4="accent4" accent5="accent5" accent6="accent6" hlink="hlink" folHlink="folHlink"/>
  <p:sldLayoutIdLst>
    <p:sldLayoutId id="2147484129" r:id="rId1"/>
    <p:sldLayoutId id="2147484126" r:id="rId2"/>
    <p:sldLayoutId id="2147484127" r:id="rId3"/>
    <p:sldLayoutId id="2147484128" r:id="rId4"/>
  </p:sldLayoutIdLst>
  <p:txStyles>
    <p:titleStyle>
      <a:lvl1pPr algn="ctr" rtl="0" eaLnBrk="0" fontAlgn="base" hangingPunct="0">
        <a:spcBef>
          <a:spcPct val="0"/>
        </a:spcBef>
        <a:spcAft>
          <a:spcPct val="0"/>
        </a:spcAft>
        <a:defRPr sz="3600" b="1">
          <a:solidFill>
            <a:schemeClr val="bg1"/>
          </a:solidFill>
          <a:latin typeface="Arial"/>
          <a:ea typeface="MS PGothic" panose="020B0600070205080204" pitchFamily="34" charset="-128"/>
          <a:cs typeface="Geneva" charset="0"/>
        </a:defRPr>
      </a:lvl1pPr>
      <a:lvl2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2pPr>
      <a:lvl3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3pPr>
      <a:lvl4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4pPr>
      <a:lvl5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5pPr>
      <a:lvl6pPr marL="457200" algn="l" rtl="0" eaLnBrk="1" fontAlgn="base" hangingPunct="1">
        <a:spcBef>
          <a:spcPct val="0"/>
        </a:spcBef>
        <a:spcAft>
          <a:spcPct val="0"/>
        </a:spcAft>
        <a:defRPr sz="3600" b="1">
          <a:solidFill>
            <a:schemeClr val="bg1"/>
          </a:solidFill>
          <a:latin typeface="Calibri" pitchFamily="-68" charset="0"/>
        </a:defRPr>
      </a:lvl6pPr>
      <a:lvl7pPr marL="914400" algn="l" rtl="0" eaLnBrk="1" fontAlgn="base" hangingPunct="1">
        <a:spcBef>
          <a:spcPct val="0"/>
        </a:spcBef>
        <a:spcAft>
          <a:spcPct val="0"/>
        </a:spcAft>
        <a:defRPr sz="3600" b="1">
          <a:solidFill>
            <a:schemeClr val="bg1"/>
          </a:solidFill>
          <a:latin typeface="Calibri" pitchFamily="-68" charset="0"/>
        </a:defRPr>
      </a:lvl7pPr>
      <a:lvl8pPr marL="1371600" algn="l" rtl="0" eaLnBrk="1" fontAlgn="base" hangingPunct="1">
        <a:spcBef>
          <a:spcPct val="0"/>
        </a:spcBef>
        <a:spcAft>
          <a:spcPct val="0"/>
        </a:spcAft>
        <a:defRPr sz="3600" b="1">
          <a:solidFill>
            <a:schemeClr val="bg1"/>
          </a:solidFill>
          <a:latin typeface="Calibri" pitchFamily="-68" charset="0"/>
        </a:defRPr>
      </a:lvl8pPr>
      <a:lvl9pPr marL="1828800" algn="l" rtl="0" eaLnBrk="1" fontAlgn="base" hangingPunct="1">
        <a:spcBef>
          <a:spcPct val="0"/>
        </a:spcBef>
        <a:spcAft>
          <a:spcPct val="0"/>
        </a:spcAft>
        <a:defRPr sz="3600" b="1">
          <a:solidFill>
            <a:schemeClr val="bg1"/>
          </a:solidFill>
          <a:latin typeface="Calibri" pitchFamily="-68" charset="0"/>
        </a:defRPr>
      </a:lvl9pPr>
    </p:titleStyle>
    <p:bodyStyle>
      <a:lvl1pPr marL="111125" indent="-111125" algn="l" rtl="0" eaLnBrk="0" fontAlgn="base" hangingPunct="0">
        <a:spcBef>
          <a:spcPct val="0"/>
        </a:spcBef>
        <a:spcAft>
          <a:spcPts val="600"/>
        </a:spcAft>
        <a:buClr>
          <a:schemeClr val="bg1"/>
        </a:buClr>
        <a:buChar char="•"/>
        <a:defRPr sz="2800">
          <a:solidFill>
            <a:schemeClr val="bg1"/>
          </a:solidFill>
          <a:latin typeface="Arial"/>
          <a:ea typeface="MS PGothic" panose="020B0600070205080204" pitchFamily="34" charset="-128"/>
          <a:cs typeface="Geneva" charset="0"/>
        </a:defRPr>
      </a:lvl1pPr>
      <a:lvl2pPr marL="573088" indent="-111125" algn="l" rtl="0" eaLnBrk="0" fontAlgn="base" hangingPunct="0">
        <a:spcBef>
          <a:spcPct val="0"/>
        </a:spcBef>
        <a:spcAft>
          <a:spcPts val="600"/>
        </a:spcAft>
        <a:buClr>
          <a:schemeClr val="bg1"/>
        </a:buClr>
        <a:buFont typeface="Calibri" panose="020F0502020204030204" pitchFamily="34" charset="0"/>
        <a:buChar char="‐"/>
        <a:defRPr sz="2200">
          <a:solidFill>
            <a:schemeClr val="bg1"/>
          </a:solidFill>
          <a:latin typeface="Arial"/>
          <a:ea typeface="Geneva" pitchFamily="-68" charset="-128"/>
          <a:cs typeface="Geneva" charset="0"/>
        </a:defRPr>
      </a:lvl2pPr>
      <a:lvl3pPr marL="1025525" indent="-111125" algn="l" rtl="0" eaLnBrk="0" fontAlgn="base" hangingPunct="0">
        <a:spcBef>
          <a:spcPct val="0"/>
        </a:spcBef>
        <a:spcAft>
          <a:spcPts val="600"/>
        </a:spcAft>
        <a:buClr>
          <a:schemeClr val="bg1"/>
        </a:buClr>
        <a:buChar char="•"/>
        <a:defRPr sz="2200">
          <a:solidFill>
            <a:schemeClr val="bg1"/>
          </a:solidFill>
          <a:latin typeface="Arial"/>
          <a:ea typeface="Geneva" pitchFamily="-68" charset="-128"/>
          <a:cs typeface="Geneva" charset="0"/>
        </a:defRPr>
      </a:lvl3pPr>
      <a:lvl4pPr marL="1766888" indent="6350" algn="l" rtl="0" eaLnBrk="0" fontAlgn="base" hangingPunct="0">
        <a:spcBef>
          <a:spcPct val="50000"/>
        </a:spcBef>
        <a:spcAft>
          <a:spcPct val="0"/>
        </a:spcAft>
        <a:buClr>
          <a:srgbClr val="808080"/>
        </a:buClr>
        <a:buChar char="•"/>
        <a:defRPr sz="2200">
          <a:solidFill>
            <a:srgbClr val="808080"/>
          </a:solidFill>
          <a:latin typeface="+mn-lt"/>
          <a:ea typeface="Geneva" pitchFamily="-68" charset="-128"/>
          <a:cs typeface="Geneva" charset="0"/>
        </a:defRPr>
      </a:lvl4pPr>
      <a:lvl5pPr marL="2149475" indent="-203200" algn="l" rtl="0" eaLnBrk="0" fontAlgn="base" hangingPunct="0">
        <a:spcBef>
          <a:spcPct val="50000"/>
        </a:spcBef>
        <a:spcAft>
          <a:spcPct val="0"/>
        </a:spcAft>
        <a:buClr>
          <a:schemeClr val="folHlink"/>
        </a:buClr>
        <a:buChar char="•"/>
        <a:defRPr sz="2200">
          <a:solidFill>
            <a:schemeClr val="tx1"/>
          </a:solidFill>
          <a:latin typeface="+mn-lt"/>
          <a:ea typeface="Geneva" pitchFamily="-68" charset="-128"/>
          <a:cs typeface="Geneva" charset="0"/>
        </a:defRPr>
      </a:lvl5pPr>
      <a:lvl6pPr marL="26066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6pPr>
      <a:lvl7pPr marL="30638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7pPr>
      <a:lvl8pPr marL="35210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8pPr>
      <a:lvl9pPr marL="39782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comments" Target="../comments/comment2.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4.xml"/><Relationship Id="rId2"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Gen Images slide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0"/>
          <p:cNvSpPr>
            <a:spLocks noGrp="1" noChangeArrowheads="1"/>
          </p:cNvSpPr>
          <p:nvPr>
            <p:ph type="ctrTitle"/>
          </p:nvPr>
        </p:nvSpPr>
        <p:spPr>
          <a:xfrm>
            <a:off x="2646363" y="1687513"/>
            <a:ext cx="6275387" cy="4991100"/>
          </a:xfrm>
        </p:spPr>
        <p:txBody>
          <a:bodyPr/>
          <a:lstStyle/>
          <a:p>
            <a:pPr algn="l" eaLnBrk="1" hangingPunct="1"/>
            <a:r>
              <a:rPr lang="en-US" altLang="en-US" sz="4000">
                <a:latin typeface="Arial" panose="020B0604020202020204" pitchFamily="34" charset="0"/>
                <a:cs typeface="Geneva" pitchFamily="1" charset="0"/>
              </a:rPr>
              <a:t/>
            </a:r>
            <a:br>
              <a:rPr lang="en-US" altLang="en-US" sz="4000">
                <a:latin typeface="Arial" panose="020B0604020202020204" pitchFamily="34" charset="0"/>
                <a:cs typeface="Geneva" pitchFamily="1" charset="0"/>
              </a:rPr>
            </a:br>
            <a:r>
              <a:rPr lang="en-US" altLang="en-US" sz="4000">
                <a:latin typeface="Arial" panose="020B0604020202020204" pitchFamily="34" charset="0"/>
                <a:cs typeface="Geneva" pitchFamily="1" charset="0"/>
              </a:rPr>
              <a:t/>
            </a:r>
            <a:br>
              <a:rPr lang="en-US" altLang="en-US" sz="4000">
                <a:latin typeface="Arial" panose="020B0604020202020204" pitchFamily="34" charset="0"/>
                <a:cs typeface="Geneva" pitchFamily="1" charset="0"/>
              </a:rPr>
            </a:br>
            <a:r>
              <a:rPr lang="en-US" altLang="en-US" sz="4000">
                <a:latin typeface="Arial" panose="020B0604020202020204" pitchFamily="34" charset="0"/>
                <a:cs typeface="Geneva" pitchFamily="1" charset="0"/>
              </a:rPr>
              <a:t/>
            </a:r>
            <a:br>
              <a:rPr lang="en-US" altLang="en-US" sz="4000">
                <a:latin typeface="Arial" panose="020B0604020202020204" pitchFamily="34" charset="0"/>
                <a:cs typeface="Geneva" pitchFamily="1" charset="0"/>
              </a:rPr>
            </a:br>
            <a:endParaRPr lang="en-US" altLang="en-US" sz="4000">
              <a:latin typeface="Arial" panose="020B0604020202020204" pitchFamily="34" charset="0"/>
              <a:cs typeface="Geneva" pitchFamily="1" charset="0"/>
            </a:endParaRPr>
          </a:p>
        </p:txBody>
      </p:sp>
      <p:cxnSp>
        <p:nvCxnSpPr>
          <p:cNvPr id="413747" name="Straight Connector 10">
            <a:extLst/>
          </p:cNvPr>
          <p:cNvCxnSpPr>
            <a:cxnSpLocks noChangeShapeType="1"/>
          </p:cNvCxnSpPr>
          <p:nvPr/>
        </p:nvCxnSpPr>
        <p:spPr bwMode="auto">
          <a:xfrm>
            <a:off x="0" y="1685925"/>
            <a:ext cx="9144000" cy="1588"/>
          </a:xfrm>
          <a:prstGeom prst="line">
            <a:avLst/>
          </a:prstGeom>
          <a:noFill/>
          <a:ln w="25400">
            <a:solidFill>
              <a:srgbClr val="C50B24"/>
            </a:solidFill>
            <a:round/>
            <a:headEnd/>
            <a:tailEnd/>
          </a:ln>
          <a:effectLst>
            <a:outerShdw blurRad="63500" dist="20000" dir="5400000" rotWithShape="0">
              <a:srgbClr val="000000">
                <a:alpha val="37999"/>
              </a:srgbClr>
            </a:outerShdw>
          </a:effectLst>
        </p:spPr>
      </p:cxnSp>
      <p:sp>
        <p:nvSpPr>
          <p:cNvPr id="5125" name="Rectangle 4"/>
          <p:cNvSpPr>
            <a:spLocks noChangeArrowheads="1"/>
          </p:cNvSpPr>
          <p:nvPr/>
        </p:nvSpPr>
        <p:spPr bwMode="auto">
          <a:xfrm>
            <a:off x="222250" y="5861050"/>
            <a:ext cx="2078038" cy="817563"/>
          </a:xfrm>
          <a:prstGeom prst="rect">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tIns="91440" bIns="91440" anchor="ctr">
            <a:spAutoFit/>
          </a:bodyPr>
          <a:lstStyle>
            <a:lvl1pPr>
              <a:defRPr sz="1600">
                <a:solidFill>
                  <a:schemeClr val="bg1"/>
                </a:solidFill>
                <a:latin typeface="Calibri" panose="020F0502020204030204" pitchFamily="34" charset="0"/>
                <a:ea typeface="MS PGothic" panose="020B0600070205080204" pitchFamily="34" charset="-128"/>
              </a:defRPr>
            </a:lvl1pPr>
            <a:lvl2pPr marL="742950" indent="-285750">
              <a:defRPr sz="1600">
                <a:solidFill>
                  <a:schemeClr val="bg1"/>
                </a:solidFill>
                <a:latin typeface="Calibri" panose="020F0502020204030204" pitchFamily="34" charset="0"/>
                <a:ea typeface="MS PGothic" panose="020B0600070205080204" pitchFamily="34" charset="-128"/>
              </a:defRPr>
            </a:lvl2pPr>
            <a:lvl3pPr marL="1143000" indent="-228600">
              <a:defRPr sz="1600">
                <a:solidFill>
                  <a:schemeClr val="bg1"/>
                </a:solidFill>
                <a:latin typeface="Calibri" panose="020F0502020204030204" pitchFamily="34" charset="0"/>
                <a:ea typeface="MS PGothic" panose="020B0600070205080204" pitchFamily="34" charset="-128"/>
              </a:defRPr>
            </a:lvl3pPr>
            <a:lvl4pPr marL="1600200" indent="-228600">
              <a:defRPr sz="1600">
                <a:solidFill>
                  <a:schemeClr val="bg1"/>
                </a:solidFill>
                <a:latin typeface="Calibri" panose="020F0502020204030204" pitchFamily="34" charset="0"/>
                <a:ea typeface="MS PGothic" panose="020B0600070205080204" pitchFamily="34" charset="-128"/>
              </a:defRPr>
            </a:lvl4pPr>
            <a:lvl5pPr marL="2057400" indent="-228600">
              <a:defRPr sz="16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9pPr>
          </a:lstStyle>
          <a:p>
            <a:pPr algn="ctr">
              <a:spcBef>
                <a:spcPct val="50000"/>
              </a:spcBef>
              <a:buClr>
                <a:schemeClr val="tx1"/>
              </a:buClr>
            </a:pPr>
            <a:endParaRPr lang="en-US" altLang="en-US"/>
          </a:p>
        </p:txBody>
      </p:sp>
      <p:sp>
        <p:nvSpPr>
          <p:cNvPr id="5126" name="TextBox 6"/>
          <p:cNvSpPr txBox="1">
            <a:spLocks noChangeArrowheads="1"/>
          </p:cNvSpPr>
          <p:nvPr/>
        </p:nvSpPr>
        <p:spPr bwMode="auto">
          <a:xfrm>
            <a:off x="2576513" y="2428875"/>
            <a:ext cx="6494462"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Calibri" panose="020F0502020204030204" pitchFamily="34" charset="0"/>
                <a:ea typeface="MS PGothic" panose="020B0600070205080204" pitchFamily="34" charset="-128"/>
              </a:defRPr>
            </a:lvl1pPr>
            <a:lvl2pPr marL="742950" indent="-285750">
              <a:defRPr sz="1600">
                <a:solidFill>
                  <a:schemeClr val="bg1"/>
                </a:solidFill>
                <a:latin typeface="Calibri" panose="020F0502020204030204" pitchFamily="34" charset="0"/>
                <a:ea typeface="MS PGothic" panose="020B0600070205080204" pitchFamily="34" charset="-128"/>
              </a:defRPr>
            </a:lvl2pPr>
            <a:lvl3pPr marL="1143000" indent="-228600">
              <a:defRPr sz="1600">
                <a:solidFill>
                  <a:schemeClr val="bg1"/>
                </a:solidFill>
                <a:latin typeface="Calibri" panose="020F0502020204030204" pitchFamily="34" charset="0"/>
                <a:ea typeface="MS PGothic" panose="020B0600070205080204" pitchFamily="34" charset="-128"/>
              </a:defRPr>
            </a:lvl3pPr>
            <a:lvl4pPr marL="1600200" indent="-228600">
              <a:defRPr sz="1600">
                <a:solidFill>
                  <a:schemeClr val="bg1"/>
                </a:solidFill>
                <a:latin typeface="Calibri" panose="020F0502020204030204" pitchFamily="34" charset="0"/>
                <a:ea typeface="MS PGothic" panose="020B0600070205080204" pitchFamily="34" charset="-128"/>
              </a:defRPr>
            </a:lvl4pPr>
            <a:lvl5pPr marL="2057400" indent="-228600">
              <a:defRPr sz="16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9pPr>
          </a:lstStyle>
          <a:p>
            <a:pPr algn="ctr" eaLnBrk="1" hangingPunct="1"/>
            <a:r>
              <a:rPr lang="en-US" altLang="en-US" sz="3600" dirty="0" err="1"/>
              <a:t>EAC</a:t>
            </a:r>
            <a:r>
              <a:rPr lang="en-US" altLang="en-US" sz="3600" dirty="0"/>
              <a:t> Quarterly Meeting</a:t>
            </a:r>
          </a:p>
          <a:p>
            <a:pPr algn="ctr" eaLnBrk="1" hangingPunct="1"/>
            <a:endParaRPr lang="en-US" altLang="en-US" sz="3600" dirty="0"/>
          </a:p>
          <a:p>
            <a:pPr algn="ctr" eaLnBrk="1" hangingPunct="1"/>
            <a:r>
              <a:rPr lang="en-US" altLang="en-US" sz="3600" dirty="0"/>
              <a:t>Texas EMSC State Partnership</a:t>
            </a:r>
          </a:p>
          <a:p>
            <a:pPr algn="ctr" eaLnBrk="1" hangingPunct="1"/>
            <a:endParaRPr lang="en-US" altLang="en-US" sz="2800" dirty="0"/>
          </a:p>
          <a:p>
            <a:pPr algn="ctr" eaLnBrk="1" hangingPunct="1"/>
            <a:endParaRPr lang="en-US" altLang="en-US" sz="2800" dirty="0"/>
          </a:p>
          <a:p>
            <a:pPr algn="ctr" eaLnBrk="1" hangingPunct="1"/>
            <a:r>
              <a:rPr lang="en-US" altLang="en-US" sz="2400" dirty="0"/>
              <a:t>May 9th, 2018 – 2:30pm</a:t>
            </a:r>
          </a:p>
          <a:p>
            <a:pPr algn="ctr" eaLnBrk="1" hangingPunct="1"/>
            <a:r>
              <a:rPr lang="en-US" altLang="en-US" sz="2400" dirty="0"/>
              <a:t>Wyndham Garden Hotel</a:t>
            </a:r>
          </a:p>
          <a:p>
            <a:pPr algn="ctr" eaLnBrk="1" hangingPunct="1"/>
            <a:r>
              <a:rPr lang="en-US" altLang="en-US" sz="2400" dirty="0"/>
              <a:t>Program Manager: Joseph Santos</a:t>
            </a:r>
          </a:p>
          <a:p>
            <a:pPr algn="ctr" eaLnBrk="1" hangingPunct="1"/>
            <a:r>
              <a:rPr lang="en-US" altLang="en-US" sz="2400" dirty="0"/>
              <a:t>Program Director: Saranya Srinivasan, MD	          </a:t>
            </a:r>
          </a:p>
          <a:p>
            <a:pPr algn="r" eaLnBrk="1" hangingPunct="1"/>
            <a:r>
              <a:rPr lang="en-US" altLang="en-US" sz="2400" dirty="0">
                <a:latin typeface="Times New Roman" panose="02020603050405020304" pitchFamily="18" charset="0"/>
                <a:cs typeface="Times New Roman" panose="02020603050405020304" pitchFamily="18" charset="0"/>
              </a:rPr>
              <a:t>	</a:t>
            </a:r>
          </a:p>
        </p:txBody>
      </p:sp>
      <p:sp>
        <p:nvSpPr>
          <p:cNvPr id="5127" name="TextBox 7"/>
          <p:cNvSpPr txBox="1">
            <a:spLocks noChangeArrowheads="1"/>
          </p:cNvSpPr>
          <p:nvPr/>
        </p:nvSpPr>
        <p:spPr bwMode="auto">
          <a:xfrm>
            <a:off x="0" y="2100263"/>
            <a:ext cx="2479675" cy="2768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Calibri" panose="020F0502020204030204" pitchFamily="34" charset="0"/>
                <a:ea typeface="MS PGothic" panose="020B0600070205080204" pitchFamily="34" charset="-128"/>
              </a:defRPr>
            </a:lvl1pPr>
            <a:lvl2pPr marL="742950" indent="-285750">
              <a:defRPr sz="1600">
                <a:solidFill>
                  <a:schemeClr val="bg1"/>
                </a:solidFill>
                <a:latin typeface="Calibri" panose="020F0502020204030204" pitchFamily="34" charset="0"/>
                <a:ea typeface="MS PGothic" panose="020B0600070205080204" pitchFamily="34" charset="-128"/>
              </a:defRPr>
            </a:lvl2pPr>
            <a:lvl3pPr marL="1143000" indent="-228600">
              <a:defRPr sz="1600">
                <a:solidFill>
                  <a:schemeClr val="bg1"/>
                </a:solidFill>
                <a:latin typeface="Calibri" panose="020F0502020204030204" pitchFamily="34" charset="0"/>
                <a:ea typeface="MS PGothic" panose="020B0600070205080204" pitchFamily="34" charset="-128"/>
              </a:defRPr>
            </a:lvl3pPr>
            <a:lvl4pPr marL="1600200" indent="-228600">
              <a:defRPr sz="1600">
                <a:solidFill>
                  <a:schemeClr val="bg1"/>
                </a:solidFill>
                <a:latin typeface="Calibri" panose="020F0502020204030204" pitchFamily="34" charset="0"/>
                <a:ea typeface="MS PGothic" panose="020B0600070205080204" pitchFamily="34" charset="-128"/>
              </a:defRPr>
            </a:lvl4pPr>
            <a:lvl5pPr marL="2057400" indent="-228600">
              <a:defRPr sz="16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9pPr>
          </a:lstStyle>
          <a:p>
            <a:pPr eaLnBrk="1" hangingPunct="1"/>
            <a:endParaRPr lang="en-US" altLang="en-US"/>
          </a:p>
        </p:txBody>
      </p:sp>
      <p:pic>
        <p:nvPicPr>
          <p:cNvPr id="5128"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579688"/>
            <a:ext cx="2484438"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7" y="262108"/>
            <a:ext cx="8239125" cy="1012825"/>
          </a:xfrm>
        </p:spPr>
        <p:txBody>
          <a:bodyPr/>
          <a:lstStyle/>
          <a:p>
            <a:r>
              <a:rPr lang="en-US" dirty="0"/>
              <a:t>How to solicit more hospitals</a:t>
            </a:r>
          </a:p>
        </p:txBody>
      </p:sp>
      <p:sp>
        <p:nvSpPr>
          <p:cNvPr id="3" name="Content Placeholder 2"/>
          <p:cNvSpPr>
            <a:spLocks noGrp="1"/>
          </p:cNvSpPr>
          <p:nvPr>
            <p:ph idx="1"/>
          </p:nvPr>
        </p:nvSpPr>
        <p:spPr>
          <a:xfrm>
            <a:off x="452438" y="2250891"/>
            <a:ext cx="8239125" cy="1369606"/>
          </a:xfrm>
        </p:spPr>
        <p:txBody>
          <a:bodyPr/>
          <a:lstStyle/>
          <a:p>
            <a:pPr marL="463550" indent="-393700"/>
            <a:r>
              <a:rPr lang="en-US" dirty="0"/>
              <a:t>Ideas and suggestions on how to recruit more hospitals to be part of the pilot project</a:t>
            </a:r>
          </a:p>
          <a:p>
            <a:pPr marL="463550" indent="-393700"/>
            <a:r>
              <a:rPr lang="en-US" dirty="0"/>
              <a:t>Thoughts from the group?</a:t>
            </a:r>
          </a:p>
        </p:txBody>
      </p:sp>
    </p:spTree>
    <p:extLst>
      <p:ext uri="{BB962C8B-B14F-4D97-AF65-F5344CB8AC3E}">
        <p14:creationId xmlns:p14="http://schemas.microsoft.com/office/powerpoint/2010/main" val="232454621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noChangeArrowheads="1"/>
          </p:cNvSpPr>
          <p:nvPr>
            <p:ph type="title"/>
          </p:nvPr>
        </p:nvSpPr>
        <p:spPr>
          <a:xfrm>
            <a:off x="533400" y="204788"/>
            <a:ext cx="8239125" cy="1012825"/>
          </a:xfrm>
        </p:spPr>
        <p:txBody>
          <a:bodyPr/>
          <a:lstStyle/>
          <a:p>
            <a:r>
              <a:rPr lang="en-US" altLang="en-US" sz="3200" dirty="0">
                <a:latin typeface="Arial" panose="020B0604020202020204" pitchFamily="34" charset="0"/>
                <a:cs typeface="Geneva" pitchFamily="1" charset="0"/>
              </a:rPr>
              <a:t>Voluntary Pediatric EMS Readiness Program</a:t>
            </a:r>
          </a:p>
        </p:txBody>
      </p:sp>
      <p:graphicFrame>
        <p:nvGraphicFramePr>
          <p:cNvPr id="10" name="Diagram 9"/>
          <p:cNvGraphicFramePr/>
          <p:nvPr>
            <p:extLst>
              <p:ext uri="{D42A27DB-BD31-4B8C-83A1-F6EECF244321}">
                <p14:modId xmlns:p14="http://schemas.microsoft.com/office/powerpoint/2010/main" val="2831829840"/>
              </p:ext>
            </p:extLst>
          </p:nvPr>
        </p:nvGraphicFramePr>
        <p:xfrm>
          <a:off x="4856949" y="1985526"/>
          <a:ext cx="4152523" cy="3184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TextBox 1"/>
          <p:cNvSpPr txBox="1">
            <a:spLocks noChangeArrowheads="1"/>
          </p:cNvSpPr>
          <p:nvPr/>
        </p:nvSpPr>
        <p:spPr bwMode="auto">
          <a:xfrm>
            <a:off x="674688" y="2049898"/>
            <a:ext cx="45593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bg1"/>
                </a:solidFill>
                <a:latin typeface="Calibri" panose="020F0502020204030204" pitchFamily="34" charset="0"/>
                <a:ea typeface="MS PGothic" panose="020B0600070205080204" pitchFamily="34" charset="-128"/>
              </a:defRPr>
            </a:lvl1pPr>
            <a:lvl2pPr marL="742950" indent="-285750">
              <a:defRPr sz="1600">
                <a:solidFill>
                  <a:schemeClr val="bg1"/>
                </a:solidFill>
                <a:latin typeface="Calibri" panose="020F0502020204030204" pitchFamily="34" charset="0"/>
                <a:ea typeface="MS PGothic" panose="020B0600070205080204" pitchFamily="34" charset="-128"/>
              </a:defRPr>
            </a:lvl2pPr>
            <a:lvl3pPr marL="1143000" indent="-228600">
              <a:defRPr sz="1600">
                <a:solidFill>
                  <a:schemeClr val="bg1"/>
                </a:solidFill>
                <a:latin typeface="Calibri" panose="020F0502020204030204" pitchFamily="34" charset="0"/>
                <a:ea typeface="MS PGothic" panose="020B0600070205080204" pitchFamily="34" charset="-128"/>
              </a:defRPr>
            </a:lvl3pPr>
            <a:lvl4pPr marL="1600200" indent="-228600">
              <a:defRPr sz="1600">
                <a:solidFill>
                  <a:schemeClr val="bg1"/>
                </a:solidFill>
                <a:latin typeface="Calibri" panose="020F0502020204030204" pitchFamily="34" charset="0"/>
                <a:ea typeface="MS PGothic" panose="020B0600070205080204" pitchFamily="34" charset="-128"/>
              </a:defRPr>
            </a:lvl4pPr>
            <a:lvl5pPr marL="2057400" indent="-228600">
              <a:defRPr sz="1600">
                <a:solidFill>
                  <a:schemeClr val="bg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bg1"/>
                </a:solidFill>
                <a:latin typeface="Calibri" panose="020F0502020204030204" pitchFamily="34" charset="0"/>
                <a:ea typeface="MS PGothic" panose="020B0600070205080204" pitchFamily="34" charset="-128"/>
              </a:defRPr>
            </a:lvl9pPr>
          </a:lstStyle>
          <a:p>
            <a:r>
              <a:rPr lang="en-US" altLang="en-US" sz="3200" dirty="0"/>
              <a:t>Multi – phase recognition program for EMS agencies who wish to establish programs and standards to improve their ability to deliver care to pediatrics.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533400" y="431800"/>
            <a:ext cx="8239125" cy="1012825"/>
          </a:xfrm>
          <a:prstGeom prst="rect">
            <a:avLst/>
          </a:prstGeom>
        </p:spPr>
        <p:txBody>
          <a:bodyPr/>
          <a:lstStyle>
            <a:lvl1pPr algn="ctr" rtl="0" eaLnBrk="0" fontAlgn="base" hangingPunct="0">
              <a:spcBef>
                <a:spcPct val="0"/>
              </a:spcBef>
              <a:spcAft>
                <a:spcPct val="0"/>
              </a:spcAft>
              <a:defRPr sz="3600" b="1">
                <a:solidFill>
                  <a:schemeClr val="bg1"/>
                </a:solidFill>
                <a:latin typeface="Arial"/>
                <a:ea typeface="MS PGothic" panose="020B0600070205080204" pitchFamily="34" charset="-128"/>
                <a:cs typeface="Geneva" charset="0"/>
              </a:defRPr>
            </a:lvl1pPr>
            <a:lvl2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2pPr>
            <a:lvl3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3pPr>
            <a:lvl4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4pPr>
            <a:lvl5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5pPr>
            <a:lvl6pPr marL="457200" algn="l" rtl="0" eaLnBrk="1" fontAlgn="base" hangingPunct="1">
              <a:spcBef>
                <a:spcPct val="0"/>
              </a:spcBef>
              <a:spcAft>
                <a:spcPct val="0"/>
              </a:spcAft>
              <a:defRPr sz="3600" b="1">
                <a:solidFill>
                  <a:schemeClr val="bg1"/>
                </a:solidFill>
                <a:latin typeface="Calibri" pitchFamily="-68" charset="0"/>
              </a:defRPr>
            </a:lvl6pPr>
            <a:lvl7pPr marL="914400" algn="l" rtl="0" eaLnBrk="1" fontAlgn="base" hangingPunct="1">
              <a:spcBef>
                <a:spcPct val="0"/>
              </a:spcBef>
              <a:spcAft>
                <a:spcPct val="0"/>
              </a:spcAft>
              <a:defRPr sz="3600" b="1">
                <a:solidFill>
                  <a:schemeClr val="bg1"/>
                </a:solidFill>
                <a:latin typeface="Calibri" pitchFamily="-68" charset="0"/>
              </a:defRPr>
            </a:lvl7pPr>
            <a:lvl8pPr marL="1371600" algn="l" rtl="0" eaLnBrk="1" fontAlgn="base" hangingPunct="1">
              <a:spcBef>
                <a:spcPct val="0"/>
              </a:spcBef>
              <a:spcAft>
                <a:spcPct val="0"/>
              </a:spcAft>
              <a:defRPr sz="3600" b="1">
                <a:solidFill>
                  <a:schemeClr val="bg1"/>
                </a:solidFill>
                <a:latin typeface="Calibri" pitchFamily="-68" charset="0"/>
              </a:defRPr>
            </a:lvl8pPr>
            <a:lvl9pPr marL="1828800" algn="l" rtl="0" eaLnBrk="1" fontAlgn="base" hangingPunct="1">
              <a:spcBef>
                <a:spcPct val="0"/>
              </a:spcBef>
              <a:spcAft>
                <a:spcPct val="0"/>
              </a:spcAft>
              <a:defRPr sz="3600" b="1">
                <a:solidFill>
                  <a:schemeClr val="bg1"/>
                </a:solidFill>
                <a:latin typeface="Calibri" pitchFamily="-68" charset="0"/>
              </a:defRPr>
            </a:lvl9pPr>
          </a:lstStyle>
          <a:p>
            <a:pPr>
              <a:defRPr/>
            </a:pPr>
            <a:r>
              <a:rPr lang="en-US" altLang="en-US" sz="3200" kern="0" dirty="0">
                <a:latin typeface="Arial" panose="020B0604020202020204" pitchFamily="34" charset="0"/>
                <a:cs typeface="Geneva" pitchFamily="1" charset="0"/>
              </a:rPr>
              <a:t>List of Recognized Agencies/Departments</a:t>
            </a:r>
          </a:p>
        </p:txBody>
      </p:sp>
      <p:sp>
        <p:nvSpPr>
          <p:cNvPr id="4" name="Content Placeholder 2"/>
          <p:cNvSpPr txBox="1">
            <a:spLocks/>
          </p:cNvSpPr>
          <p:nvPr/>
        </p:nvSpPr>
        <p:spPr>
          <a:xfrm>
            <a:off x="701819" y="2070627"/>
            <a:ext cx="8239125" cy="3415774"/>
          </a:xfrm>
          <a:prstGeom prst="rect">
            <a:avLst/>
          </a:prstGeom>
        </p:spPr>
        <p:txBody>
          <a:bodyPr/>
          <a:lstStyle>
            <a:lvl1pPr marL="111125" indent="-111125" algn="l" rtl="0" eaLnBrk="0" fontAlgn="base" hangingPunct="0">
              <a:spcBef>
                <a:spcPct val="0"/>
              </a:spcBef>
              <a:spcAft>
                <a:spcPts val="600"/>
              </a:spcAft>
              <a:buClr>
                <a:schemeClr val="bg1"/>
              </a:buClr>
              <a:buChar char="•"/>
              <a:defRPr sz="2800">
                <a:solidFill>
                  <a:schemeClr val="bg1"/>
                </a:solidFill>
                <a:latin typeface="Arial"/>
                <a:ea typeface="MS PGothic" panose="020B0600070205080204" pitchFamily="34" charset="-128"/>
                <a:cs typeface="Geneva" charset="0"/>
              </a:defRPr>
            </a:lvl1pPr>
            <a:lvl2pPr marL="573088" indent="-111125" algn="l" rtl="0" eaLnBrk="0" fontAlgn="base" hangingPunct="0">
              <a:spcBef>
                <a:spcPct val="0"/>
              </a:spcBef>
              <a:spcAft>
                <a:spcPts val="600"/>
              </a:spcAft>
              <a:buClr>
                <a:schemeClr val="bg1"/>
              </a:buClr>
              <a:buFont typeface="Calibri" panose="020F0502020204030204" pitchFamily="34" charset="0"/>
              <a:buChar char="‐"/>
              <a:defRPr sz="2200">
                <a:solidFill>
                  <a:schemeClr val="bg1"/>
                </a:solidFill>
                <a:latin typeface="Arial"/>
                <a:ea typeface="Geneva" pitchFamily="-68" charset="-128"/>
                <a:cs typeface="Geneva" charset="0"/>
              </a:defRPr>
            </a:lvl2pPr>
            <a:lvl3pPr marL="1025525" indent="-111125" algn="l" rtl="0" eaLnBrk="0" fontAlgn="base" hangingPunct="0">
              <a:spcBef>
                <a:spcPct val="0"/>
              </a:spcBef>
              <a:spcAft>
                <a:spcPts val="600"/>
              </a:spcAft>
              <a:buClr>
                <a:schemeClr val="bg1"/>
              </a:buClr>
              <a:buChar char="•"/>
              <a:defRPr sz="2200">
                <a:solidFill>
                  <a:schemeClr val="bg1"/>
                </a:solidFill>
                <a:latin typeface="Arial"/>
                <a:ea typeface="Geneva" pitchFamily="-68" charset="-128"/>
                <a:cs typeface="Geneva" charset="0"/>
              </a:defRPr>
            </a:lvl3pPr>
            <a:lvl4pPr marL="1766888" indent="6350" algn="l" rtl="0" eaLnBrk="0" fontAlgn="base" hangingPunct="0">
              <a:spcBef>
                <a:spcPct val="50000"/>
              </a:spcBef>
              <a:spcAft>
                <a:spcPct val="0"/>
              </a:spcAft>
              <a:buClr>
                <a:srgbClr val="808080"/>
              </a:buClr>
              <a:buChar char="•"/>
              <a:defRPr sz="2200">
                <a:solidFill>
                  <a:srgbClr val="808080"/>
                </a:solidFill>
                <a:latin typeface="+mn-lt"/>
                <a:ea typeface="Geneva" pitchFamily="-68" charset="-128"/>
                <a:cs typeface="Geneva" charset="0"/>
              </a:defRPr>
            </a:lvl4pPr>
            <a:lvl5pPr marL="2149475" indent="-203200" algn="l" rtl="0" eaLnBrk="0" fontAlgn="base" hangingPunct="0">
              <a:spcBef>
                <a:spcPct val="50000"/>
              </a:spcBef>
              <a:spcAft>
                <a:spcPct val="0"/>
              </a:spcAft>
              <a:buClr>
                <a:schemeClr val="folHlink"/>
              </a:buClr>
              <a:buChar char="•"/>
              <a:defRPr sz="2200">
                <a:solidFill>
                  <a:schemeClr val="tx1"/>
                </a:solidFill>
                <a:latin typeface="+mn-lt"/>
                <a:ea typeface="Geneva" pitchFamily="-68" charset="-128"/>
                <a:cs typeface="Geneva" charset="0"/>
              </a:defRPr>
            </a:lvl5pPr>
            <a:lvl6pPr marL="26066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6pPr>
            <a:lvl7pPr marL="30638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7pPr>
            <a:lvl8pPr marL="35210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8pPr>
            <a:lvl9pPr marL="39782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9pPr>
          </a:lstStyle>
          <a:p>
            <a:r>
              <a:rPr lang="en-US" kern="0" dirty="0"/>
              <a:t>Cedar Hill Fire Department			- GOLD</a:t>
            </a:r>
          </a:p>
          <a:p>
            <a:r>
              <a:rPr lang="en-US" kern="0" dirty="0"/>
              <a:t>Montgomery County </a:t>
            </a:r>
            <a:r>
              <a:rPr lang="en-US" kern="0" dirty="0" err="1"/>
              <a:t>Hosp</a:t>
            </a:r>
            <a:r>
              <a:rPr lang="en-US" kern="0" dirty="0"/>
              <a:t> District		- GOLD</a:t>
            </a:r>
          </a:p>
          <a:p>
            <a:r>
              <a:rPr lang="en-US" kern="0" dirty="0"/>
              <a:t>Booker EMS					- GOLD</a:t>
            </a:r>
          </a:p>
          <a:p>
            <a:r>
              <a:rPr lang="en-US" kern="0" dirty="0"/>
              <a:t>Williamson County EMS			- GOLD</a:t>
            </a:r>
          </a:p>
          <a:p>
            <a:r>
              <a:rPr lang="en-US" kern="0" dirty="0"/>
              <a:t>Friendswood Volunteer Fire </a:t>
            </a:r>
            <a:r>
              <a:rPr lang="en-US" kern="0" dirty="0" err="1"/>
              <a:t>Dept</a:t>
            </a:r>
            <a:r>
              <a:rPr lang="en-US" kern="0" dirty="0"/>
              <a:t>		- GOLD</a:t>
            </a:r>
          </a:p>
          <a:p>
            <a:r>
              <a:rPr lang="en-US" kern="0" dirty="0"/>
              <a:t>Clear Lake Emergency Corps		- GOLD</a:t>
            </a:r>
          </a:p>
        </p:txBody>
      </p:sp>
    </p:spTree>
    <p:extLst>
      <p:ext uri="{BB962C8B-B14F-4D97-AF65-F5344CB8AC3E}">
        <p14:creationId xmlns:p14="http://schemas.microsoft.com/office/powerpoint/2010/main" val="10749450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ChangeArrowheads="1"/>
          </p:cNvSpPr>
          <p:nvPr/>
        </p:nvSpPr>
        <p:spPr>
          <a:xfrm>
            <a:off x="533400" y="431800"/>
            <a:ext cx="8239125" cy="1012825"/>
          </a:xfrm>
          <a:prstGeom prst="rect">
            <a:avLst/>
          </a:prstGeom>
        </p:spPr>
        <p:txBody>
          <a:bodyPr/>
          <a:lstStyle>
            <a:lvl1pPr algn="ctr" rtl="0" eaLnBrk="0" fontAlgn="base" hangingPunct="0">
              <a:spcBef>
                <a:spcPct val="0"/>
              </a:spcBef>
              <a:spcAft>
                <a:spcPct val="0"/>
              </a:spcAft>
              <a:defRPr sz="3600" b="1">
                <a:solidFill>
                  <a:schemeClr val="bg1"/>
                </a:solidFill>
                <a:latin typeface="Arial"/>
                <a:ea typeface="MS PGothic" panose="020B0600070205080204" pitchFamily="34" charset="-128"/>
                <a:cs typeface="Geneva" charset="0"/>
              </a:defRPr>
            </a:lvl1pPr>
            <a:lvl2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2pPr>
            <a:lvl3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3pPr>
            <a:lvl4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4pPr>
            <a:lvl5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5pPr>
            <a:lvl6pPr marL="457200" algn="l" rtl="0" eaLnBrk="1" fontAlgn="base" hangingPunct="1">
              <a:spcBef>
                <a:spcPct val="0"/>
              </a:spcBef>
              <a:spcAft>
                <a:spcPct val="0"/>
              </a:spcAft>
              <a:defRPr sz="3600" b="1">
                <a:solidFill>
                  <a:schemeClr val="bg1"/>
                </a:solidFill>
                <a:latin typeface="Calibri" pitchFamily="-68" charset="0"/>
              </a:defRPr>
            </a:lvl6pPr>
            <a:lvl7pPr marL="914400" algn="l" rtl="0" eaLnBrk="1" fontAlgn="base" hangingPunct="1">
              <a:spcBef>
                <a:spcPct val="0"/>
              </a:spcBef>
              <a:spcAft>
                <a:spcPct val="0"/>
              </a:spcAft>
              <a:defRPr sz="3600" b="1">
                <a:solidFill>
                  <a:schemeClr val="bg1"/>
                </a:solidFill>
                <a:latin typeface="Calibri" pitchFamily="-68" charset="0"/>
              </a:defRPr>
            </a:lvl7pPr>
            <a:lvl8pPr marL="1371600" algn="l" rtl="0" eaLnBrk="1" fontAlgn="base" hangingPunct="1">
              <a:spcBef>
                <a:spcPct val="0"/>
              </a:spcBef>
              <a:spcAft>
                <a:spcPct val="0"/>
              </a:spcAft>
              <a:defRPr sz="3600" b="1">
                <a:solidFill>
                  <a:schemeClr val="bg1"/>
                </a:solidFill>
                <a:latin typeface="Calibri" pitchFamily="-68" charset="0"/>
              </a:defRPr>
            </a:lvl8pPr>
            <a:lvl9pPr marL="1828800" algn="l" rtl="0" eaLnBrk="1" fontAlgn="base" hangingPunct="1">
              <a:spcBef>
                <a:spcPct val="0"/>
              </a:spcBef>
              <a:spcAft>
                <a:spcPct val="0"/>
              </a:spcAft>
              <a:defRPr sz="3600" b="1">
                <a:solidFill>
                  <a:schemeClr val="bg1"/>
                </a:solidFill>
                <a:latin typeface="Calibri" pitchFamily="-68" charset="0"/>
              </a:defRPr>
            </a:lvl9pPr>
          </a:lstStyle>
          <a:p>
            <a:pPr>
              <a:defRPr/>
            </a:pPr>
            <a:r>
              <a:rPr lang="en-US" altLang="en-US" sz="3200" kern="0" dirty="0">
                <a:latin typeface="Arial" panose="020B0604020202020204" pitchFamily="34" charset="0"/>
                <a:cs typeface="Geneva" pitchFamily="1" charset="0"/>
              </a:rPr>
              <a:t>Pending Agencies/Departments</a:t>
            </a:r>
          </a:p>
        </p:txBody>
      </p:sp>
      <p:sp>
        <p:nvSpPr>
          <p:cNvPr id="4" name="Content Placeholder 2"/>
          <p:cNvSpPr txBox="1">
            <a:spLocks/>
          </p:cNvSpPr>
          <p:nvPr/>
        </p:nvSpPr>
        <p:spPr>
          <a:xfrm>
            <a:off x="701819" y="1471767"/>
            <a:ext cx="8239125" cy="2408470"/>
          </a:xfrm>
          <a:prstGeom prst="rect">
            <a:avLst/>
          </a:prstGeom>
        </p:spPr>
        <p:txBody>
          <a:bodyPr/>
          <a:lstStyle>
            <a:lvl1pPr marL="111125" indent="-111125" algn="l" rtl="0" eaLnBrk="0" fontAlgn="base" hangingPunct="0">
              <a:spcBef>
                <a:spcPct val="0"/>
              </a:spcBef>
              <a:spcAft>
                <a:spcPts val="600"/>
              </a:spcAft>
              <a:buClr>
                <a:schemeClr val="bg1"/>
              </a:buClr>
              <a:buChar char="•"/>
              <a:defRPr sz="2800">
                <a:solidFill>
                  <a:schemeClr val="bg1"/>
                </a:solidFill>
                <a:latin typeface="Arial"/>
                <a:ea typeface="MS PGothic" panose="020B0600070205080204" pitchFamily="34" charset="-128"/>
                <a:cs typeface="Geneva" charset="0"/>
              </a:defRPr>
            </a:lvl1pPr>
            <a:lvl2pPr marL="573088" indent="-111125" algn="l" rtl="0" eaLnBrk="0" fontAlgn="base" hangingPunct="0">
              <a:spcBef>
                <a:spcPct val="0"/>
              </a:spcBef>
              <a:spcAft>
                <a:spcPts val="600"/>
              </a:spcAft>
              <a:buClr>
                <a:schemeClr val="bg1"/>
              </a:buClr>
              <a:buFont typeface="Calibri" panose="020F0502020204030204" pitchFamily="34" charset="0"/>
              <a:buChar char="‐"/>
              <a:defRPr sz="2200">
                <a:solidFill>
                  <a:schemeClr val="bg1"/>
                </a:solidFill>
                <a:latin typeface="Arial"/>
                <a:ea typeface="Geneva" pitchFamily="-68" charset="-128"/>
                <a:cs typeface="Geneva" charset="0"/>
              </a:defRPr>
            </a:lvl2pPr>
            <a:lvl3pPr marL="1025525" indent="-111125" algn="l" rtl="0" eaLnBrk="0" fontAlgn="base" hangingPunct="0">
              <a:spcBef>
                <a:spcPct val="0"/>
              </a:spcBef>
              <a:spcAft>
                <a:spcPts val="600"/>
              </a:spcAft>
              <a:buClr>
                <a:schemeClr val="bg1"/>
              </a:buClr>
              <a:buChar char="•"/>
              <a:defRPr sz="2200">
                <a:solidFill>
                  <a:schemeClr val="bg1"/>
                </a:solidFill>
                <a:latin typeface="Arial"/>
                <a:ea typeface="Geneva" pitchFamily="-68" charset="-128"/>
                <a:cs typeface="Geneva" charset="0"/>
              </a:defRPr>
            </a:lvl3pPr>
            <a:lvl4pPr marL="1766888" indent="6350" algn="l" rtl="0" eaLnBrk="0" fontAlgn="base" hangingPunct="0">
              <a:spcBef>
                <a:spcPct val="50000"/>
              </a:spcBef>
              <a:spcAft>
                <a:spcPct val="0"/>
              </a:spcAft>
              <a:buClr>
                <a:srgbClr val="808080"/>
              </a:buClr>
              <a:buChar char="•"/>
              <a:defRPr sz="2200">
                <a:solidFill>
                  <a:srgbClr val="808080"/>
                </a:solidFill>
                <a:latin typeface="+mn-lt"/>
                <a:ea typeface="Geneva" pitchFamily="-68" charset="-128"/>
                <a:cs typeface="Geneva" charset="0"/>
              </a:defRPr>
            </a:lvl4pPr>
            <a:lvl5pPr marL="2149475" indent="-203200" algn="l" rtl="0" eaLnBrk="0" fontAlgn="base" hangingPunct="0">
              <a:spcBef>
                <a:spcPct val="50000"/>
              </a:spcBef>
              <a:spcAft>
                <a:spcPct val="0"/>
              </a:spcAft>
              <a:buClr>
                <a:schemeClr val="folHlink"/>
              </a:buClr>
              <a:buChar char="•"/>
              <a:defRPr sz="2200">
                <a:solidFill>
                  <a:schemeClr val="tx1"/>
                </a:solidFill>
                <a:latin typeface="+mn-lt"/>
                <a:ea typeface="Geneva" pitchFamily="-68" charset="-128"/>
                <a:cs typeface="Geneva" charset="0"/>
              </a:defRPr>
            </a:lvl5pPr>
            <a:lvl6pPr marL="26066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6pPr>
            <a:lvl7pPr marL="30638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7pPr>
            <a:lvl8pPr marL="35210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8pPr>
            <a:lvl9pPr marL="3978275" indent="-203200" algn="l" rtl="0" eaLnBrk="1" fontAlgn="base" hangingPunct="1">
              <a:spcBef>
                <a:spcPct val="50000"/>
              </a:spcBef>
              <a:spcAft>
                <a:spcPct val="0"/>
              </a:spcAft>
              <a:buClr>
                <a:schemeClr val="folHlink"/>
              </a:buClr>
              <a:buChar char="•"/>
              <a:defRPr sz="2200">
                <a:solidFill>
                  <a:schemeClr val="tx1"/>
                </a:solidFill>
                <a:latin typeface="+mn-lt"/>
                <a:ea typeface="Geneva" pitchFamily="-68" charset="-128"/>
              </a:defRPr>
            </a:lvl9pPr>
          </a:lstStyle>
          <a:p>
            <a:r>
              <a:rPr lang="en-US" kern="0" dirty="0"/>
              <a:t>Dalhart EMS</a:t>
            </a:r>
          </a:p>
          <a:p>
            <a:r>
              <a:rPr lang="en-US" kern="0" dirty="0"/>
              <a:t>BSA Hospital LLC dba BSA Health Systems EMS</a:t>
            </a:r>
          </a:p>
          <a:p>
            <a:r>
              <a:rPr lang="en-US" kern="0" dirty="0"/>
              <a:t>Texas EMS</a:t>
            </a:r>
          </a:p>
          <a:p>
            <a:r>
              <a:rPr lang="en-US" kern="0" dirty="0" err="1"/>
              <a:t>Watuaga</a:t>
            </a:r>
            <a:r>
              <a:rPr lang="en-US" kern="0" dirty="0"/>
              <a:t> Fire Department</a:t>
            </a:r>
          </a:p>
          <a:p>
            <a:endParaRPr lang="en-US" kern="0" dirty="0"/>
          </a:p>
          <a:p>
            <a:pPr marL="231775" indent="-231775">
              <a:buNone/>
            </a:pPr>
            <a:r>
              <a:rPr lang="en-US" kern="0" dirty="0"/>
              <a:t>* Pilot the use of iPad to conduct “virtual” site surveys.</a:t>
            </a:r>
          </a:p>
        </p:txBody>
      </p:sp>
    </p:spTree>
    <p:extLst>
      <p:ext uri="{BB962C8B-B14F-4D97-AF65-F5344CB8AC3E}">
        <p14:creationId xmlns:p14="http://schemas.microsoft.com/office/powerpoint/2010/main" val="181600574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86906206"/>
              </p:ext>
            </p:extLst>
          </p:nvPr>
        </p:nvGraphicFramePr>
        <p:xfrm>
          <a:off x="1489494" y="1397000"/>
          <a:ext cx="6251968" cy="4123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noChangeArrowheads="1"/>
          </p:cNvSpPr>
          <p:nvPr/>
        </p:nvSpPr>
        <p:spPr>
          <a:xfrm>
            <a:off x="533400" y="431800"/>
            <a:ext cx="8239125" cy="1012825"/>
          </a:xfrm>
          <a:prstGeom prst="rect">
            <a:avLst/>
          </a:prstGeom>
        </p:spPr>
        <p:txBody>
          <a:bodyPr/>
          <a:lstStyle>
            <a:lvl1pPr algn="ctr" rtl="0" eaLnBrk="0" fontAlgn="base" hangingPunct="0">
              <a:spcBef>
                <a:spcPct val="0"/>
              </a:spcBef>
              <a:spcAft>
                <a:spcPct val="0"/>
              </a:spcAft>
              <a:defRPr sz="3600" b="1">
                <a:solidFill>
                  <a:schemeClr val="bg1"/>
                </a:solidFill>
                <a:latin typeface="Arial"/>
                <a:ea typeface="MS PGothic" panose="020B0600070205080204" pitchFamily="34" charset="-128"/>
                <a:cs typeface="Geneva" charset="0"/>
              </a:defRPr>
            </a:lvl1pPr>
            <a:lvl2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2pPr>
            <a:lvl3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3pPr>
            <a:lvl4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4pPr>
            <a:lvl5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5pPr>
            <a:lvl6pPr marL="457200" algn="l" rtl="0" eaLnBrk="1" fontAlgn="base" hangingPunct="1">
              <a:spcBef>
                <a:spcPct val="0"/>
              </a:spcBef>
              <a:spcAft>
                <a:spcPct val="0"/>
              </a:spcAft>
              <a:defRPr sz="3600" b="1">
                <a:solidFill>
                  <a:schemeClr val="bg1"/>
                </a:solidFill>
                <a:latin typeface="Calibri" pitchFamily="-68" charset="0"/>
              </a:defRPr>
            </a:lvl6pPr>
            <a:lvl7pPr marL="914400" algn="l" rtl="0" eaLnBrk="1" fontAlgn="base" hangingPunct="1">
              <a:spcBef>
                <a:spcPct val="0"/>
              </a:spcBef>
              <a:spcAft>
                <a:spcPct val="0"/>
              </a:spcAft>
              <a:defRPr sz="3600" b="1">
                <a:solidFill>
                  <a:schemeClr val="bg1"/>
                </a:solidFill>
                <a:latin typeface="Calibri" pitchFamily="-68" charset="0"/>
              </a:defRPr>
            </a:lvl7pPr>
            <a:lvl8pPr marL="1371600" algn="l" rtl="0" eaLnBrk="1" fontAlgn="base" hangingPunct="1">
              <a:spcBef>
                <a:spcPct val="0"/>
              </a:spcBef>
              <a:spcAft>
                <a:spcPct val="0"/>
              </a:spcAft>
              <a:defRPr sz="3600" b="1">
                <a:solidFill>
                  <a:schemeClr val="bg1"/>
                </a:solidFill>
                <a:latin typeface="Calibri" pitchFamily="-68" charset="0"/>
              </a:defRPr>
            </a:lvl8pPr>
            <a:lvl9pPr marL="1828800" algn="l" rtl="0" eaLnBrk="1" fontAlgn="base" hangingPunct="1">
              <a:spcBef>
                <a:spcPct val="0"/>
              </a:spcBef>
              <a:spcAft>
                <a:spcPct val="0"/>
              </a:spcAft>
              <a:defRPr sz="3600" b="1">
                <a:solidFill>
                  <a:schemeClr val="bg1"/>
                </a:solidFill>
                <a:latin typeface="Calibri" pitchFamily="-68" charset="0"/>
              </a:defRPr>
            </a:lvl9pPr>
          </a:lstStyle>
          <a:p>
            <a:pPr>
              <a:defRPr/>
            </a:pPr>
            <a:r>
              <a:rPr lang="en-US" altLang="en-US" sz="3200" kern="0" dirty="0">
                <a:latin typeface="Arial" panose="020B0604020202020204" pitchFamily="34" charset="0"/>
                <a:cs typeface="Geneva" pitchFamily="1" charset="0"/>
              </a:rPr>
              <a:t>Voluntary Pediatric EMS Readiness Program Timeline</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533400" y="431800"/>
            <a:ext cx="8239125" cy="1012825"/>
          </a:xfrm>
        </p:spPr>
        <p:txBody>
          <a:bodyPr/>
          <a:lstStyle/>
          <a:p>
            <a:pPr>
              <a:tabLst>
                <a:tab pos="796925" algn="l"/>
                <a:tab pos="1031875" algn="l"/>
                <a:tab pos="1089025" algn="l"/>
              </a:tabLst>
              <a:defRPr/>
            </a:pPr>
            <a:r>
              <a:rPr lang="en-US" altLang="en-US" sz="3200" dirty="0">
                <a:latin typeface="Arial" panose="020B0604020202020204" pitchFamily="34" charset="0"/>
              </a:rPr>
              <a:t>Hospital Survey (Re-Assessment) for </a:t>
            </a:r>
            <a:br>
              <a:rPr lang="en-US" altLang="en-US" sz="3200" dirty="0">
                <a:latin typeface="Arial" panose="020B0604020202020204" pitchFamily="34" charset="0"/>
              </a:rPr>
            </a:br>
            <a:r>
              <a:rPr lang="en-US" altLang="en-US" sz="3200" dirty="0">
                <a:latin typeface="Arial" panose="020B0604020202020204" pitchFamily="34" charset="0"/>
              </a:rPr>
              <a:t>Performance Measures 06 and 07.  </a:t>
            </a:r>
          </a:p>
        </p:txBody>
      </p:sp>
      <p:sp>
        <p:nvSpPr>
          <p:cNvPr id="5" name="Content Placeholder 1">
            <a:extLst>
              <a:ext uri="{FF2B5EF4-FFF2-40B4-BE49-F238E27FC236}">
                <a16:creationId xmlns:a16="http://schemas.microsoft.com/office/drawing/2014/main" xmlns="" id="{5F7E0B01-BC6D-4F2E-A859-6269976076DE}"/>
              </a:ext>
            </a:extLst>
          </p:cNvPr>
          <p:cNvSpPr txBox="1">
            <a:spLocks/>
          </p:cNvSpPr>
          <p:nvPr/>
        </p:nvSpPr>
        <p:spPr bwMode="gray">
          <a:xfrm>
            <a:off x="523875" y="1941912"/>
            <a:ext cx="8239125"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pPr>
              <a:spcAft>
                <a:spcPts val="1200"/>
              </a:spcAft>
              <a:buFont typeface="Wingdings" panose="05000000000000000000" pitchFamily="2" charset="2"/>
              <a:buChar char="§"/>
            </a:pPr>
            <a:r>
              <a:rPr lang="en-US" altLang="en-US" dirty="0" err="1"/>
              <a:t>NEDARC</a:t>
            </a:r>
            <a:r>
              <a:rPr lang="en-US" altLang="en-US" kern="0" dirty="0">
                <a:ea typeface="Geneva" pitchFamily="1" charset="0"/>
              </a:rPr>
              <a:t> will be assisting all states in completing a national re-assessment examining the presence of </a:t>
            </a:r>
            <a:r>
              <a:rPr lang="en-US" altLang="en-US" b="1" kern="0" dirty="0">
                <a:solidFill>
                  <a:srgbClr val="FA9106"/>
                </a:solidFill>
                <a:ea typeface="Geneva" pitchFamily="1" charset="0"/>
              </a:rPr>
              <a:t>interfacility transfer guidelines and agreements that cover pediatric patients </a:t>
            </a:r>
            <a:r>
              <a:rPr lang="en-US" altLang="en-US" kern="0" dirty="0">
                <a:ea typeface="Geneva" pitchFamily="1" charset="0"/>
              </a:rPr>
              <a:t>within emergency departments throughout the state</a:t>
            </a:r>
          </a:p>
          <a:p>
            <a:pPr>
              <a:spcAft>
                <a:spcPts val="1200"/>
              </a:spcAft>
              <a:buFont typeface="Wingdings" panose="05000000000000000000" pitchFamily="2" charset="2"/>
              <a:buChar char="§"/>
            </a:pPr>
            <a:endParaRPr lang="en-US" altLang="en-US" kern="0" dirty="0">
              <a:ea typeface="Geneva" pitchFamily="1" charset="0"/>
            </a:endParaRPr>
          </a:p>
          <a:p>
            <a:pPr>
              <a:spcAft>
                <a:spcPts val="1200"/>
              </a:spcAft>
              <a:buFont typeface="Wingdings" panose="05000000000000000000" pitchFamily="2" charset="2"/>
              <a:buChar char="§"/>
            </a:pPr>
            <a:endParaRPr lang="en-US" altLang="en-US" kern="0" dirty="0">
              <a:ea typeface="Geneva" pitchFamily="1" charset="0"/>
            </a:endParaRPr>
          </a:p>
        </p:txBody>
      </p:sp>
    </p:spTree>
    <p:extLst>
      <p:ext uri="{BB962C8B-B14F-4D97-AF65-F5344CB8AC3E}">
        <p14:creationId xmlns:p14="http://schemas.microsoft.com/office/powerpoint/2010/main" val="10637524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title"/>
          </p:nvPr>
        </p:nvSpPr>
        <p:spPr>
          <a:xfrm>
            <a:off x="533400" y="431800"/>
            <a:ext cx="8239125" cy="1012825"/>
          </a:xfrm>
        </p:spPr>
        <p:txBody>
          <a:bodyPr/>
          <a:lstStyle/>
          <a:p>
            <a:pPr>
              <a:tabLst>
                <a:tab pos="796925" algn="l"/>
                <a:tab pos="1031875" algn="l"/>
                <a:tab pos="1089025" algn="l"/>
              </a:tabLst>
              <a:defRPr/>
            </a:pPr>
            <a:r>
              <a:rPr lang="en-US" altLang="en-US" sz="3200" dirty="0">
                <a:latin typeface="Arial" panose="020B0604020202020204" pitchFamily="34" charset="0"/>
              </a:rPr>
              <a:t>Performance Measures</a:t>
            </a:r>
          </a:p>
        </p:txBody>
      </p:sp>
      <p:sp>
        <p:nvSpPr>
          <p:cNvPr id="5" name="Content Placeholder 1">
            <a:extLst>
              <a:ext uri="{FF2B5EF4-FFF2-40B4-BE49-F238E27FC236}">
                <a16:creationId xmlns:a16="http://schemas.microsoft.com/office/drawing/2014/main" xmlns="" id="{5F7E0B01-BC6D-4F2E-A859-6269976076DE}"/>
              </a:ext>
            </a:extLst>
          </p:cNvPr>
          <p:cNvSpPr txBox="1">
            <a:spLocks/>
          </p:cNvSpPr>
          <p:nvPr/>
        </p:nvSpPr>
        <p:spPr bwMode="gray">
          <a:xfrm>
            <a:off x="523875" y="1584103"/>
            <a:ext cx="823912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pPr>
              <a:spcAft>
                <a:spcPts val="1200"/>
              </a:spcAft>
              <a:buFont typeface="Wingdings" panose="05000000000000000000" pitchFamily="2" charset="2"/>
              <a:buChar char="§"/>
            </a:pPr>
            <a:r>
              <a:rPr lang="en-US" altLang="en-US" b="1" kern="0" dirty="0">
                <a:solidFill>
                  <a:srgbClr val="FA9106"/>
                </a:solidFill>
                <a:ea typeface="Geneva" pitchFamily="1" charset="0"/>
              </a:rPr>
              <a:t>Performance Measure 06:</a:t>
            </a:r>
          </a:p>
          <a:p>
            <a:pPr lvl="1">
              <a:spcAft>
                <a:spcPts val="1200"/>
              </a:spcAft>
              <a:buFont typeface="Wingdings" panose="05000000000000000000" pitchFamily="2" charset="2"/>
              <a:buChar char="§"/>
            </a:pPr>
            <a:r>
              <a:rPr lang="en-US" altLang="en-US" kern="0" dirty="0"/>
              <a:t>Addresses t</a:t>
            </a:r>
            <a:r>
              <a:rPr lang="en-US" altLang="en-US" kern="0" dirty="0">
                <a:ea typeface="Geneva" pitchFamily="1" charset="0"/>
              </a:rPr>
              <a:t>he percentage of hospitals with an Emergency Department (ED) in the state or territory that have written inter-facility transfer guidelines that cover pediatric patients and that include specific components</a:t>
            </a:r>
          </a:p>
          <a:p>
            <a:pPr>
              <a:spcAft>
                <a:spcPts val="1200"/>
              </a:spcAft>
              <a:buFont typeface="Wingdings" panose="05000000000000000000" pitchFamily="2" charset="2"/>
              <a:buChar char="§"/>
            </a:pPr>
            <a:r>
              <a:rPr lang="en-US" altLang="en-US" b="1" kern="0" dirty="0">
                <a:solidFill>
                  <a:srgbClr val="FA9106"/>
                </a:solidFill>
                <a:ea typeface="Geneva" pitchFamily="1" charset="0"/>
              </a:rPr>
              <a:t>Performance Measure 07:</a:t>
            </a:r>
          </a:p>
          <a:p>
            <a:pPr lvl="1">
              <a:spcAft>
                <a:spcPts val="1200"/>
              </a:spcAft>
              <a:buFont typeface="Wingdings" panose="05000000000000000000" pitchFamily="2" charset="2"/>
              <a:buChar char="§"/>
            </a:pPr>
            <a:r>
              <a:rPr lang="en-US" altLang="en-US" kern="0" dirty="0"/>
              <a:t>Addresses t</a:t>
            </a:r>
            <a:r>
              <a:rPr lang="en-US" altLang="en-US" kern="0" dirty="0">
                <a:ea typeface="Geneva" pitchFamily="1" charset="0"/>
              </a:rPr>
              <a:t>he percentage of hospitals with an ED in the state or territory that have written inter-facility transfer agreements that cover pediatric patients</a:t>
            </a:r>
          </a:p>
          <a:p>
            <a:pPr>
              <a:spcAft>
                <a:spcPts val="1200"/>
              </a:spcAft>
              <a:buFont typeface="Wingdings" panose="05000000000000000000" pitchFamily="2" charset="2"/>
              <a:buChar char="§"/>
            </a:pPr>
            <a:endParaRPr lang="en-US" altLang="en-US" kern="0" dirty="0">
              <a:ea typeface="Geneva" pitchFamily="1" charset="0"/>
            </a:endParaRPr>
          </a:p>
          <a:p>
            <a:pPr>
              <a:spcAft>
                <a:spcPts val="1200"/>
              </a:spcAft>
              <a:buFont typeface="Wingdings" panose="05000000000000000000" pitchFamily="2" charset="2"/>
              <a:buChar char="§"/>
            </a:pPr>
            <a:endParaRPr lang="en-US" altLang="en-US" kern="0" dirty="0">
              <a:ea typeface="Geneva" pitchFamily="1" charset="0"/>
            </a:endParaRPr>
          </a:p>
          <a:p>
            <a:pPr>
              <a:spcAft>
                <a:spcPts val="1200"/>
              </a:spcAft>
              <a:buFont typeface="Wingdings" panose="05000000000000000000" pitchFamily="2" charset="2"/>
              <a:buChar char="§"/>
            </a:pPr>
            <a:endParaRPr lang="en-US" altLang="en-US" kern="0" dirty="0">
              <a:ea typeface="Geneva" pitchFamily="1" charset="0"/>
            </a:endParaRPr>
          </a:p>
        </p:txBody>
      </p:sp>
    </p:spTree>
    <p:extLst>
      <p:ext uri="{BB962C8B-B14F-4D97-AF65-F5344CB8AC3E}">
        <p14:creationId xmlns:p14="http://schemas.microsoft.com/office/powerpoint/2010/main" val="42050329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Survey Questions:</a:t>
            </a:r>
          </a:p>
        </p:txBody>
      </p:sp>
      <p:sp>
        <p:nvSpPr>
          <p:cNvPr id="3" name="Content Placeholder 2"/>
          <p:cNvSpPr>
            <a:spLocks noGrp="1"/>
          </p:cNvSpPr>
          <p:nvPr>
            <p:ph idx="1"/>
          </p:nvPr>
        </p:nvSpPr>
        <p:spPr>
          <a:xfrm>
            <a:off x="452438" y="1238250"/>
            <a:ext cx="8239125" cy="4616648"/>
          </a:xfrm>
        </p:spPr>
        <p:txBody>
          <a:bodyPr/>
          <a:lstStyle/>
          <a:p>
            <a:pPr marL="463550" indent="-463550"/>
            <a:r>
              <a:rPr lang="en-US" dirty="0"/>
              <a:t>Does your hospital have a ED open 24/7?</a:t>
            </a:r>
          </a:p>
          <a:p>
            <a:pPr marL="463550" indent="-463550"/>
            <a:r>
              <a:rPr lang="en-US" dirty="0"/>
              <a:t>Does your hospital have written inter-facility guidelines…for the transfer of patients of </a:t>
            </a:r>
            <a:r>
              <a:rPr lang="en-US" b="1" dirty="0">
                <a:solidFill>
                  <a:srgbClr val="FA9106"/>
                </a:solidFill>
              </a:rPr>
              <a:t>all ages</a:t>
            </a:r>
            <a:r>
              <a:rPr lang="en-US" dirty="0"/>
              <a:t> including </a:t>
            </a:r>
            <a:r>
              <a:rPr lang="en-US" b="1" dirty="0">
                <a:solidFill>
                  <a:srgbClr val="FA9106"/>
                </a:solidFill>
              </a:rPr>
              <a:t>children</a:t>
            </a:r>
            <a:r>
              <a:rPr lang="en-US" dirty="0"/>
              <a:t>?</a:t>
            </a:r>
          </a:p>
          <a:p>
            <a:pPr marL="463550" indent="-463550"/>
            <a:r>
              <a:rPr lang="en-US" dirty="0"/>
              <a:t>If no, then does your hospital have inter-facility agreements?</a:t>
            </a:r>
          </a:p>
          <a:p>
            <a:pPr marL="463550" indent="-463550"/>
            <a:r>
              <a:rPr lang="en-US" dirty="0"/>
              <a:t>If no agreements, then please share thoughts related to inter-facility transfer guidelines/agreements.</a:t>
            </a:r>
          </a:p>
          <a:p>
            <a:endParaRPr lang="en-US" dirty="0"/>
          </a:p>
        </p:txBody>
      </p:sp>
    </p:spTree>
    <p:extLst>
      <p:ext uri="{BB962C8B-B14F-4D97-AF65-F5344CB8AC3E}">
        <p14:creationId xmlns:p14="http://schemas.microsoft.com/office/powerpoint/2010/main" val="40125477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Survey Questions (</a:t>
            </a:r>
            <a:r>
              <a:rPr lang="en-US" dirty="0" err="1"/>
              <a:t>cont</a:t>
            </a:r>
            <a:r>
              <a:rPr lang="en-US" dirty="0"/>
              <a:t>)</a:t>
            </a:r>
          </a:p>
        </p:txBody>
      </p:sp>
      <p:sp>
        <p:nvSpPr>
          <p:cNvPr id="3" name="Content Placeholder 2"/>
          <p:cNvSpPr>
            <a:spLocks noGrp="1"/>
          </p:cNvSpPr>
          <p:nvPr>
            <p:ph idx="1"/>
          </p:nvPr>
        </p:nvSpPr>
        <p:spPr>
          <a:xfrm>
            <a:off x="452438" y="1238250"/>
            <a:ext cx="8239125" cy="4431983"/>
          </a:xfrm>
        </p:spPr>
        <p:txBody>
          <a:bodyPr/>
          <a:lstStyle/>
          <a:p>
            <a:pPr marL="463550" indent="-463550"/>
            <a:r>
              <a:rPr lang="en-US" dirty="0"/>
              <a:t>If you do have transfer guidelines:</a:t>
            </a:r>
          </a:p>
          <a:p>
            <a:pPr marL="914400" lvl="1" indent="-463550"/>
            <a:r>
              <a:rPr lang="en-US" sz="2400" dirty="0"/>
              <a:t>Please define the process for initiation of transfers and roles and responsibilities of facility and referral center.</a:t>
            </a:r>
          </a:p>
          <a:p>
            <a:pPr marL="914400" lvl="1" indent="-463550"/>
            <a:r>
              <a:rPr lang="en-US" sz="2400" dirty="0"/>
              <a:t>Process for selecting appropriate facility</a:t>
            </a:r>
          </a:p>
          <a:p>
            <a:pPr marL="914400" lvl="1" indent="-463550"/>
            <a:r>
              <a:rPr lang="en-US" sz="2400" dirty="0"/>
              <a:t>Process for selecting staffed transport to match patient acuity</a:t>
            </a:r>
          </a:p>
          <a:p>
            <a:pPr marL="914400" lvl="1" indent="-463550"/>
            <a:r>
              <a:rPr lang="en-US" sz="2400" dirty="0"/>
              <a:t>Process for informed consent, medical record transfer, transfer of signed consent, transfer of personal belongings, and directions for family members</a:t>
            </a:r>
          </a:p>
        </p:txBody>
      </p:sp>
    </p:spTree>
    <p:extLst>
      <p:ext uri="{BB962C8B-B14F-4D97-AF65-F5344CB8AC3E}">
        <p14:creationId xmlns:p14="http://schemas.microsoft.com/office/powerpoint/2010/main" val="145960315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Hospitals to Survey</a:t>
            </a:r>
          </a:p>
        </p:txBody>
      </p:sp>
      <p:sp>
        <p:nvSpPr>
          <p:cNvPr id="3" name="Content Placeholder 2"/>
          <p:cNvSpPr>
            <a:spLocks noGrp="1"/>
          </p:cNvSpPr>
          <p:nvPr>
            <p:ph idx="1"/>
          </p:nvPr>
        </p:nvSpPr>
        <p:spPr>
          <a:xfrm>
            <a:off x="452438" y="1238250"/>
            <a:ext cx="8239125" cy="3831818"/>
          </a:xfrm>
        </p:spPr>
        <p:txBody>
          <a:bodyPr/>
          <a:lstStyle/>
          <a:p>
            <a:pPr marL="463550" indent="-463550"/>
            <a:r>
              <a:rPr lang="en-US" dirty="0"/>
              <a:t>Total of </a:t>
            </a:r>
            <a:r>
              <a:rPr lang="en-US" dirty="0">
                <a:solidFill>
                  <a:srgbClr val="FFC000"/>
                </a:solidFill>
              </a:rPr>
              <a:t>245</a:t>
            </a:r>
            <a:r>
              <a:rPr lang="en-US" dirty="0"/>
              <a:t> hospitals randomly selected from a list of 642.</a:t>
            </a:r>
          </a:p>
          <a:p>
            <a:pPr marL="463550" indent="-463550"/>
            <a:r>
              <a:rPr lang="en-US" dirty="0"/>
              <a:t>141 had previously participated in the 2013 survey</a:t>
            </a:r>
          </a:p>
          <a:p>
            <a:pPr marL="463550" indent="-463550"/>
            <a:r>
              <a:rPr lang="en-US" dirty="0"/>
              <a:t>104 are new to the survey</a:t>
            </a:r>
          </a:p>
          <a:p>
            <a:pPr marL="463550" indent="-463550"/>
            <a:r>
              <a:rPr lang="en-US" dirty="0"/>
              <a:t>41 counties in the state</a:t>
            </a:r>
          </a:p>
          <a:p>
            <a:pPr marL="463550" indent="-463550"/>
            <a:r>
              <a:rPr lang="en-US" dirty="0"/>
              <a:t>All RACs represented except for S and T</a:t>
            </a:r>
          </a:p>
          <a:p>
            <a:endParaRPr lang="en-US" dirty="0"/>
          </a:p>
        </p:txBody>
      </p:sp>
    </p:spTree>
    <p:extLst>
      <p:ext uri="{BB962C8B-B14F-4D97-AF65-F5344CB8AC3E}">
        <p14:creationId xmlns:p14="http://schemas.microsoft.com/office/powerpoint/2010/main" val="87502222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213343"/>
            <a:ext cx="8239125" cy="1012825"/>
          </a:xfrm>
        </p:spPr>
        <p:txBody>
          <a:bodyPr/>
          <a:lstStyle/>
          <a:p>
            <a:r>
              <a:rPr lang="en-US" dirty="0"/>
              <a:t>Grant Notice of Award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776" y="1127313"/>
            <a:ext cx="6034448" cy="4813997"/>
          </a:xfrm>
          <a:prstGeom prst="rect">
            <a:avLst/>
          </a:prstGeom>
        </p:spPr>
      </p:pic>
    </p:spTree>
    <p:extLst>
      <p:ext uri="{BB962C8B-B14F-4D97-AF65-F5344CB8AC3E}">
        <p14:creationId xmlns:p14="http://schemas.microsoft.com/office/powerpoint/2010/main" val="4354412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Schedule</a:t>
            </a:r>
          </a:p>
        </p:txBody>
      </p:sp>
      <p:sp>
        <p:nvSpPr>
          <p:cNvPr id="3" name="Content Placeholder 2"/>
          <p:cNvSpPr>
            <a:spLocks noGrp="1"/>
          </p:cNvSpPr>
          <p:nvPr>
            <p:ph idx="1"/>
          </p:nvPr>
        </p:nvSpPr>
        <p:spPr>
          <a:xfrm>
            <a:off x="452438" y="1238250"/>
            <a:ext cx="8239125" cy="5001369"/>
          </a:xfrm>
        </p:spPr>
        <p:txBody>
          <a:bodyPr/>
          <a:lstStyle/>
          <a:p>
            <a:pPr marL="463550" indent="-463550"/>
            <a:r>
              <a:rPr lang="en-US" dirty="0"/>
              <a:t>Survey launch (portal open)		5/14</a:t>
            </a:r>
          </a:p>
          <a:p>
            <a:pPr marL="463550" indent="-463550"/>
            <a:r>
              <a:rPr lang="en-US" dirty="0"/>
              <a:t>Pre-notice email/mail			5/9</a:t>
            </a:r>
          </a:p>
          <a:p>
            <a:pPr marL="463550" indent="-463550"/>
            <a:r>
              <a:rPr lang="en-US" dirty="0"/>
              <a:t>Survey invitation				5/14-15</a:t>
            </a:r>
          </a:p>
          <a:p>
            <a:pPr marL="463550" indent="-463550"/>
            <a:r>
              <a:rPr lang="en-US" dirty="0"/>
              <a:t>First reminder					5/17</a:t>
            </a:r>
          </a:p>
          <a:p>
            <a:pPr marL="463550" indent="-463550"/>
            <a:r>
              <a:rPr lang="en-US" dirty="0"/>
              <a:t>Second reminder				5/22</a:t>
            </a:r>
          </a:p>
          <a:p>
            <a:pPr marL="463550" indent="-463550"/>
            <a:r>
              <a:rPr lang="en-US" dirty="0"/>
              <a:t>Third reminder				6/12</a:t>
            </a:r>
          </a:p>
          <a:p>
            <a:pPr marL="463550" indent="-463550"/>
            <a:r>
              <a:rPr lang="en-US" dirty="0"/>
              <a:t>Fourth reminder				6/26</a:t>
            </a:r>
          </a:p>
          <a:p>
            <a:pPr marL="463550" indent="-463550"/>
            <a:r>
              <a:rPr lang="en-US" dirty="0"/>
              <a:t>Final contact					7/10</a:t>
            </a:r>
          </a:p>
          <a:p>
            <a:pPr marL="463550" indent="-463550"/>
            <a:r>
              <a:rPr lang="en-US" dirty="0"/>
              <a:t>Portal closes					8/17</a:t>
            </a:r>
          </a:p>
          <a:p>
            <a:endParaRPr lang="en-US" dirty="0"/>
          </a:p>
        </p:txBody>
      </p:sp>
    </p:spTree>
    <p:extLst>
      <p:ext uri="{BB962C8B-B14F-4D97-AF65-F5344CB8AC3E}">
        <p14:creationId xmlns:p14="http://schemas.microsoft.com/office/powerpoint/2010/main" val="28552013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title"/>
          </p:nvPr>
        </p:nvSpPr>
        <p:spPr>
          <a:xfrm>
            <a:off x="533400" y="431800"/>
            <a:ext cx="8239125" cy="1012825"/>
          </a:xfrm>
        </p:spPr>
        <p:txBody>
          <a:bodyPr/>
          <a:lstStyle/>
          <a:p>
            <a:pPr>
              <a:tabLst>
                <a:tab pos="796925" algn="l"/>
                <a:tab pos="1031875" algn="l"/>
                <a:tab pos="1089025" algn="l"/>
              </a:tabLst>
              <a:defRPr/>
            </a:pPr>
            <a:r>
              <a:rPr lang="en-US" altLang="en-US" sz="3200" dirty="0">
                <a:latin typeface="Arial" panose="020B0604020202020204" pitchFamily="34" charset="0"/>
              </a:rPr>
              <a:t>Family Advisory Network Representative </a:t>
            </a:r>
          </a:p>
        </p:txBody>
      </p:sp>
      <p:sp>
        <p:nvSpPr>
          <p:cNvPr id="5" name="Content Placeholder 1">
            <a:extLst>
              <a:ext uri="{FF2B5EF4-FFF2-40B4-BE49-F238E27FC236}">
                <a16:creationId xmlns:a16="http://schemas.microsoft.com/office/drawing/2014/main" xmlns="" id="{5F7E0B01-BC6D-4F2E-A859-6269976076DE}"/>
              </a:ext>
            </a:extLst>
          </p:cNvPr>
          <p:cNvSpPr txBox="1">
            <a:spLocks/>
          </p:cNvSpPr>
          <p:nvPr/>
        </p:nvSpPr>
        <p:spPr bwMode="gray">
          <a:xfrm>
            <a:off x="523875" y="1584103"/>
            <a:ext cx="8239125"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pPr marL="463550" indent="-463550">
              <a:spcAft>
                <a:spcPts val="1200"/>
              </a:spcAft>
              <a:buFont typeface="Wingdings" panose="05000000000000000000" pitchFamily="2" charset="2"/>
              <a:buChar char="§"/>
            </a:pPr>
            <a:r>
              <a:rPr lang="en-US" altLang="en-US" dirty="0"/>
              <a:t>Created in 1999 by the EMSC program to facilitate the inclusion of family representatives in state EMSC programs</a:t>
            </a:r>
          </a:p>
          <a:p>
            <a:pPr marL="463550" indent="-463550">
              <a:spcAft>
                <a:spcPts val="1200"/>
              </a:spcAft>
              <a:buFont typeface="Wingdings" panose="05000000000000000000" pitchFamily="2" charset="2"/>
              <a:buChar char="§"/>
            </a:pPr>
            <a:r>
              <a:rPr lang="en-US" altLang="en-US" dirty="0"/>
              <a:t>Assures the needs of families are addressed when a child is in need of health care</a:t>
            </a:r>
          </a:p>
          <a:p>
            <a:pPr marL="463550" indent="-463550">
              <a:spcAft>
                <a:spcPts val="1200"/>
              </a:spcAft>
              <a:buFont typeface="Wingdings" panose="05000000000000000000" pitchFamily="2" charset="2"/>
              <a:buChar char="§"/>
            </a:pPr>
            <a:r>
              <a:rPr lang="en-US" altLang="en-US" dirty="0"/>
              <a:t>Allows families to be part of the care team while supporting the child</a:t>
            </a:r>
            <a:endParaRPr lang="en-US" altLang="en-US" kern="0" dirty="0">
              <a:ea typeface="Geneva" pitchFamily="1" charset="0"/>
            </a:endParaRPr>
          </a:p>
          <a:p>
            <a:pPr marL="0" indent="0">
              <a:spcAft>
                <a:spcPts val="1200"/>
              </a:spcAft>
              <a:buNone/>
            </a:pPr>
            <a:endParaRPr lang="en-US" altLang="en-US" dirty="0"/>
          </a:p>
          <a:p>
            <a:pPr>
              <a:spcAft>
                <a:spcPts val="1200"/>
              </a:spcAft>
              <a:buFont typeface="Wingdings" panose="05000000000000000000" pitchFamily="2" charset="2"/>
              <a:buChar char="§"/>
            </a:pPr>
            <a:endParaRPr lang="en-US" altLang="en-US" kern="0" dirty="0">
              <a:ea typeface="Geneva" pitchFamily="1" charset="0"/>
            </a:endParaRPr>
          </a:p>
          <a:p>
            <a:pPr>
              <a:spcAft>
                <a:spcPts val="1200"/>
              </a:spcAft>
              <a:buFont typeface="Wingdings" panose="05000000000000000000" pitchFamily="2" charset="2"/>
              <a:buChar char="§"/>
            </a:pPr>
            <a:endParaRPr lang="en-US" altLang="en-US" kern="0" dirty="0">
              <a:ea typeface="Geneva" pitchFamily="1" charset="0"/>
            </a:endParaRPr>
          </a:p>
          <a:p>
            <a:pPr>
              <a:spcAft>
                <a:spcPts val="1200"/>
              </a:spcAft>
              <a:buFont typeface="Wingdings" panose="05000000000000000000" pitchFamily="2" charset="2"/>
              <a:buChar char="§"/>
            </a:pPr>
            <a:endParaRPr lang="en-US" altLang="en-US" kern="0" dirty="0">
              <a:ea typeface="Geneva" pitchFamily="1" charset="0"/>
            </a:endParaRPr>
          </a:p>
        </p:txBody>
      </p:sp>
    </p:spTree>
    <p:extLst>
      <p:ext uri="{BB962C8B-B14F-4D97-AF65-F5344CB8AC3E}">
        <p14:creationId xmlns:p14="http://schemas.microsoft.com/office/powerpoint/2010/main" val="269168979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title"/>
          </p:nvPr>
        </p:nvSpPr>
        <p:spPr>
          <a:xfrm>
            <a:off x="533400" y="431800"/>
            <a:ext cx="8239125" cy="1012825"/>
          </a:xfrm>
        </p:spPr>
        <p:txBody>
          <a:bodyPr/>
          <a:lstStyle/>
          <a:p>
            <a:pPr>
              <a:tabLst>
                <a:tab pos="796925" algn="l"/>
                <a:tab pos="1031875" algn="l"/>
                <a:tab pos="1089025" algn="l"/>
              </a:tabLst>
              <a:defRPr/>
            </a:pPr>
            <a:r>
              <a:rPr lang="en-US" altLang="en-US" sz="3200" dirty="0">
                <a:latin typeface="Arial" panose="020B0604020202020204" pitchFamily="34" charset="0"/>
              </a:rPr>
              <a:t> Roles and Jobs of a FAN Rep </a:t>
            </a:r>
          </a:p>
        </p:txBody>
      </p:sp>
      <p:sp>
        <p:nvSpPr>
          <p:cNvPr id="5" name="Content Placeholder 1">
            <a:extLst>
              <a:ext uri="{FF2B5EF4-FFF2-40B4-BE49-F238E27FC236}">
                <a16:creationId xmlns:a16="http://schemas.microsoft.com/office/drawing/2014/main" xmlns="" id="{5F7E0B01-BC6D-4F2E-A859-6269976076DE}"/>
              </a:ext>
            </a:extLst>
          </p:cNvPr>
          <p:cNvSpPr txBox="1">
            <a:spLocks/>
          </p:cNvSpPr>
          <p:nvPr/>
        </p:nvSpPr>
        <p:spPr bwMode="gray">
          <a:xfrm>
            <a:off x="523875" y="1584103"/>
            <a:ext cx="8239125"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pPr marL="457200" indent="-457200">
              <a:spcAft>
                <a:spcPts val="1200"/>
              </a:spcAft>
              <a:buFont typeface="Wingdings" panose="05000000000000000000" pitchFamily="2" charset="2"/>
              <a:buChar char="§"/>
            </a:pPr>
            <a:r>
              <a:rPr lang="en-US" altLang="en-US" dirty="0"/>
              <a:t>Brief overview of recent HRSA All Grantee Meeting in Austin from April 30</a:t>
            </a:r>
            <a:r>
              <a:rPr lang="en-US" altLang="en-US" baseline="30000" dirty="0"/>
              <a:t>th</a:t>
            </a:r>
            <a:r>
              <a:rPr lang="en-US" altLang="en-US" dirty="0"/>
              <a:t> through the 2</a:t>
            </a:r>
            <a:r>
              <a:rPr lang="en-US" altLang="en-US" baseline="30000" dirty="0"/>
              <a:t>nd</a:t>
            </a:r>
            <a:r>
              <a:rPr lang="en-US" altLang="en-US" dirty="0"/>
              <a:t> of May.  </a:t>
            </a:r>
          </a:p>
          <a:p>
            <a:pPr marL="457200" indent="-457200">
              <a:spcAft>
                <a:spcPts val="1200"/>
              </a:spcAft>
              <a:buFont typeface="Wingdings" panose="05000000000000000000" pitchFamily="2" charset="2"/>
              <a:buChar char="§"/>
            </a:pPr>
            <a:r>
              <a:rPr lang="en-US" altLang="en-US" kern="0" dirty="0">
                <a:ea typeface="Geneva" pitchFamily="1" charset="0"/>
              </a:rPr>
              <a:t>Focus on State Partnership Program Managers, PRQC Collaborative Training and FAN Representative(s)</a:t>
            </a:r>
          </a:p>
          <a:p>
            <a:pPr>
              <a:spcAft>
                <a:spcPts val="1200"/>
              </a:spcAft>
              <a:buFont typeface="Wingdings" panose="05000000000000000000" pitchFamily="2" charset="2"/>
              <a:buChar char="§"/>
            </a:pPr>
            <a:endParaRPr lang="en-US" altLang="en-US" dirty="0"/>
          </a:p>
          <a:p>
            <a:pPr>
              <a:spcAft>
                <a:spcPts val="1200"/>
              </a:spcAft>
              <a:buFont typeface="Wingdings" panose="05000000000000000000" pitchFamily="2" charset="2"/>
              <a:buChar char="§"/>
            </a:pPr>
            <a:endParaRPr lang="en-US" altLang="en-US" kern="0" dirty="0">
              <a:ea typeface="Geneva" pitchFamily="1" charset="0"/>
            </a:endParaRPr>
          </a:p>
          <a:p>
            <a:pPr>
              <a:spcAft>
                <a:spcPts val="1200"/>
              </a:spcAft>
              <a:buFont typeface="Wingdings" panose="05000000000000000000" pitchFamily="2" charset="2"/>
              <a:buChar char="§"/>
            </a:pPr>
            <a:endParaRPr lang="en-US" altLang="en-US" kern="0" dirty="0">
              <a:ea typeface="Geneva" pitchFamily="1" charset="0"/>
            </a:endParaRPr>
          </a:p>
        </p:txBody>
      </p:sp>
    </p:spTree>
    <p:extLst>
      <p:ext uri="{BB962C8B-B14F-4D97-AF65-F5344CB8AC3E}">
        <p14:creationId xmlns:p14="http://schemas.microsoft.com/office/powerpoint/2010/main" val="5111520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EMSC FAN Representatives</a:t>
            </a:r>
          </a:p>
        </p:txBody>
      </p:sp>
      <p:sp>
        <p:nvSpPr>
          <p:cNvPr id="5" name="Content Placeholder 1">
            <a:extLst>
              <a:ext uri="{FF2B5EF4-FFF2-40B4-BE49-F238E27FC236}">
                <a16:creationId xmlns:a16="http://schemas.microsoft.com/office/drawing/2014/main" xmlns="" id="{5F7E0B01-BC6D-4F2E-A859-6269976076DE}"/>
              </a:ext>
            </a:extLst>
          </p:cNvPr>
          <p:cNvSpPr txBox="1">
            <a:spLocks/>
          </p:cNvSpPr>
          <p:nvPr/>
        </p:nvSpPr>
        <p:spPr bwMode="gray">
          <a:xfrm>
            <a:off x="1147685" y="2002226"/>
            <a:ext cx="8239125"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r>
              <a:rPr lang="en-US" dirty="0"/>
              <a:t>Sherry Santa, Texas Parent 2 Parent</a:t>
            </a:r>
          </a:p>
          <a:p>
            <a:pPr marL="0" indent="0">
              <a:buNone/>
            </a:pPr>
            <a:endParaRPr lang="en-US" dirty="0"/>
          </a:p>
          <a:p>
            <a:pPr>
              <a:spcAft>
                <a:spcPts val="1200"/>
              </a:spcAft>
              <a:buFont typeface="Arial" panose="020B0604020202020204" pitchFamily="34" charset="0"/>
              <a:buChar char="•"/>
            </a:pPr>
            <a:r>
              <a:rPr lang="en-US" altLang="en-US" dirty="0"/>
              <a:t>Rosalba </a:t>
            </a:r>
            <a:r>
              <a:rPr lang="en-US" altLang="en-US" dirty="0" err="1"/>
              <a:t>Calleros</a:t>
            </a:r>
            <a:r>
              <a:rPr lang="en-US" altLang="en-US" dirty="0"/>
              <a:t>, Texas Parent 2 Parent</a:t>
            </a:r>
          </a:p>
          <a:p>
            <a:pPr>
              <a:spcAft>
                <a:spcPts val="1200"/>
              </a:spcAft>
              <a:buFont typeface="Wingdings" panose="05000000000000000000" pitchFamily="2" charset="2"/>
              <a:buChar char="§"/>
            </a:pPr>
            <a:endParaRPr lang="en-US" altLang="en-US" kern="0" dirty="0">
              <a:ea typeface="Geneva" pitchFamily="1" charset="0"/>
            </a:endParaRPr>
          </a:p>
          <a:p>
            <a:pPr>
              <a:spcAft>
                <a:spcPts val="1200"/>
              </a:spcAft>
              <a:buFont typeface="Wingdings" panose="05000000000000000000" pitchFamily="2" charset="2"/>
              <a:buChar char="§"/>
            </a:pPr>
            <a:endParaRPr lang="en-US" altLang="en-US" kern="0" dirty="0">
              <a:ea typeface="Geneva" pitchFamily="1" charset="0"/>
            </a:endParaRPr>
          </a:p>
        </p:txBody>
      </p:sp>
    </p:spTree>
    <p:extLst>
      <p:ext uri="{BB962C8B-B14F-4D97-AF65-F5344CB8AC3E}">
        <p14:creationId xmlns:p14="http://schemas.microsoft.com/office/powerpoint/2010/main" val="207905639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Pediatric Readiness Quality Collaborative (PRQC) </a:t>
            </a:r>
          </a:p>
        </p:txBody>
      </p:sp>
      <p:sp>
        <p:nvSpPr>
          <p:cNvPr id="3" name="Content Placeholder 2"/>
          <p:cNvSpPr>
            <a:spLocks noGrp="1"/>
          </p:cNvSpPr>
          <p:nvPr>
            <p:ph idx="1"/>
          </p:nvPr>
        </p:nvSpPr>
        <p:spPr>
          <a:xfrm>
            <a:off x="310101" y="1238250"/>
            <a:ext cx="8539701" cy="4462760"/>
          </a:xfrm>
        </p:spPr>
        <p:txBody>
          <a:bodyPr/>
          <a:lstStyle/>
          <a:p>
            <a:pPr marL="457200" indent="-457200"/>
            <a:r>
              <a:rPr lang="en-US" dirty="0"/>
              <a:t>QI collaborative to assist state programs in accelerating their progress in improving the pediatric readiness of EDs through new interventions</a:t>
            </a:r>
          </a:p>
          <a:p>
            <a:pPr marL="457200" indent="-457200"/>
            <a:r>
              <a:rPr lang="en-US" dirty="0"/>
              <a:t>A Train-the-Trainer model will be used to provide regional networks with tools to improve pediatric readiness </a:t>
            </a:r>
          </a:p>
          <a:p>
            <a:pPr marL="457200" indent="-457200"/>
            <a:r>
              <a:rPr lang="en-US" dirty="0"/>
              <a:t>Twenty teams composed of training and affiliate sites will be guided to develop local quality improvement efforts to foster pediatric readiness</a:t>
            </a:r>
          </a:p>
        </p:txBody>
      </p:sp>
    </p:spTree>
    <p:extLst>
      <p:ext uri="{BB962C8B-B14F-4D97-AF65-F5344CB8AC3E}">
        <p14:creationId xmlns:p14="http://schemas.microsoft.com/office/powerpoint/2010/main" val="285113724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Targets of QI Initiative</a:t>
            </a:r>
          </a:p>
        </p:txBody>
      </p:sp>
      <p:sp>
        <p:nvSpPr>
          <p:cNvPr id="3" name="Content Placeholder 2"/>
          <p:cNvSpPr>
            <a:spLocks noGrp="1"/>
          </p:cNvSpPr>
          <p:nvPr>
            <p:ph idx="1"/>
          </p:nvPr>
        </p:nvSpPr>
        <p:spPr>
          <a:xfrm>
            <a:off x="452437" y="1413179"/>
            <a:ext cx="8239125" cy="3677930"/>
          </a:xfrm>
        </p:spPr>
        <p:txBody>
          <a:bodyPr/>
          <a:lstStyle/>
          <a:p>
            <a:pPr marL="457200" indent="-457200"/>
            <a:r>
              <a:rPr lang="en-US" dirty="0"/>
              <a:t>A patient safety initiative focused on collecting and documenting pediatric patients’ weights in </a:t>
            </a:r>
            <a:r>
              <a:rPr lang="en-US" b="1" dirty="0">
                <a:solidFill>
                  <a:srgbClr val="FA9106"/>
                </a:solidFill>
              </a:rPr>
              <a:t>kilograms only</a:t>
            </a:r>
          </a:p>
          <a:p>
            <a:pPr marL="457200" indent="-457200"/>
            <a:r>
              <a:rPr lang="en-US" dirty="0"/>
              <a:t>Developing a notification process for </a:t>
            </a:r>
            <a:r>
              <a:rPr lang="en-US" b="1" dirty="0">
                <a:solidFill>
                  <a:srgbClr val="FA9106"/>
                </a:solidFill>
              </a:rPr>
              <a:t>abnormal vital signs</a:t>
            </a:r>
          </a:p>
          <a:p>
            <a:pPr marL="457200" indent="-457200"/>
            <a:r>
              <a:rPr lang="en-US" dirty="0"/>
              <a:t>Ensuring </a:t>
            </a:r>
            <a:r>
              <a:rPr lang="en-US" b="1" dirty="0">
                <a:solidFill>
                  <a:srgbClr val="FA9106"/>
                </a:solidFill>
              </a:rPr>
              <a:t>inter-facility transfer guidelines </a:t>
            </a:r>
            <a:r>
              <a:rPr lang="en-US" dirty="0"/>
              <a:t>are patient and family centered</a:t>
            </a:r>
          </a:p>
          <a:p>
            <a:pPr marL="457200" indent="-457200"/>
            <a:r>
              <a:rPr lang="en-US" dirty="0"/>
              <a:t>Establishing </a:t>
            </a:r>
            <a:r>
              <a:rPr lang="en-US" b="1" dirty="0">
                <a:solidFill>
                  <a:srgbClr val="FA9106"/>
                </a:solidFill>
              </a:rPr>
              <a:t>disaster plans</a:t>
            </a:r>
            <a:r>
              <a:rPr lang="en-US" dirty="0"/>
              <a:t> that include children</a:t>
            </a:r>
          </a:p>
        </p:txBody>
      </p:sp>
    </p:spTree>
    <p:extLst>
      <p:ext uri="{BB962C8B-B14F-4D97-AF65-F5344CB8AC3E}">
        <p14:creationId xmlns:p14="http://schemas.microsoft.com/office/powerpoint/2010/main" val="33810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5009013"/>
              </p:ext>
            </p:extLst>
          </p:nvPr>
        </p:nvGraphicFramePr>
        <p:xfrm>
          <a:off x="490834" y="1520757"/>
          <a:ext cx="8162331" cy="3566160"/>
        </p:xfrm>
        <a:graphic>
          <a:graphicData uri="http://schemas.openxmlformats.org/drawingml/2006/table">
            <a:tbl>
              <a:tblPr firstRow="1" firstCol="1" bandRow="1">
                <a:tableStyleId>{5C22544A-7EE6-4342-B048-85BDC9FD1C3A}</a:tableStyleId>
              </a:tblPr>
              <a:tblGrid>
                <a:gridCol w="6548656">
                  <a:extLst>
                    <a:ext uri="{9D8B030D-6E8A-4147-A177-3AD203B41FA5}">
                      <a16:colId xmlns:a16="http://schemas.microsoft.com/office/drawing/2014/main" xmlns="" val="20000"/>
                    </a:ext>
                  </a:extLst>
                </a:gridCol>
                <a:gridCol w="1613675">
                  <a:extLst>
                    <a:ext uri="{9D8B030D-6E8A-4147-A177-3AD203B41FA5}">
                      <a16:colId xmlns:a16="http://schemas.microsoft.com/office/drawing/2014/main" xmlns="" val="20001"/>
                    </a:ext>
                  </a:extLst>
                </a:gridCol>
              </a:tblGrid>
              <a:tr h="223702">
                <a:tc>
                  <a:txBody>
                    <a:bodyPr/>
                    <a:lstStyle/>
                    <a:p>
                      <a:pPr marL="0" marR="0">
                        <a:spcBef>
                          <a:spcPts val="0"/>
                        </a:spcBef>
                        <a:spcAft>
                          <a:spcPts val="0"/>
                        </a:spcAft>
                      </a:pPr>
                      <a:r>
                        <a:rPr lang="en-US" sz="1800" dirty="0">
                          <a:effectLst/>
                        </a:rPr>
                        <a:t>Hospital 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Role in PRQC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0"/>
                  </a:ext>
                </a:extLst>
              </a:tr>
              <a:tr h="223702">
                <a:tc>
                  <a:txBody>
                    <a:bodyPr/>
                    <a:lstStyle/>
                    <a:p>
                      <a:pPr marL="0" marR="0">
                        <a:spcBef>
                          <a:spcPts val="0"/>
                        </a:spcBef>
                        <a:spcAft>
                          <a:spcPts val="0"/>
                        </a:spcAft>
                      </a:pPr>
                      <a:r>
                        <a:rPr lang="en-US" sz="1800" dirty="0">
                          <a:effectLst/>
                        </a:rPr>
                        <a:t>Dell Seton Medical Center at the UT - Seton Healthcare Family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1"/>
                  </a:ext>
                </a:extLst>
              </a:tr>
              <a:tr h="223702">
                <a:tc>
                  <a:txBody>
                    <a:bodyPr/>
                    <a:lstStyle/>
                    <a:p>
                      <a:pPr marL="0" marR="0">
                        <a:spcBef>
                          <a:spcPts val="0"/>
                        </a:spcBef>
                        <a:spcAft>
                          <a:spcPts val="0"/>
                        </a:spcAft>
                      </a:pPr>
                      <a:r>
                        <a:rPr lang="en-US" sz="1800" dirty="0">
                          <a:effectLst/>
                        </a:rPr>
                        <a:t>Providence Health Center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2"/>
                  </a:ext>
                </a:extLst>
              </a:tr>
              <a:tr h="223702">
                <a:tc>
                  <a:txBody>
                    <a:bodyPr/>
                    <a:lstStyle/>
                    <a:p>
                      <a:pPr marL="0" marR="0">
                        <a:spcBef>
                          <a:spcPts val="0"/>
                        </a:spcBef>
                        <a:spcAft>
                          <a:spcPts val="0"/>
                        </a:spcAft>
                      </a:pPr>
                      <a:r>
                        <a:rPr lang="en-US" sz="1800">
                          <a:effectLst/>
                        </a:rPr>
                        <a:t>Seton Edgar B Davis Hospital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3"/>
                  </a:ext>
                </a:extLst>
              </a:tr>
              <a:tr h="223702">
                <a:tc>
                  <a:txBody>
                    <a:bodyPr/>
                    <a:lstStyle/>
                    <a:p>
                      <a:pPr marL="0" marR="0">
                        <a:spcBef>
                          <a:spcPts val="0"/>
                        </a:spcBef>
                        <a:spcAft>
                          <a:spcPts val="0"/>
                        </a:spcAft>
                      </a:pPr>
                      <a:r>
                        <a:rPr lang="en-US" sz="1800">
                          <a:effectLst/>
                        </a:rPr>
                        <a:t>Seton Highland Lakes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4"/>
                  </a:ext>
                </a:extLst>
              </a:tr>
              <a:tr h="223702">
                <a:tc>
                  <a:txBody>
                    <a:bodyPr/>
                    <a:lstStyle/>
                    <a:p>
                      <a:pPr marL="0" marR="0">
                        <a:spcBef>
                          <a:spcPts val="0"/>
                        </a:spcBef>
                        <a:spcAft>
                          <a:spcPts val="0"/>
                        </a:spcAft>
                      </a:pPr>
                      <a:r>
                        <a:rPr lang="en-US" sz="1800">
                          <a:effectLst/>
                        </a:rPr>
                        <a:t>Seton Medical Center Austin - Seton Main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5"/>
                  </a:ext>
                </a:extLst>
              </a:tr>
              <a:tr h="223702">
                <a:tc>
                  <a:txBody>
                    <a:bodyPr/>
                    <a:lstStyle/>
                    <a:p>
                      <a:pPr marL="0" marR="0">
                        <a:spcBef>
                          <a:spcPts val="0"/>
                        </a:spcBef>
                        <a:spcAft>
                          <a:spcPts val="0"/>
                        </a:spcAft>
                      </a:pPr>
                      <a:r>
                        <a:rPr lang="en-US" sz="1800">
                          <a:effectLst/>
                        </a:rPr>
                        <a:t>Seton Medical Center Hays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6"/>
                  </a:ext>
                </a:extLst>
              </a:tr>
              <a:tr h="223702">
                <a:tc>
                  <a:txBody>
                    <a:bodyPr/>
                    <a:lstStyle/>
                    <a:p>
                      <a:pPr marL="0" marR="0">
                        <a:spcBef>
                          <a:spcPts val="0"/>
                        </a:spcBef>
                        <a:spcAft>
                          <a:spcPts val="0"/>
                        </a:spcAft>
                      </a:pPr>
                      <a:r>
                        <a:rPr lang="en-US" sz="1800">
                          <a:effectLst/>
                        </a:rPr>
                        <a:t>Seton Northwest - Seton Family of Hospitals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7"/>
                  </a:ext>
                </a:extLst>
              </a:tr>
              <a:tr h="223702">
                <a:tc>
                  <a:txBody>
                    <a:bodyPr/>
                    <a:lstStyle/>
                    <a:p>
                      <a:pPr marL="0" marR="0">
                        <a:spcBef>
                          <a:spcPts val="0"/>
                        </a:spcBef>
                        <a:spcAft>
                          <a:spcPts val="0"/>
                        </a:spcAft>
                      </a:pPr>
                      <a:r>
                        <a:rPr lang="en-US" sz="1800">
                          <a:effectLst/>
                        </a:rPr>
                        <a:t>Seton Southwest - Seton Family of Hospitals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8"/>
                  </a:ext>
                </a:extLst>
              </a:tr>
              <a:tr h="223702">
                <a:tc>
                  <a:txBody>
                    <a:bodyPr/>
                    <a:lstStyle/>
                    <a:p>
                      <a:pPr marL="0" marR="0">
                        <a:spcBef>
                          <a:spcPts val="0"/>
                        </a:spcBef>
                        <a:spcAft>
                          <a:spcPts val="0"/>
                        </a:spcAft>
                      </a:pPr>
                      <a:r>
                        <a:rPr lang="en-US" sz="1800">
                          <a:effectLst/>
                        </a:rPr>
                        <a:t>Seton Williamson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Affiliate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09"/>
                  </a:ext>
                </a:extLst>
              </a:tr>
              <a:tr h="223702">
                <a:tc>
                  <a:txBody>
                    <a:bodyPr/>
                    <a:lstStyle/>
                    <a:p>
                      <a:pPr marL="0" marR="0">
                        <a:spcBef>
                          <a:spcPts val="0"/>
                        </a:spcBef>
                        <a:spcAft>
                          <a:spcPts val="0"/>
                        </a:spcAft>
                      </a:pPr>
                      <a:r>
                        <a:rPr lang="en-US" sz="1800">
                          <a:effectLst/>
                        </a:rPr>
                        <a:t>Dell Children's Medical Center of Central Texas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Training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10"/>
                  </a:ext>
                </a:extLst>
              </a:tr>
              <a:tr h="223702">
                <a:tc>
                  <a:txBody>
                    <a:bodyPr/>
                    <a:lstStyle/>
                    <a:p>
                      <a:pPr marL="0" marR="0">
                        <a:spcBef>
                          <a:spcPts val="0"/>
                        </a:spcBef>
                        <a:spcAft>
                          <a:spcPts val="0"/>
                        </a:spcAft>
                      </a:pPr>
                      <a:r>
                        <a:rPr lang="en-US" sz="1800">
                          <a:effectLst/>
                        </a:rPr>
                        <a:t>Seton Smithville Hospital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a:effectLst/>
                        </a:rPr>
                        <a:t>Training Site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11"/>
                  </a:ext>
                </a:extLst>
              </a:tr>
              <a:tr h="223702">
                <a:tc>
                  <a:txBody>
                    <a:bodyPr/>
                    <a:lstStyle/>
                    <a:p>
                      <a:pPr marL="0" marR="0">
                        <a:spcBef>
                          <a:spcPts val="0"/>
                        </a:spcBef>
                        <a:spcAft>
                          <a:spcPts val="0"/>
                        </a:spcAft>
                      </a:pPr>
                      <a:r>
                        <a:rPr lang="en-US" sz="1800" dirty="0">
                          <a:effectLst/>
                        </a:rPr>
                        <a:t>Joseph Santos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tc>
                  <a:txBody>
                    <a:bodyPr/>
                    <a:lstStyle/>
                    <a:p>
                      <a:pPr marL="0" marR="0">
                        <a:spcBef>
                          <a:spcPts val="0"/>
                        </a:spcBef>
                        <a:spcAft>
                          <a:spcPts val="0"/>
                        </a:spcAft>
                      </a:pPr>
                      <a:r>
                        <a:rPr lang="en-US" sz="1800" dirty="0">
                          <a:effectLst/>
                        </a:rPr>
                        <a:t>EMSC Manager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0356" marR="60356" marT="0" marB="0"/>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386272466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Partnership PM Involvement</a:t>
            </a:r>
          </a:p>
        </p:txBody>
      </p:sp>
      <p:sp>
        <p:nvSpPr>
          <p:cNvPr id="3" name="Content Placeholder 2"/>
          <p:cNvSpPr>
            <a:spLocks noGrp="1"/>
          </p:cNvSpPr>
          <p:nvPr>
            <p:ph idx="1"/>
          </p:nvPr>
        </p:nvSpPr>
        <p:spPr>
          <a:xfrm>
            <a:off x="452438" y="1238250"/>
            <a:ext cx="8492779" cy="4370427"/>
          </a:xfrm>
        </p:spPr>
        <p:txBody>
          <a:bodyPr/>
          <a:lstStyle/>
          <a:p>
            <a:pPr marL="457200" indent="-457200"/>
            <a:r>
              <a:rPr lang="en-US" sz="2400" dirty="0"/>
              <a:t>Facilitate communication between sites and EMSC program</a:t>
            </a:r>
          </a:p>
          <a:p>
            <a:pPr marL="457200" indent="-457200"/>
            <a:r>
              <a:rPr lang="en-US" sz="2400" dirty="0"/>
              <a:t>Available to serve as a resource and/or consultant for pediatric readiness</a:t>
            </a:r>
          </a:p>
          <a:p>
            <a:pPr marL="457200" indent="-457200"/>
            <a:r>
              <a:rPr lang="en-US" sz="2400" dirty="0"/>
              <a:t>Often may have information for participating sites about EMSC initiatives that directly influence pediatric readiness and improve systems for pediatric emergency care</a:t>
            </a:r>
          </a:p>
          <a:p>
            <a:pPr marL="457200" indent="-457200"/>
            <a:r>
              <a:rPr lang="en-US" sz="2400" dirty="0"/>
              <a:t>May serve as team member/trainer at the discretion of the teams</a:t>
            </a:r>
          </a:p>
          <a:p>
            <a:pPr marL="457200" indent="-457200"/>
            <a:r>
              <a:rPr lang="en-US" sz="2400" dirty="0"/>
              <a:t>Participate in development of best practices with facilities that scored low in the </a:t>
            </a:r>
            <a:r>
              <a:rPr lang="en-US" sz="2400" dirty="0" err="1"/>
              <a:t>NPRP</a:t>
            </a:r>
            <a:endParaRPr lang="en-US" sz="2400" dirty="0"/>
          </a:p>
        </p:txBody>
      </p:sp>
    </p:spTree>
    <p:extLst>
      <p:ext uri="{BB962C8B-B14F-4D97-AF65-F5344CB8AC3E}">
        <p14:creationId xmlns:p14="http://schemas.microsoft.com/office/powerpoint/2010/main" val="12105325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ChangeArrowheads="1"/>
          </p:cNvSpPr>
          <p:nvPr/>
        </p:nvSpPr>
        <p:spPr bwMode="gray">
          <a:xfrm>
            <a:off x="452438" y="1845588"/>
            <a:ext cx="8080957" cy="3060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93" tIns="86493" rIns="86493" bIns="86493"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Arial"/>
                <a:ea typeface="MS PGothic" panose="020B0600070205080204" pitchFamily="34" charset="-128"/>
                <a:cs typeface="Geneva" charset="0"/>
              </a:defRPr>
            </a:lvl1pPr>
            <a:lvl2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2pPr>
            <a:lvl3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3pPr>
            <a:lvl4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4pPr>
            <a:lvl5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5pPr>
            <a:lvl6pPr marL="457200" algn="l" rtl="0" eaLnBrk="1" fontAlgn="base" hangingPunct="1">
              <a:spcBef>
                <a:spcPct val="0"/>
              </a:spcBef>
              <a:spcAft>
                <a:spcPct val="0"/>
              </a:spcAft>
              <a:defRPr sz="3600" b="1">
                <a:solidFill>
                  <a:schemeClr val="bg1"/>
                </a:solidFill>
                <a:latin typeface="Calibri" pitchFamily="-68" charset="0"/>
              </a:defRPr>
            </a:lvl6pPr>
            <a:lvl7pPr marL="914400" algn="l" rtl="0" eaLnBrk="1" fontAlgn="base" hangingPunct="1">
              <a:spcBef>
                <a:spcPct val="0"/>
              </a:spcBef>
              <a:spcAft>
                <a:spcPct val="0"/>
              </a:spcAft>
              <a:defRPr sz="3600" b="1">
                <a:solidFill>
                  <a:schemeClr val="bg1"/>
                </a:solidFill>
                <a:latin typeface="Calibri" pitchFamily="-68" charset="0"/>
              </a:defRPr>
            </a:lvl7pPr>
            <a:lvl8pPr marL="1371600" algn="l" rtl="0" eaLnBrk="1" fontAlgn="base" hangingPunct="1">
              <a:spcBef>
                <a:spcPct val="0"/>
              </a:spcBef>
              <a:spcAft>
                <a:spcPct val="0"/>
              </a:spcAft>
              <a:defRPr sz="3600" b="1">
                <a:solidFill>
                  <a:schemeClr val="bg1"/>
                </a:solidFill>
                <a:latin typeface="Calibri" pitchFamily="-68" charset="0"/>
              </a:defRPr>
            </a:lvl8pPr>
            <a:lvl9pPr marL="1828800" algn="l" rtl="0" eaLnBrk="1" fontAlgn="base" hangingPunct="1">
              <a:spcBef>
                <a:spcPct val="0"/>
              </a:spcBef>
              <a:spcAft>
                <a:spcPct val="0"/>
              </a:spcAft>
              <a:defRPr sz="3600" b="1">
                <a:solidFill>
                  <a:schemeClr val="bg1"/>
                </a:solidFill>
                <a:latin typeface="Calibri" pitchFamily="-68" charset="0"/>
              </a:defRPr>
            </a:lvl9pPr>
          </a:lstStyle>
          <a:p>
            <a:pPr marL="457200" indent="-457200" algn="l">
              <a:buFont typeface="Arial"/>
              <a:buChar char="•"/>
            </a:pPr>
            <a:r>
              <a:rPr lang="en-US" sz="2800" dirty="0"/>
              <a:t>Prehospital Pediatric Readiness </a:t>
            </a:r>
            <a:r>
              <a:rPr lang="en-US" sz="2000" dirty="0"/>
              <a:t>(EMSC PMs: 1, 2, 3)</a:t>
            </a:r>
          </a:p>
          <a:p>
            <a:pPr marL="457200" indent="-457200" algn="l">
              <a:buFont typeface="Arial"/>
              <a:buChar char="•"/>
            </a:pPr>
            <a:endParaRPr lang="en-US" sz="2800" dirty="0"/>
          </a:p>
          <a:p>
            <a:pPr marL="457200" indent="-457200" algn="l">
              <a:buFont typeface="Arial"/>
              <a:buChar char="•"/>
            </a:pPr>
            <a:r>
              <a:rPr lang="en-US" sz="2800" dirty="0"/>
              <a:t>Hospital Pediatric Readiness </a:t>
            </a:r>
            <a:r>
              <a:rPr lang="en-US" sz="2000" dirty="0"/>
              <a:t>(EMSC PMs: 4, 5)</a:t>
            </a:r>
          </a:p>
          <a:p>
            <a:pPr marL="457200" indent="-457200" algn="l">
              <a:buFont typeface="Arial"/>
              <a:buChar char="•"/>
            </a:pPr>
            <a:endParaRPr lang="en-US" sz="2800" dirty="0"/>
          </a:p>
          <a:p>
            <a:pPr marL="457200" indent="-457200" algn="l">
              <a:buFont typeface="Arial"/>
              <a:buChar char="•"/>
            </a:pPr>
            <a:r>
              <a:rPr lang="en-US" sz="2800" dirty="0"/>
              <a:t>Inter-facility Guidelines and Agreements </a:t>
            </a:r>
            <a:r>
              <a:rPr lang="en-US" sz="2000" dirty="0"/>
              <a:t>(EMSC PMs: 6, 7)</a:t>
            </a:r>
          </a:p>
          <a:p>
            <a:pPr marL="457200" indent="-457200" algn="l">
              <a:buFont typeface="Arial"/>
              <a:buChar char="•"/>
            </a:pPr>
            <a:endParaRPr lang="en-US" sz="2800" dirty="0"/>
          </a:p>
          <a:p>
            <a:pPr marL="457200" indent="-457200" algn="l">
              <a:buFont typeface="Arial"/>
              <a:buChar char="•"/>
            </a:pPr>
            <a:r>
              <a:rPr lang="en-US" sz="2800" dirty="0"/>
              <a:t>Permanence of EMSC/Integration into Statutes </a:t>
            </a:r>
            <a:r>
              <a:rPr lang="en-US" sz="2000" dirty="0"/>
              <a:t>(EMSC PMs: 8, 9)</a:t>
            </a:r>
          </a:p>
        </p:txBody>
      </p:sp>
      <p:sp>
        <p:nvSpPr>
          <p:cNvPr id="3" name="Title 1"/>
          <p:cNvSpPr>
            <a:spLocks noGrp="1"/>
          </p:cNvSpPr>
          <p:nvPr>
            <p:ph type="title"/>
          </p:nvPr>
        </p:nvSpPr>
        <p:spPr>
          <a:xfrm>
            <a:off x="452438" y="120650"/>
            <a:ext cx="8239125" cy="1012825"/>
          </a:xfrm>
        </p:spPr>
        <p:txBody>
          <a:bodyPr/>
          <a:lstStyle/>
          <a:p>
            <a:r>
              <a:rPr lang="en-US" dirty="0"/>
              <a:t>Review of Grant Application</a:t>
            </a:r>
          </a:p>
        </p:txBody>
      </p:sp>
    </p:spTree>
    <p:extLst>
      <p:ext uri="{BB962C8B-B14F-4D97-AF65-F5344CB8AC3E}">
        <p14:creationId xmlns:p14="http://schemas.microsoft.com/office/powerpoint/2010/main" val="41018318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Prehospital Pediatric Readiness </a:t>
            </a:r>
            <a:r>
              <a:rPr lang="en-US" sz="2800" dirty="0"/>
              <a:t>(EMSC PMs: 1, 2, 3)</a:t>
            </a:r>
            <a:endParaRPr lang="en-US" dirty="0"/>
          </a:p>
        </p:txBody>
      </p:sp>
      <p:sp>
        <p:nvSpPr>
          <p:cNvPr id="3" name="Content Placeholder 2"/>
          <p:cNvSpPr>
            <a:spLocks noGrp="1"/>
          </p:cNvSpPr>
          <p:nvPr>
            <p:ph idx="1"/>
          </p:nvPr>
        </p:nvSpPr>
        <p:spPr>
          <a:xfrm>
            <a:off x="452438" y="1238250"/>
            <a:ext cx="8239125" cy="4324261"/>
          </a:xfrm>
        </p:spPr>
        <p:txBody>
          <a:bodyPr/>
          <a:lstStyle/>
          <a:p>
            <a:r>
              <a:rPr lang="en-US" sz="2000" b="1" dirty="0"/>
              <a:t>Aim Statement: </a:t>
            </a:r>
            <a:r>
              <a:rPr lang="en-US" sz="2000" dirty="0"/>
              <a:t>To improve quality and patient care outcomes for children with emergency medical conditions in the </a:t>
            </a:r>
            <a:r>
              <a:rPr lang="en-US" sz="2000" b="1" dirty="0"/>
              <a:t>prehospital </a:t>
            </a:r>
            <a:r>
              <a:rPr lang="en-US" sz="2000" dirty="0"/>
              <a:t>setting. </a:t>
            </a:r>
          </a:p>
          <a:p>
            <a:r>
              <a:rPr lang="en-US" sz="2000" b="1" dirty="0"/>
              <a:t>Objectives:</a:t>
            </a:r>
          </a:p>
          <a:p>
            <a:pPr lvl="1"/>
            <a:r>
              <a:rPr lang="en-US" sz="1800" dirty="0"/>
              <a:t>To improve the % of EMS agencies submitting NEMSIS version 3.X compliant data with a goal of 80% by 2021. </a:t>
            </a:r>
          </a:p>
          <a:p>
            <a:pPr lvl="1"/>
            <a:r>
              <a:rPr lang="en-US" sz="1800" dirty="0"/>
              <a:t>To develop a plan that enables 30% of EMS agencies to identify a Pediatric Emergency Care Coordinator (PECC) in their organization by 2020.</a:t>
            </a:r>
          </a:p>
          <a:p>
            <a:pPr lvl="1"/>
            <a:r>
              <a:rPr lang="en-US" sz="1800" dirty="0"/>
              <a:t>To develop a plan to enable 30% of EMS agencies to have a process for physically demonstrating skill competency with pediatric-specific equipment as part of their training program by 2021. </a:t>
            </a:r>
          </a:p>
          <a:p>
            <a:pPr lvl="1"/>
            <a:r>
              <a:rPr lang="en-US" sz="1800" dirty="0"/>
              <a:t>To collaborate with at least one program annually whose mission it is to enhance public awareness regarding drowning prevention with the goal of reducing the number of unintentional drownings of children aged 1 to 4 years in the state of Texas by 5% per year.  </a:t>
            </a:r>
          </a:p>
        </p:txBody>
      </p:sp>
    </p:spTree>
    <p:extLst>
      <p:ext uri="{BB962C8B-B14F-4D97-AF65-F5344CB8AC3E}">
        <p14:creationId xmlns:p14="http://schemas.microsoft.com/office/powerpoint/2010/main" val="26595931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noChangeArrowheads="1"/>
          </p:cNvSpPr>
          <p:nvPr>
            <p:ph type="title"/>
          </p:nvPr>
        </p:nvSpPr>
        <p:spPr/>
        <p:txBody>
          <a:bodyPr/>
          <a:lstStyle/>
          <a:p>
            <a:r>
              <a:rPr lang="en-US" altLang="en-US" dirty="0">
                <a:latin typeface="Arial" panose="020B0604020202020204" pitchFamily="34" charset="0"/>
                <a:cs typeface="Geneva" pitchFamily="1" charset="0"/>
              </a:rPr>
              <a:t>EMSC Overview</a:t>
            </a:r>
          </a:p>
        </p:txBody>
      </p:sp>
      <p:sp>
        <p:nvSpPr>
          <p:cNvPr id="7171" name="Content Placeholder 1"/>
          <p:cNvSpPr txBox="1">
            <a:spLocks/>
          </p:cNvSpPr>
          <p:nvPr/>
        </p:nvSpPr>
        <p:spPr bwMode="gray">
          <a:xfrm>
            <a:off x="523875" y="1265238"/>
            <a:ext cx="8239125" cy="4447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pPr>
              <a:buFont typeface="Wingdings" panose="05000000000000000000" pitchFamily="2" charset="2"/>
              <a:buChar char="§"/>
            </a:pPr>
            <a:r>
              <a:rPr lang="en-US" altLang="en-US" sz="2400" b="1" dirty="0">
                <a:solidFill>
                  <a:srgbClr val="FA9106"/>
                </a:solidFill>
              </a:rPr>
              <a:t>Our Goals</a:t>
            </a:r>
          </a:p>
          <a:p>
            <a:pPr lvl="1">
              <a:buFont typeface="Wingdings" panose="05000000000000000000" pitchFamily="2" charset="2"/>
              <a:buChar char="§"/>
            </a:pPr>
            <a:r>
              <a:rPr lang="en-US" altLang="en-US" sz="2400" dirty="0"/>
              <a:t>Ensure that state-of-the-art emergency medical care is </a:t>
            </a:r>
            <a:r>
              <a:rPr lang="en-US" altLang="en-US" sz="2400" b="1" dirty="0">
                <a:solidFill>
                  <a:srgbClr val="FA9106"/>
                </a:solidFill>
              </a:rPr>
              <a:t>available</a:t>
            </a:r>
            <a:r>
              <a:rPr lang="en-US" altLang="en-US" sz="2400" dirty="0"/>
              <a:t> for the ill or injured child or adolescent is when needed</a:t>
            </a:r>
          </a:p>
          <a:p>
            <a:pPr marL="461963" lvl="1" indent="0">
              <a:buNone/>
            </a:pPr>
            <a:endParaRPr lang="en-US" altLang="en-US" sz="1200" dirty="0"/>
          </a:p>
          <a:p>
            <a:pPr lvl="1">
              <a:buFont typeface="Wingdings" panose="05000000000000000000" pitchFamily="2" charset="2"/>
              <a:buChar char="§"/>
            </a:pPr>
            <a:r>
              <a:rPr lang="en-US" altLang="en-US" sz="2400" dirty="0"/>
              <a:t>Ensure that pediatric services are well</a:t>
            </a:r>
            <a:r>
              <a:rPr lang="en-US" altLang="en-US" sz="2400" dirty="0">
                <a:solidFill>
                  <a:srgbClr val="FA9106"/>
                </a:solidFill>
              </a:rPr>
              <a:t> </a:t>
            </a:r>
            <a:r>
              <a:rPr lang="en-US" altLang="en-US" sz="2400" b="1" dirty="0">
                <a:solidFill>
                  <a:srgbClr val="FA9106"/>
                </a:solidFill>
              </a:rPr>
              <a:t>integrated</a:t>
            </a:r>
            <a:r>
              <a:rPr lang="en-US" altLang="en-US" sz="2400" dirty="0">
                <a:solidFill>
                  <a:srgbClr val="FA9106"/>
                </a:solidFill>
              </a:rPr>
              <a:t> </a:t>
            </a:r>
            <a:r>
              <a:rPr lang="en-US" altLang="en-US" sz="2400" dirty="0"/>
              <a:t>into the existing state EMS system</a:t>
            </a:r>
          </a:p>
          <a:p>
            <a:pPr marL="461963" lvl="1" indent="0">
              <a:buNone/>
            </a:pPr>
            <a:endParaRPr lang="en-US" altLang="en-US" sz="1200" dirty="0"/>
          </a:p>
          <a:p>
            <a:pPr lvl="1">
              <a:buFont typeface="Wingdings" panose="05000000000000000000" pitchFamily="2" charset="2"/>
              <a:buChar char="§"/>
            </a:pPr>
            <a:r>
              <a:rPr lang="en-US" altLang="en-US" sz="2400" dirty="0"/>
              <a:t>Ensure that the </a:t>
            </a:r>
            <a:r>
              <a:rPr lang="en-US" altLang="en-US" sz="2400" b="1" dirty="0">
                <a:solidFill>
                  <a:srgbClr val="FA9106"/>
                </a:solidFill>
              </a:rPr>
              <a:t>entire spectrum </a:t>
            </a:r>
            <a:r>
              <a:rPr lang="en-US" altLang="en-US" sz="2400" dirty="0"/>
              <a:t>of emergency services, including primary prevention of illness and injury, acute care, and rehabilitation, is provided to children and adolescents at the </a:t>
            </a:r>
            <a:r>
              <a:rPr lang="en-US" altLang="en-US" sz="2400" b="1" dirty="0">
                <a:solidFill>
                  <a:srgbClr val="FA9106"/>
                </a:solidFill>
              </a:rPr>
              <a:t>same</a:t>
            </a:r>
            <a:r>
              <a:rPr lang="en-US" altLang="en-US" sz="2400" dirty="0">
                <a:solidFill>
                  <a:srgbClr val="FA9106"/>
                </a:solidFill>
              </a:rPr>
              <a:t> </a:t>
            </a:r>
            <a:r>
              <a:rPr lang="en-US" altLang="en-US" sz="2400" b="1" dirty="0">
                <a:solidFill>
                  <a:srgbClr val="FA9106"/>
                </a:solidFill>
              </a:rPr>
              <a:t>level as adults</a:t>
            </a:r>
            <a:r>
              <a:rPr lang="en-US" altLang="en-US" sz="2400" dirty="0"/>
              <a: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Pediatric Readiness </a:t>
            </a:r>
            <a:r>
              <a:rPr lang="en-US" sz="2800" dirty="0"/>
              <a:t>(EMSC PMs: 4, 5, 6 and 7)</a:t>
            </a:r>
            <a:endParaRPr lang="en-US" dirty="0"/>
          </a:p>
        </p:txBody>
      </p:sp>
      <p:sp>
        <p:nvSpPr>
          <p:cNvPr id="3" name="Content Placeholder 2"/>
          <p:cNvSpPr>
            <a:spLocks noGrp="1"/>
          </p:cNvSpPr>
          <p:nvPr>
            <p:ph idx="1"/>
          </p:nvPr>
        </p:nvSpPr>
        <p:spPr>
          <a:xfrm>
            <a:off x="452438" y="1238250"/>
            <a:ext cx="8532074" cy="5139869"/>
          </a:xfrm>
        </p:spPr>
        <p:txBody>
          <a:bodyPr/>
          <a:lstStyle/>
          <a:p>
            <a:r>
              <a:rPr lang="en-US" sz="1800" b="1" dirty="0"/>
              <a:t>Aim Statement: </a:t>
            </a:r>
            <a:r>
              <a:rPr lang="en-US" sz="1800" dirty="0"/>
              <a:t>To improve quality and patient care outcomes for children with emergency medical conditions in the </a:t>
            </a:r>
            <a:r>
              <a:rPr lang="en-US" sz="1800" b="1" dirty="0"/>
              <a:t>hospital </a:t>
            </a:r>
            <a:r>
              <a:rPr lang="en-US" sz="1800" dirty="0"/>
              <a:t>setting. </a:t>
            </a:r>
          </a:p>
          <a:p>
            <a:r>
              <a:rPr lang="en-US" sz="1800" b="1" dirty="0"/>
              <a:t>Objectives:</a:t>
            </a:r>
          </a:p>
          <a:p>
            <a:pPr lvl="1"/>
            <a:r>
              <a:rPr lang="en-US" sz="1700" dirty="0"/>
              <a:t>To fully implement the (VPRP) by year 3 with a goal of reviewing and evaluating the program by year 4 such that 25% of hospitals in the state are recognized as able to stabilize and/ or manage pediatric medical emergencies by 2022. </a:t>
            </a:r>
          </a:p>
          <a:p>
            <a:pPr lvl="1"/>
            <a:r>
              <a:rPr lang="en-US" sz="1700" dirty="0"/>
              <a:t>To identify all Level III and IV trauma centers in the state and to encourage all facilities to participate in the VPRP program by Year 3 with the goal of having 50% of hospitals in the state recognized by the VPRP as able to stabilize and/or manage pediatric trauma by 2022. </a:t>
            </a:r>
          </a:p>
          <a:p>
            <a:pPr lvl="1"/>
            <a:r>
              <a:rPr lang="en-US" sz="1700" dirty="0"/>
              <a:t>To ensure that by 2021, at least 90% of hospitals in the state have written inter-facility transfer guidelines and agreements that cover pediatric patients, and include the eight components of transfer described in the EMSC Performance Measure Implementation Manual. </a:t>
            </a:r>
          </a:p>
          <a:p>
            <a:pPr lvl="1"/>
            <a:r>
              <a:rPr lang="en-US" sz="1700" dirty="0"/>
              <a:t>To embed the programmatic goals of EMS into the state’s Hospital Preparedness Program (HPP) and encourage pediatric readiness within EDs and specific HPP programs throughout the state. </a:t>
            </a:r>
          </a:p>
          <a:p>
            <a:pPr lvl="1"/>
            <a:endParaRPr lang="en-US" sz="1200" dirty="0"/>
          </a:p>
        </p:txBody>
      </p:sp>
    </p:spTree>
    <p:extLst>
      <p:ext uri="{BB962C8B-B14F-4D97-AF65-F5344CB8AC3E}">
        <p14:creationId xmlns:p14="http://schemas.microsoft.com/office/powerpoint/2010/main" val="159967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Permanence of EMSC/Integration into Statutes </a:t>
            </a:r>
            <a:r>
              <a:rPr lang="en-US" sz="2800" dirty="0"/>
              <a:t>(EMSC PMs: 8, 9)</a:t>
            </a:r>
            <a:endParaRPr lang="en-US" dirty="0"/>
          </a:p>
        </p:txBody>
      </p:sp>
      <p:sp>
        <p:nvSpPr>
          <p:cNvPr id="4" name="Content Placeholder 2"/>
          <p:cNvSpPr>
            <a:spLocks noGrp="1"/>
          </p:cNvSpPr>
          <p:nvPr>
            <p:ph idx="1"/>
          </p:nvPr>
        </p:nvSpPr>
        <p:spPr>
          <a:xfrm>
            <a:off x="452438" y="1347415"/>
            <a:ext cx="8239125" cy="3754874"/>
          </a:xfrm>
        </p:spPr>
        <p:txBody>
          <a:bodyPr/>
          <a:lstStyle/>
          <a:p>
            <a:r>
              <a:rPr lang="en-US" sz="2000" b="1" dirty="0"/>
              <a:t>Aim Statement: </a:t>
            </a:r>
            <a:r>
              <a:rPr lang="en-US" sz="2000" dirty="0"/>
              <a:t>To establish permanence of EMSC in the Texas health care system by integrating EMSC priorities into existing State mandates and hospital/ health care facility statutes or regulations. </a:t>
            </a:r>
          </a:p>
          <a:p>
            <a:r>
              <a:rPr lang="en-US" sz="2000" b="1" dirty="0"/>
              <a:t>Objectives: </a:t>
            </a:r>
          </a:p>
          <a:p>
            <a:pPr lvl="1"/>
            <a:r>
              <a:rPr lang="en-US" sz="1800" dirty="0"/>
              <a:t>To continue conducting quarterly EAC meetings each year, with a quorum, that are in open forum, encourage stakeholder and family advocacy representative participation, and are publicly announced. </a:t>
            </a:r>
          </a:p>
          <a:p>
            <a:pPr lvl="1"/>
            <a:r>
              <a:rPr lang="en-US" sz="1800" dirty="0"/>
              <a:t>To draft a written policy agenda with the EAC, FAN representatives and stakeholder input in Years 2 and 4 of the grant with the goal of integrating EMSC priorities into existing State mandates and hospital/ health care facility statutes or regulations. </a:t>
            </a:r>
          </a:p>
          <a:p>
            <a:endParaRPr lang="en-US" sz="1800" dirty="0"/>
          </a:p>
        </p:txBody>
      </p:sp>
    </p:spTree>
    <p:extLst>
      <p:ext uri="{BB962C8B-B14F-4D97-AF65-F5344CB8AC3E}">
        <p14:creationId xmlns:p14="http://schemas.microsoft.com/office/powerpoint/2010/main" val="177465086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 Crew of the Year</a:t>
            </a:r>
          </a:p>
        </p:txBody>
      </p:sp>
      <p:sp>
        <p:nvSpPr>
          <p:cNvPr id="3" name="Content Placeholder 2"/>
          <p:cNvSpPr>
            <a:spLocks noGrp="1"/>
          </p:cNvSpPr>
          <p:nvPr>
            <p:ph idx="1"/>
          </p:nvPr>
        </p:nvSpPr>
        <p:spPr>
          <a:xfrm>
            <a:off x="452438" y="1238250"/>
            <a:ext cx="8239125" cy="3831818"/>
          </a:xfrm>
        </p:spPr>
        <p:txBody>
          <a:bodyPr/>
          <a:lstStyle/>
          <a:p>
            <a:pPr marL="0" indent="0" algn="ctr">
              <a:buNone/>
            </a:pPr>
            <a:r>
              <a:rPr lang="en-US" dirty="0"/>
              <a:t>The winner for this year’s award for the EMS for Children State Partnership CREW OF THE YEAR Award goes to:</a:t>
            </a:r>
          </a:p>
          <a:p>
            <a:pPr algn="ctr"/>
            <a:endParaRPr lang="en-US" dirty="0"/>
          </a:p>
          <a:p>
            <a:pPr marL="0" indent="0" algn="ctr">
              <a:buNone/>
            </a:pPr>
            <a:r>
              <a:rPr lang="en-US" b="1" dirty="0">
                <a:solidFill>
                  <a:srgbClr val="FFC000"/>
                </a:solidFill>
              </a:rPr>
              <a:t>Plano Fire-Rescue </a:t>
            </a:r>
          </a:p>
          <a:p>
            <a:pPr marL="0" indent="0" algn="ctr">
              <a:buNone/>
            </a:pPr>
            <a:r>
              <a:rPr lang="en-US" dirty="0"/>
              <a:t>Medical Director Dr. Mark </a:t>
            </a:r>
            <a:r>
              <a:rPr lang="en-US" dirty="0" err="1"/>
              <a:t>Gamber</a:t>
            </a:r>
            <a:r>
              <a:rPr lang="en-US" dirty="0"/>
              <a:t> </a:t>
            </a:r>
          </a:p>
          <a:p>
            <a:pPr marL="0" indent="0" algn="ctr">
              <a:buNone/>
            </a:pPr>
            <a:r>
              <a:rPr lang="en-US" dirty="0"/>
              <a:t>Fire Fighter Anthony </a:t>
            </a:r>
            <a:r>
              <a:rPr lang="en-US" dirty="0" err="1"/>
              <a:t>DiMarco</a:t>
            </a:r>
            <a:r>
              <a:rPr lang="en-US" dirty="0"/>
              <a:t> </a:t>
            </a:r>
          </a:p>
          <a:p>
            <a:endParaRPr lang="en-US" dirty="0"/>
          </a:p>
        </p:txBody>
      </p:sp>
    </p:spTree>
    <p:extLst>
      <p:ext uri="{BB962C8B-B14F-4D97-AF65-F5344CB8AC3E}">
        <p14:creationId xmlns:p14="http://schemas.microsoft.com/office/powerpoint/2010/main" val="180594552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049" y="2537846"/>
            <a:ext cx="8239125" cy="1012825"/>
          </a:xfrm>
        </p:spPr>
        <p:txBody>
          <a:bodyPr/>
          <a:lstStyle/>
          <a:p>
            <a:r>
              <a:rPr lang="en-US" dirty="0"/>
              <a:t>QUESTIONS?</a:t>
            </a:r>
          </a:p>
        </p:txBody>
      </p:sp>
    </p:spTree>
    <p:extLst>
      <p:ext uri="{BB962C8B-B14F-4D97-AF65-F5344CB8AC3E}">
        <p14:creationId xmlns:p14="http://schemas.microsoft.com/office/powerpoint/2010/main" val="369928586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noChangeArrowheads="1"/>
          </p:cNvSpPr>
          <p:nvPr>
            <p:ph type="title"/>
          </p:nvPr>
        </p:nvSpPr>
        <p:spPr>
          <a:xfrm>
            <a:off x="362738" y="2443753"/>
            <a:ext cx="8502637" cy="1012825"/>
          </a:xfrm>
        </p:spPr>
        <p:txBody>
          <a:bodyPr/>
          <a:lstStyle/>
          <a:p>
            <a:r>
              <a:rPr lang="en-US" altLang="en-US" dirty="0">
                <a:latin typeface="Arial" panose="020B0604020202020204" pitchFamily="34" charset="0"/>
                <a:cs typeface="Geneva" pitchFamily="1" charset="0"/>
              </a:rPr>
              <a:t>Next Meeting</a:t>
            </a:r>
            <a:br>
              <a:rPr lang="en-US" altLang="en-US" dirty="0">
                <a:latin typeface="Arial" panose="020B0604020202020204" pitchFamily="34" charset="0"/>
                <a:cs typeface="Geneva" pitchFamily="1" charset="0"/>
              </a:rPr>
            </a:br>
            <a:r>
              <a:rPr lang="en-US" altLang="en-US" dirty="0">
                <a:latin typeface="Arial" panose="020B0604020202020204" pitchFamily="34" charset="0"/>
                <a:cs typeface="Geneva" pitchFamily="1" charset="0"/>
              </a:rPr>
              <a:t/>
            </a:r>
            <a:br>
              <a:rPr lang="en-US" altLang="en-US" dirty="0">
                <a:latin typeface="Arial" panose="020B0604020202020204" pitchFamily="34" charset="0"/>
                <a:cs typeface="Geneva" pitchFamily="1" charset="0"/>
              </a:rPr>
            </a:br>
            <a:r>
              <a:rPr lang="en-US" altLang="en-US" dirty="0">
                <a:latin typeface="Arial" panose="020B0604020202020204" pitchFamily="34" charset="0"/>
                <a:cs typeface="Geneva" pitchFamily="1" charset="0"/>
              </a:rPr>
              <a:t>August 22nd</a:t>
            </a:r>
            <a:r>
              <a:rPr lang="en-US" altLang="en-US" baseline="30000" dirty="0">
                <a:latin typeface="Arial" panose="020B0604020202020204" pitchFamily="34" charset="0"/>
                <a:cs typeface="Geneva" pitchFamily="1" charset="0"/>
              </a:rPr>
              <a:t>th</a:t>
            </a:r>
            <a:r>
              <a:rPr lang="en-US" altLang="en-US" dirty="0">
                <a:latin typeface="Arial" panose="020B0604020202020204" pitchFamily="34" charset="0"/>
                <a:cs typeface="Geneva" pitchFamily="1" charset="0"/>
              </a:rPr>
              <a:t>, 2018 2:30pm – 4:00pm</a:t>
            </a:r>
            <a:br>
              <a:rPr lang="en-US" altLang="en-US" dirty="0">
                <a:latin typeface="Arial" panose="020B0604020202020204" pitchFamily="34" charset="0"/>
                <a:cs typeface="Geneva" pitchFamily="1" charset="0"/>
              </a:rPr>
            </a:br>
            <a:r>
              <a:rPr lang="en-US" altLang="en-US" dirty="0">
                <a:latin typeface="Arial" panose="020B0604020202020204" pitchFamily="34" charset="0"/>
                <a:cs typeface="Geneva" pitchFamily="1" charset="0"/>
              </a:rPr>
              <a:t> Wyndham Garden Hotel</a:t>
            </a:r>
            <a:br>
              <a:rPr lang="en-US" altLang="en-US" dirty="0">
                <a:latin typeface="Arial" panose="020B0604020202020204" pitchFamily="34" charset="0"/>
                <a:cs typeface="Geneva" pitchFamily="1" charset="0"/>
              </a:rPr>
            </a:br>
            <a:r>
              <a:rPr lang="en-US" altLang="en-US" dirty="0">
                <a:latin typeface="Arial" panose="020B0604020202020204" pitchFamily="34" charset="0"/>
                <a:cs typeface="Geneva" pitchFamily="1" charset="0"/>
              </a:rPr>
              <a:t/>
            </a:r>
            <a:br>
              <a:rPr lang="en-US" altLang="en-US" dirty="0">
                <a:latin typeface="Arial" panose="020B0604020202020204" pitchFamily="34" charset="0"/>
                <a:cs typeface="Geneva" pitchFamily="1" charset="0"/>
              </a:rPr>
            </a:br>
            <a:r>
              <a:rPr lang="en-US" altLang="en-US" dirty="0">
                <a:latin typeface="Arial" panose="020B0604020202020204" pitchFamily="34" charset="0"/>
                <a:cs typeface="Geneva" pitchFamily="1" charset="0"/>
              </a:rPr>
              <a:t>Room TBD</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noChangeArrowheads="1"/>
          </p:cNvSpPr>
          <p:nvPr>
            <p:ph type="title"/>
          </p:nvPr>
        </p:nvSpPr>
        <p:spPr>
          <a:xfrm>
            <a:off x="500063" y="2300288"/>
            <a:ext cx="8239125" cy="1012825"/>
          </a:xfrm>
        </p:spPr>
        <p:txBody>
          <a:bodyPr/>
          <a:lstStyle/>
          <a:p>
            <a:r>
              <a:rPr lang="en-US" altLang="en-US">
                <a:latin typeface="Arial" panose="020B0604020202020204" pitchFamily="34" charset="0"/>
                <a:cs typeface="Geneva" pitchFamily="1" charset="0"/>
              </a:rPr>
              <a:t>Thank You!</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txBox="1">
            <a:spLocks/>
          </p:cNvSpPr>
          <p:nvPr/>
        </p:nvSpPr>
        <p:spPr bwMode="gray">
          <a:xfrm>
            <a:off x="523875" y="1247775"/>
            <a:ext cx="8239125"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pPr>
              <a:spcAft>
                <a:spcPts val="1200"/>
              </a:spcAft>
              <a:buFont typeface="Wingdings" panose="05000000000000000000" pitchFamily="2" charset="2"/>
              <a:buChar char="§"/>
            </a:pPr>
            <a:r>
              <a:rPr lang="en-US" altLang="en-US" dirty="0"/>
              <a:t>Provide </a:t>
            </a:r>
            <a:r>
              <a:rPr lang="en-US" altLang="en-US" b="1" dirty="0">
                <a:solidFill>
                  <a:srgbClr val="FA9106"/>
                </a:solidFill>
              </a:rPr>
              <a:t>guidance</a:t>
            </a:r>
            <a:r>
              <a:rPr lang="en-US" altLang="en-US" dirty="0"/>
              <a:t> to the State Partnership through vigilant exploration of the state of pediatric emergency medical care in Texas</a:t>
            </a:r>
          </a:p>
          <a:p>
            <a:pPr>
              <a:spcAft>
                <a:spcPts val="1200"/>
              </a:spcAft>
              <a:buFont typeface="Wingdings" panose="05000000000000000000" pitchFamily="2" charset="2"/>
              <a:buChar char="§"/>
            </a:pPr>
            <a:r>
              <a:rPr lang="en-US" altLang="en-US" b="1" dirty="0">
                <a:solidFill>
                  <a:srgbClr val="FA9106"/>
                </a:solidFill>
              </a:rPr>
              <a:t>Identification</a:t>
            </a:r>
            <a:r>
              <a:rPr lang="en-US" altLang="en-US" dirty="0"/>
              <a:t> of EMSC priorities</a:t>
            </a:r>
          </a:p>
          <a:p>
            <a:pPr>
              <a:spcAft>
                <a:spcPts val="1200"/>
              </a:spcAft>
              <a:buFont typeface="Wingdings" panose="05000000000000000000" pitchFamily="2" charset="2"/>
              <a:buChar char="§"/>
            </a:pPr>
            <a:r>
              <a:rPr lang="en-US" altLang="en-US" b="1" dirty="0">
                <a:solidFill>
                  <a:srgbClr val="FA9106"/>
                </a:solidFill>
              </a:rPr>
              <a:t>Development</a:t>
            </a:r>
            <a:r>
              <a:rPr lang="en-US" altLang="en-US" dirty="0"/>
              <a:t> of a strategic plan to address priorities and to establish permanence </a:t>
            </a:r>
          </a:p>
          <a:p>
            <a:pPr>
              <a:spcAft>
                <a:spcPts val="1200"/>
              </a:spcAft>
              <a:buFont typeface="Wingdings" panose="05000000000000000000" pitchFamily="2" charset="2"/>
              <a:buChar char="§"/>
            </a:pPr>
            <a:r>
              <a:rPr lang="en-US" altLang="en-US" b="1" dirty="0">
                <a:solidFill>
                  <a:srgbClr val="FA9106"/>
                </a:solidFill>
              </a:rPr>
              <a:t>Implementation</a:t>
            </a:r>
            <a:r>
              <a:rPr lang="en-US" altLang="en-US" dirty="0"/>
              <a:t> and </a:t>
            </a:r>
            <a:r>
              <a:rPr lang="en-US" altLang="en-US" b="1" dirty="0">
                <a:solidFill>
                  <a:srgbClr val="FA9106"/>
                </a:solidFill>
              </a:rPr>
              <a:t>evaluation</a:t>
            </a:r>
            <a:r>
              <a:rPr lang="en-US" altLang="en-US" dirty="0"/>
              <a:t> of the strategic plan</a:t>
            </a:r>
          </a:p>
        </p:txBody>
      </p:sp>
      <p:sp>
        <p:nvSpPr>
          <p:cNvPr id="3" name="Title 1">
            <a:extLst>
              <a:ext uri="{FF2B5EF4-FFF2-40B4-BE49-F238E27FC236}">
                <a16:creationId xmlns:a16="http://schemas.microsoft.com/office/drawing/2014/main" xmlns="" id="{233F8684-914C-4BB8-B733-DC0D492FB28E}"/>
              </a:ext>
            </a:extLst>
          </p:cNvPr>
          <p:cNvSpPr>
            <a:spLocks noGrp="1" noChangeArrowheads="1"/>
          </p:cNvSpPr>
          <p:nvPr>
            <p:ph type="title"/>
          </p:nvPr>
        </p:nvSpPr>
        <p:spPr>
          <a:xfrm>
            <a:off x="452438" y="120650"/>
            <a:ext cx="8239125" cy="1012825"/>
          </a:xfrm>
        </p:spPr>
        <p:txBody>
          <a:bodyPr/>
          <a:lstStyle/>
          <a:p>
            <a:r>
              <a:rPr lang="en-US" altLang="en-US" dirty="0">
                <a:latin typeface="Arial" panose="020B0604020202020204" pitchFamily="34" charset="0"/>
                <a:cs typeface="Geneva" pitchFamily="1" charset="0"/>
              </a:rPr>
              <a:t>Role of the </a:t>
            </a:r>
            <a:r>
              <a:rPr lang="en-US" altLang="en-US" dirty="0" err="1">
                <a:latin typeface="Arial" panose="020B0604020202020204" pitchFamily="34" charset="0"/>
                <a:cs typeface="Geneva" pitchFamily="1" charset="0"/>
              </a:rPr>
              <a:t>EAC</a:t>
            </a:r>
            <a:endParaRPr lang="en-US" altLang="en-US" dirty="0">
              <a:latin typeface="Arial" panose="020B0604020202020204" pitchFamily="34" charset="0"/>
              <a:cs typeface="Geneva" pitchFamily="1" charset="0"/>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1"/>
          <p:cNvSpPr txBox="1">
            <a:spLocks/>
          </p:cNvSpPr>
          <p:nvPr/>
        </p:nvSpPr>
        <p:spPr bwMode="gray">
          <a:xfrm>
            <a:off x="523875" y="1247775"/>
            <a:ext cx="82391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pPr>
              <a:spcAft>
                <a:spcPts val="1200"/>
              </a:spcAft>
              <a:buFont typeface="Wingdings" panose="05000000000000000000" pitchFamily="2" charset="2"/>
              <a:buChar char="§"/>
            </a:pPr>
            <a:endParaRPr lang="en-US" altLang="en-US" dirty="0"/>
          </a:p>
        </p:txBody>
      </p:sp>
      <p:sp>
        <p:nvSpPr>
          <p:cNvPr id="3" name="Title 1">
            <a:extLst>
              <a:ext uri="{FF2B5EF4-FFF2-40B4-BE49-F238E27FC236}">
                <a16:creationId xmlns:a16="http://schemas.microsoft.com/office/drawing/2014/main" xmlns="" id="{233F8684-914C-4BB8-B733-DC0D492FB28E}"/>
              </a:ext>
            </a:extLst>
          </p:cNvPr>
          <p:cNvSpPr>
            <a:spLocks noGrp="1" noChangeArrowheads="1"/>
          </p:cNvSpPr>
          <p:nvPr>
            <p:ph type="title"/>
          </p:nvPr>
        </p:nvSpPr>
        <p:spPr>
          <a:xfrm>
            <a:off x="452438" y="120650"/>
            <a:ext cx="8239125" cy="1012825"/>
          </a:xfrm>
        </p:spPr>
        <p:txBody>
          <a:bodyPr/>
          <a:lstStyle/>
          <a:p>
            <a:r>
              <a:rPr lang="en-US" altLang="en-US" dirty="0">
                <a:latin typeface="Arial" panose="020B0604020202020204" pitchFamily="34" charset="0"/>
                <a:cs typeface="Geneva" pitchFamily="1" charset="0"/>
              </a:rPr>
              <a:t>Ongoing EMSC Projects</a:t>
            </a:r>
          </a:p>
        </p:txBody>
      </p:sp>
      <p:sp>
        <p:nvSpPr>
          <p:cNvPr id="4" name="Content Placeholder 1">
            <a:extLst>
              <a:ext uri="{FF2B5EF4-FFF2-40B4-BE49-F238E27FC236}">
                <a16:creationId xmlns:a16="http://schemas.microsoft.com/office/drawing/2014/main" xmlns="" id="{7943B703-D3A6-43EB-8069-6541EE733F2D}"/>
              </a:ext>
            </a:extLst>
          </p:cNvPr>
          <p:cNvSpPr txBox="1">
            <a:spLocks/>
          </p:cNvSpPr>
          <p:nvPr/>
        </p:nvSpPr>
        <p:spPr bwMode="gray">
          <a:xfrm>
            <a:off x="523875" y="1247775"/>
            <a:ext cx="8239125"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33363" indent="-233363">
              <a:spcAft>
                <a:spcPts val="600"/>
              </a:spcAft>
              <a:buClr>
                <a:schemeClr val="bg1"/>
              </a:buClr>
              <a:buChar char="•"/>
              <a:tabLst>
                <a:tab pos="796925" algn="l"/>
                <a:tab pos="1031875" algn="l"/>
                <a:tab pos="1089025" algn="l"/>
              </a:tabLst>
              <a:defRPr sz="2800">
                <a:solidFill>
                  <a:schemeClr val="bg1"/>
                </a:solidFill>
                <a:latin typeface="Arial" panose="020B0604020202020204" pitchFamily="34" charset="0"/>
                <a:ea typeface="MS PGothic" panose="020B0600070205080204" pitchFamily="34" charset="-128"/>
                <a:cs typeface="Geneva" pitchFamily="1" charset="0"/>
              </a:defRPr>
            </a:lvl1pPr>
            <a:lvl2pPr marL="855663" indent="-393700">
              <a:spcAft>
                <a:spcPts val="600"/>
              </a:spcAft>
              <a:buClr>
                <a:schemeClr val="bg1"/>
              </a:buClr>
              <a:buFont typeface="Calibri" panose="020F0502020204030204" pitchFamily="34" charset="0"/>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2pPr>
            <a:lvl3pPr marL="1025525" indent="-111125">
              <a:spcAft>
                <a:spcPts val="600"/>
              </a:spcAft>
              <a:buClr>
                <a:schemeClr val="bg1"/>
              </a:buClr>
              <a:buChar char="•"/>
              <a:tabLst>
                <a:tab pos="796925" algn="l"/>
                <a:tab pos="1031875" algn="l"/>
                <a:tab pos="1089025" algn="l"/>
              </a:tabLst>
              <a:defRPr sz="2200">
                <a:solidFill>
                  <a:schemeClr val="bg1"/>
                </a:solidFill>
                <a:latin typeface="Arial" panose="020B0604020202020204" pitchFamily="34" charset="0"/>
                <a:ea typeface="Geneva" pitchFamily="1" charset="0"/>
                <a:cs typeface="Geneva" pitchFamily="1" charset="0"/>
              </a:defRPr>
            </a:lvl3pPr>
            <a:lvl4pPr marL="1766888" indent="6350">
              <a:spcBef>
                <a:spcPct val="50000"/>
              </a:spcBef>
              <a:buClr>
                <a:srgbClr val="808080"/>
              </a:buClr>
              <a:buChar char="•"/>
              <a:tabLst>
                <a:tab pos="796925" algn="l"/>
                <a:tab pos="1031875" algn="l"/>
                <a:tab pos="1089025" algn="l"/>
              </a:tabLst>
              <a:defRPr sz="2200">
                <a:solidFill>
                  <a:srgbClr val="808080"/>
                </a:solidFill>
                <a:latin typeface="Calibri" panose="020F0502020204030204" pitchFamily="34" charset="0"/>
                <a:ea typeface="Geneva" pitchFamily="1" charset="0"/>
                <a:cs typeface="Geneva" pitchFamily="1" charset="0"/>
              </a:defRPr>
            </a:lvl4pPr>
            <a:lvl5pPr marL="2149475" indent="-203200">
              <a:spcBef>
                <a:spcPct val="50000"/>
              </a:spcBef>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5pPr>
            <a:lvl6pPr marL="26066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6pPr>
            <a:lvl7pPr marL="30638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7pPr>
            <a:lvl8pPr marL="35210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8pPr>
            <a:lvl9pPr marL="3978275" indent="-203200" eaLnBrk="0" fontAlgn="base" hangingPunct="0">
              <a:spcBef>
                <a:spcPct val="50000"/>
              </a:spcBef>
              <a:spcAft>
                <a:spcPct val="0"/>
              </a:spcAft>
              <a:buClr>
                <a:schemeClr val="folHlink"/>
              </a:buClr>
              <a:buChar char="•"/>
              <a:tabLst>
                <a:tab pos="796925" algn="l"/>
                <a:tab pos="1031875" algn="l"/>
                <a:tab pos="1089025" algn="l"/>
              </a:tabLst>
              <a:defRPr sz="2200">
                <a:solidFill>
                  <a:schemeClr val="tx1"/>
                </a:solidFill>
                <a:latin typeface="Calibri" panose="020F0502020204030204" pitchFamily="34" charset="0"/>
                <a:ea typeface="Geneva" pitchFamily="1" charset="0"/>
                <a:cs typeface="Geneva" pitchFamily="1" charset="0"/>
              </a:defRPr>
            </a:lvl9pPr>
          </a:lstStyle>
          <a:p>
            <a:pPr>
              <a:spcAft>
                <a:spcPts val="1200"/>
              </a:spcAft>
              <a:buFont typeface="Wingdings" panose="05000000000000000000" pitchFamily="2" charset="2"/>
              <a:buChar char="§"/>
            </a:pPr>
            <a:r>
              <a:rPr lang="en-US" altLang="en-US" dirty="0"/>
              <a:t>Voluntary Pediatric Readiness Program (VPRP-FAC)</a:t>
            </a:r>
          </a:p>
          <a:p>
            <a:pPr>
              <a:spcAft>
                <a:spcPts val="1200"/>
              </a:spcAft>
              <a:buFont typeface="Wingdings" panose="05000000000000000000" pitchFamily="2" charset="2"/>
              <a:buChar char="§"/>
            </a:pPr>
            <a:r>
              <a:rPr lang="en-US" altLang="en-US" dirty="0"/>
              <a:t>Voluntary Pediatric EMS Readiness Program (VPRP-EMS)</a:t>
            </a:r>
          </a:p>
          <a:p>
            <a:pPr>
              <a:spcAft>
                <a:spcPts val="1200"/>
              </a:spcAft>
              <a:buFont typeface="Wingdings" panose="05000000000000000000" pitchFamily="2" charset="2"/>
              <a:buChar char="§"/>
            </a:pPr>
            <a:r>
              <a:rPr lang="en-US" altLang="en-US" kern="0" dirty="0"/>
              <a:t>Hospital Survey (Re-Assessment) for Performance Measures 06 and 07  </a:t>
            </a:r>
          </a:p>
          <a:p>
            <a:pPr>
              <a:spcAft>
                <a:spcPts val="1200"/>
              </a:spcAft>
              <a:buFont typeface="Wingdings" panose="05000000000000000000" pitchFamily="2" charset="2"/>
              <a:buChar char="§"/>
            </a:pPr>
            <a:r>
              <a:rPr lang="en-US" altLang="en-US" dirty="0"/>
              <a:t>Proposed projects involving FAN Rep</a:t>
            </a:r>
          </a:p>
        </p:txBody>
      </p:sp>
    </p:spTree>
    <p:extLst>
      <p:ext uri="{BB962C8B-B14F-4D97-AF65-F5344CB8AC3E}">
        <p14:creationId xmlns:p14="http://schemas.microsoft.com/office/powerpoint/2010/main" val="16242214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noChangeArrowheads="1"/>
          </p:cNvSpPr>
          <p:nvPr>
            <p:ph type="title"/>
          </p:nvPr>
        </p:nvSpPr>
        <p:spPr>
          <a:xfrm>
            <a:off x="452438" y="385763"/>
            <a:ext cx="8239125" cy="1012825"/>
          </a:xfrm>
        </p:spPr>
        <p:txBody>
          <a:bodyPr/>
          <a:lstStyle/>
          <a:p>
            <a:r>
              <a:rPr lang="en-US" altLang="en-US" sz="3200" dirty="0">
                <a:latin typeface="Arial" panose="020B0604020202020204" pitchFamily="34" charset="0"/>
                <a:cs typeface="Geneva" pitchFamily="1" charset="0"/>
              </a:rPr>
              <a:t>Voluntary Pediatric Readiness Program</a:t>
            </a:r>
            <a:br>
              <a:rPr lang="en-US" altLang="en-US" sz="3200" dirty="0">
                <a:latin typeface="Arial" panose="020B0604020202020204" pitchFamily="34" charset="0"/>
                <a:cs typeface="Geneva" pitchFamily="1" charset="0"/>
              </a:rPr>
            </a:br>
            <a:r>
              <a:rPr lang="en-US" altLang="en-US" sz="3200" dirty="0">
                <a:latin typeface="Arial" panose="020B0604020202020204" pitchFamily="34" charset="0"/>
                <a:cs typeface="Geneva" pitchFamily="1" charset="0"/>
              </a:rPr>
              <a:t>(VPRP)</a:t>
            </a:r>
          </a:p>
        </p:txBody>
      </p:sp>
      <p:graphicFrame>
        <p:nvGraphicFramePr>
          <p:cNvPr id="7" name="Diagram 6">
            <a:extLst/>
          </p:cNvPr>
          <p:cNvGraphicFramePr/>
          <p:nvPr>
            <p:extLst>
              <p:ext uri="{D42A27DB-BD31-4B8C-83A1-F6EECF244321}">
                <p14:modId xmlns:p14="http://schemas.microsoft.com/office/powerpoint/2010/main" val="1679812445"/>
              </p:ext>
            </p:extLst>
          </p:nvPr>
        </p:nvGraphicFramePr>
        <p:xfrm>
          <a:off x="248941" y="2427106"/>
          <a:ext cx="8699527" cy="3583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noChangeArrowheads="1"/>
          </p:cNvSpPr>
          <p:nvPr/>
        </p:nvSpPr>
        <p:spPr bwMode="gray">
          <a:xfrm>
            <a:off x="479141" y="1464920"/>
            <a:ext cx="82391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6493" tIns="86493" rIns="86493" bIns="86493" numCol="1" anchor="ctr" anchorCtr="0" compatLnSpc="1">
            <a:prstTxWarp prst="textNoShape">
              <a:avLst/>
            </a:prstTxWarp>
          </a:bodyPr>
          <a:lstStyle>
            <a:lvl1pPr algn="ctr" rtl="0" eaLnBrk="0" fontAlgn="base" hangingPunct="0">
              <a:spcBef>
                <a:spcPct val="0"/>
              </a:spcBef>
              <a:spcAft>
                <a:spcPct val="0"/>
              </a:spcAft>
              <a:defRPr sz="3600" b="1">
                <a:solidFill>
                  <a:schemeClr val="bg1"/>
                </a:solidFill>
                <a:latin typeface="Arial"/>
                <a:ea typeface="MS PGothic" panose="020B0600070205080204" pitchFamily="34" charset="-128"/>
                <a:cs typeface="Geneva" charset="0"/>
              </a:defRPr>
            </a:lvl1pPr>
            <a:lvl2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2pPr>
            <a:lvl3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3pPr>
            <a:lvl4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4pPr>
            <a:lvl5pPr algn="ctr" rtl="0" eaLnBrk="0" fontAlgn="base" hangingPunct="0">
              <a:spcBef>
                <a:spcPct val="0"/>
              </a:spcBef>
              <a:spcAft>
                <a:spcPct val="0"/>
              </a:spcAft>
              <a:defRPr sz="3600" b="1">
                <a:solidFill>
                  <a:schemeClr val="bg1"/>
                </a:solidFill>
                <a:latin typeface="Arial" charset="0"/>
                <a:ea typeface="MS PGothic" panose="020B0600070205080204" pitchFamily="34" charset="-128"/>
                <a:cs typeface="Geneva" charset="0"/>
              </a:defRPr>
            </a:lvl5pPr>
            <a:lvl6pPr marL="457200" algn="l" rtl="0" eaLnBrk="1" fontAlgn="base" hangingPunct="1">
              <a:spcBef>
                <a:spcPct val="0"/>
              </a:spcBef>
              <a:spcAft>
                <a:spcPct val="0"/>
              </a:spcAft>
              <a:defRPr sz="3600" b="1">
                <a:solidFill>
                  <a:schemeClr val="bg1"/>
                </a:solidFill>
                <a:latin typeface="Calibri" pitchFamily="-68" charset="0"/>
              </a:defRPr>
            </a:lvl6pPr>
            <a:lvl7pPr marL="914400" algn="l" rtl="0" eaLnBrk="1" fontAlgn="base" hangingPunct="1">
              <a:spcBef>
                <a:spcPct val="0"/>
              </a:spcBef>
              <a:spcAft>
                <a:spcPct val="0"/>
              </a:spcAft>
              <a:defRPr sz="3600" b="1">
                <a:solidFill>
                  <a:schemeClr val="bg1"/>
                </a:solidFill>
                <a:latin typeface="Calibri" pitchFamily="-68" charset="0"/>
              </a:defRPr>
            </a:lvl7pPr>
            <a:lvl8pPr marL="1371600" algn="l" rtl="0" eaLnBrk="1" fontAlgn="base" hangingPunct="1">
              <a:spcBef>
                <a:spcPct val="0"/>
              </a:spcBef>
              <a:spcAft>
                <a:spcPct val="0"/>
              </a:spcAft>
              <a:defRPr sz="3600" b="1">
                <a:solidFill>
                  <a:schemeClr val="bg1"/>
                </a:solidFill>
                <a:latin typeface="Calibri" pitchFamily="-68" charset="0"/>
              </a:defRPr>
            </a:lvl8pPr>
            <a:lvl9pPr marL="1828800" algn="l" rtl="0" eaLnBrk="1" fontAlgn="base" hangingPunct="1">
              <a:spcBef>
                <a:spcPct val="0"/>
              </a:spcBef>
              <a:spcAft>
                <a:spcPct val="0"/>
              </a:spcAft>
              <a:defRPr sz="3600" b="1">
                <a:solidFill>
                  <a:schemeClr val="bg1"/>
                </a:solidFill>
                <a:latin typeface="Calibri" pitchFamily="-68" charset="0"/>
              </a:defRPr>
            </a:lvl9pPr>
          </a:lstStyle>
          <a:p>
            <a:r>
              <a:rPr lang="en-US" altLang="en-US" sz="2800" kern="0" dirty="0">
                <a:latin typeface="Arial" panose="020B0604020202020204" pitchFamily="34" charset="0"/>
                <a:cs typeface="Geneva" pitchFamily="1" charset="0"/>
              </a:rPr>
              <a:t>Started Pilot for Peds “READY” in Jan 2018</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3368570548"/>
              </p:ext>
            </p:extLst>
          </p:nvPr>
        </p:nvGraphicFramePr>
        <p:xfrm>
          <a:off x="494580" y="1055299"/>
          <a:ext cx="8229601"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243" name="Title 1"/>
          <p:cNvSpPr>
            <a:spLocks noGrp="1" noChangeArrowheads="1"/>
          </p:cNvSpPr>
          <p:nvPr>
            <p:ph type="title"/>
          </p:nvPr>
        </p:nvSpPr>
        <p:spPr/>
        <p:txBody>
          <a:bodyPr/>
          <a:lstStyle/>
          <a:p>
            <a:r>
              <a:rPr lang="en-US" altLang="en-US" sz="3200" dirty="0">
                <a:latin typeface="Arial" panose="020B0604020202020204" pitchFamily="34" charset="0"/>
                <a:cs typeface="Geneva" pitchFamily="1" charset="0"/>
              </a:rPr>
              <a:t>VPRP Timeline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anose="020B0604020202020204" pitchFamily="34" charset="0"/>
                <a:cs typeface="Geneva" pitchFamily="1" charset="0"/>
              </a:rPr>
              <a:t>VPRP List of Facilities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42126208"/>
              </p:ext>
            </p:extLst>
          </p:nvPr>
        </p:nvGraphicFramePr>
        <p:xfrm>
          <a:off x="452439" y="1753865"/>
          <a:ext cx="8239124" cy="3045341"/>
        </p:xfrm>
        <a:graphic>
          <a:graphicData uri="http://schemas.openxmlformats.org/drawingml/2006/table">
            <a:tbl>
              <a:tblPr>
                <a:tableStyleId>{5C22544A-7EE6-4342-B048-85BDC9FD1C3A}</a:tableStyleId>
              </a:tblPr>
              <a:tblGrid>
                <a:gridCol w="4077612">
                  <a:extLst>
                    <a:ext uri="{9D8B030D-6E8A-4147-A177-3AD203B41FA5}">
                      <a16:colId xmlns:a16="http://schemas.microsoft.com/office/drawing/2014/main" xmlns="" val="20000"/>
                    </a:ext>
                  </a:extLst>
                </a:gridCol>
                <a:gridCol w="1983291">
                  <a:extLst>
                    <a:ext uri="{9D8B030D-6E8A-4147-A177-3AD203B41FA5}">
                      <a16:colId xmlns:a16="http://schemas.microsoft.com/office/drawing/2014/main" xmlns="" val="20001"/>
                    </a:ext>
                  </a:extLst>
                </a:gridCol>
                <a:gridCol w="2178221">
                  <a:extLst>
                    <a:ext uri="{9D8B030D-6E8A-4147-A177-3AD203B41FA5}">
                      <a16:colId xmlns:a16="http://schemas.microsoft.com/office/drawing/2014/main" xmlns="" val="20002"/>
                    </a:ext>
                  </a:extLst>
                </a:gridCol>
              </a:tblGrid>
              <a:tr h="290686">
                <a:tc>
                  <a:txBody>
                    <a:bodyPr/>
                    <a:lstStyle/>
                    <a:p>
                      <a:pPr algn="l" fontAlgn="b"/>
                      <a:r>
                        <a:rPr lang="en-US" sz="1600" u="none" strike="noStrike" dirty="0">
                          <a:effectLst/>
                        </a:rPr>
                        <a:t>Harris Health System Ben </a:t>
                      </a:r>
                      <a:r>
                        <a:rPr lang="en-US" sz="1600" u="none" strike="noStrike" dirty="0" err="1">
                          <a:effectLst/>
                        </a:rPr>
                        <a:t>Taub</a:t>
                      </a:r>
                      <a:r>
                        <a:rPr lang="en-US" sz="1600" u="none" strike="noStrike" dirty="0">
                          <a:effectLst/>
                        </a:rPr>
                        <a:t> General Hospital</a:t>
                      </a:r>
                      <a:endParaRPr lang="en-US" sz="1600" b="0" i="0" u="none" strike="noStrike" dirty="0">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dirty="0">
                          <a:effectLst/>
                        </a:rPr>
                        <a:t>William David</a:t>
                      </a:r>
                      <a:endParaRPr lang="en-US" sz="1600" b="0" i="0" u="none" strike="noStrike" dirty="0">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Spoke on Phone/Sent Info</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0"/>
                  </a:ext>
                </a:extLst>
              </a:tr>
              <a:tr h="269585">
                <a:tc>
                  <a:txBody>
                    <a:bodyPr/>
                    <a:lstStyle/>
                    <a:p>
                      <a:pPr algn="l" fontAlgn="b"/>
                      <a:r>
                        <a:rPr lang="en-US" sz="1600" u="none" strike="noStrike">
                          <a:effectLst/>
                        </a:rPr>
                        <a:t>Texas Health Arlington Memorial Hospital</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dirty="0">
                          <a:effectLst/>
                        </a:rPr>
                        <a:t>Clint </a:t>
                      </a:r>
                      <a:r>
                        <a:rPr lang="en-US" sz="1600" u="none" strike="noStrike" dirty="0" err="1">
                          <a:effectLst/>
                        </a:rPr>
                        <a:t>Laveve</a:t>
                      </a:r>
                      <a:r>
                        <a:rPr lang="en-US" sz="1600" u="none" strike="noStrike" dirty="0">
                          <a:effectLst/>
                        </a:rPr>
                        <a:t> / Debbie</a:t>
                      </a:r>
                      <a:endParaRPr lang="en-US" sz="1600" b="0" i="0" u="none" strike="noStrike" dirty="0">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Called - Left Message</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1"/>
                  </a:ext>
                </a:extLst>
              </a:tr>
              <a:tr h="236574">
                <a:tc>
                  <a:txBody>
                    <a:bodyPr/>
                    <a:lstStyle/>
                    <a:p>
                      <a:pPr algn="l" fontAlgn="b"/>
                      <a:r>
                        <a:rPr lang="en-US" sz="1600" u="none" strike="noStrike">
                          <a:effectLst/>
                        </a:rPr>
                        <a:t>Northwest Texas Hospital</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Jean Whitehead</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Called - Left Message</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2"/>
                  </a:ext>
                </a:extLst>
              </a:tr>
              <a:tr h="236574">
                <a:tc>
                  <a:txBody>
                    <a:bodyPr/>
                    <a:lstStyle/>
                    <a:p>
                      <a:pPr algn="l" fontAlgn="b"/>
                      <a:r>
                        <a:rPr lang="en-US" sz="1600" u="none" strike="noStrike">
                          <a:effectLst/>
                        </a:rPr>
                        <a:t>Abilene Regional Medical Center</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Vesha</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Called - Left Message</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3"/>
                  </a:ext>
                </a:extLst>
              </a:tr>
              <a:tr h="236574">
                <a:tc>
                  <a:txBody>
                    <a:bodyPr/>
                    <a:lstStyle/>
                    <a:p>
                      <a:pPr algn="l" fontAlgn="b"/>
                      <a:r>
                        <a:rPr lang="en-US" sz="1600" u="none" strike="noStrike">
                          <a:effectLst/>
                        </a:rPr>
                        <a:t>McAllen Medical Center</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Rebecca Callaway</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Called - Left Message</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4"/>
                  </a:ext>
                </a:extLst>
              </a:tr>
              <a:tr h="236574">
                <a:tc>
                  <a:txBody>
                    <a:bodyPr/>
                    <a:lstStyle/>
                    <a:p>
                      <a:pPr algn="l" fontAlgn="b"/>
                      <a:r>
                        <a:rPr lang="en-US" sz="1600" u="none" strike="noStrike">
                          <a:effectLst/>
                        </a:rPr>
                        <a:t>Tomball Regional Medical Center</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Vicky Wooddell</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Spoke on Phone/Sent Info</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5"/>
                  </a:ext>
                </a:extLst>
              </a:tr>
              <a:tr h="236574">
                <a:tc>
                  <a:txBody>
                    <a:bodyPr/>
                    <a:lstStyle/>
                    <a:p>
                      <a:pPr algn="l" fontAlgn="b"/>
                      <a:r>
                        <a:rPr lang="en-US" sz="1600" u="none" strike="noStrike">
                          <a:effectLst/>
                        </a:rPr>
                        <a:t>Covenant Hospital Plainview</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Confirmed</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6"/>
                  </a:ext>
                </a:extLst>
              </a:tr>
              <a:tr h="236574">
                <a:tc>
                  <a:txBody>
                    <a:bodyPr/>
                    <a:lstStyle/>
                    <a:p>
                      <a:pPr algn="l" fontAlgn="b"/>
                      <a:r>
                        <a:rPr lang="en-US" sz="1600" u="none" strike="noStrike">
                          <a:effectLst/>
                        </a:rPr>
                        <a:t>Grimes St. Joseph Health Center</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Debbie Griffith</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Spoke on Phone/Sent Info</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7"/>
                  </a:ext>
                </a:extLst>
              </a:tr>
              <a:tr h="236574">
                <a:tc>
                  <a:txBody>
                    <a:bodyPr/>
                    <a:lstStyle/>
                    <a:p>
                      <a:pPr algn="l" fontAlgn="b"/>
                      <a:r>
                        <a:rPr lang="en-US" sz="1600" u="none" strike="noStrike">
                          <a:effectLst/>
                        </a:rPr>
                        <a:t>Memorial Hospital</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Jessica</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Called - Left Message</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8"/>
                  </a:ext>
                </a:extLst>
              </a:tr>
              <a:tr h="236574">
                <a:tc>
                  <a:txBody>
                    <a:bodyPr/>
                    <a:lstStyle/>
                    <a:p>
                      <a:pPr algn="l" fontAlgn="b"/>
                      <a:r>
                        <a:rPr lang="en-US" sz="1600" u="none" strike="noStrike">
                          <a:effectLst/>
                        </a:rPr>
                        <a:t>Big Bend Regional Medical Center</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Merisa Ramerez</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Called - Left Message</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09"/>
                  </a:ext>
                </a:extLst>
              </a:tr>
              <a:tr h="236574">
                <a:tc>
                  <a:txBody>
                    <a:bodyPr/>
                    <a:lstStyle/>
                    <a:p>
                      <a:pPr algn="l" fontAlgn="b"/>
                      <a:r>
                        <a:rPr lang="en-US" sz="1600" u="none" strike="noStrike">
                          <a:effectLst/>
                        </a:rPr>
                        <a:t>Red River Regional Hospital</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Lisa</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Called - Left Message</a:t>
                      </a:r>
                      <a:endParaRPr lang="en-US" sz="1600" b="0" i="0" u="none" strike="noStrike">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10"/>
                  </a:ext>
                </a:extLst>
              </a:tr>
              <a:tr h="236574">
                <a:tc>
                  <a:txBody>
                    <a:bodyPr/>
                    <a:lstStyle/>
                    <a:p>
                      <a:pPr algn="l" fontAlgn="b"/>
                      <a:r>
                        <a:rPr lang="en-US" sz="1600" u="none" strike="noStrike">
                          <a:effectLst/>
                        </a:rPr>
                        <a:t>St. Mark's Medical Center</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a:effectLst/>
                        </a:rPr>
                        <a:t>Amanda</a:t>
                      </a:r>
                      <a:endParaRPr lang="en-US" sz="1600" b="0" i="0" u="none" strike="noStrike">
                        <a:solidFill>
                          <a:srgbClr val="000000"/>
                        </a:solidFill>
                        <a:effectLst/>
                        <a:latin typeface="Calibri" panose="020F0502020204030204" pitchFamily="34" charset="0"/>
                      </a:endParaRPr>
                    </a:p>
                  </a:txBody>
                  <a:tcPr marL="4667" marR="4667" marT="4667" marB="0" anchor="b"/>
                </a:tc>
                <a:tc>
                  <a:txBody>
                    <a:bodyPr/>
                    <a:lstStyle/>
                    <a:p>
                      <a:pPr algn="l" fontAlgn="b"/>
                      <a:r>
                        <a:rPr lang="en-US" sz="1600" u="none" strike="noStrike" dirty="0">
                          <a:effectLst/>
                        </a:rPr>
                        <a:t>Called - Left Message</a:t>
                      </a:r>
                      <a:endParaRPr lang="en-US" sz="1600" b="0" i="0" u="none" strike="noStrike" dirty="0">
                        <a:solidFill>
                          <a:srgbClr val="000000"/>
                        </a:solidFill>
                        <a:effectLst/>
                        <a:latin typeface="Calibri" panose="020F0502020204030204" pitchFamily="34" charset="0"/>
                      </a:endParaRPr>
                    </a:p>
                  </a:txBody>
                  <a:tcPr marL="4667" marR="4667" marT="4667" marB="0" anchor="b"/>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7024669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List of Additional Facilities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2763566"/>
              </p:ext>
            </p:extLst>
          </p:nvPr>
        </p:nvGraphicFramePr>
        <p:xfrm>
          <a:off x="2557292" y="1812486"/>
          <a:ext cx="4188168" cy="2365620"/>
        </p:xfrm>
        <a:graphic>
          <a:graphicData uri="http://schemas.openxmlformats.org/drawingml/2006/table">
            <a:tbl>
              <a:tblPr>
                <a:tableStyleId>{5C22544A-7EE6-4342-B048-85BDC9FD1C3A}</a:tableStyleId>
              </a:tblPr>
              <a:tblGrid>
                <a:gridCol w="4188168">
                  <a:extLst>
                    <a:ext uri="{9D8B030D-6E8A-4147-A177-3AD203B41FA5}">
                      <a16:colId xmlns:a16="http://schemas.microsoft.com/office/drawing/2014/main" xmlns="" val="20000"/>
                    </a:ext>
                  </a:extLst>
                </a:gridCol>
              </a:tblGrid>
              <a:tr h="473124">
                <a:tc>
                  <a:txBody>
                    <a:bodyPr/>
                    <a:lstStyle/>
                    <a:p>
                      <a:pPr algn="ctr" fontAlgn="b"/>
                      <a:r>
                        <a:rPr lang="en-US" sz="1600" u="none" strike="noStrike" dirty="0">
                          <a:effectLst/>
                        </a:rPr>
                        <a:t>Longview Regional Medical Center</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473124">
                <a:tc>
                  <a:txBody>
                    <a:bodyPr/>
                    <a:lstStyle/>
                    <a:p>
                      <a:pPr algn="ctr" fontAlgn="b"/>
                      <a:r>
                        <a:rPr lang="en-US" sz="1600" u="none" strike="noStrike">
                          <a:effectLst/>
                        </a:rPr>
                        <a:t>Nacogdoches Memorial Hospital</a:t>
                      </a:r>
                      <a:endParaRPr lang="en-US" sz="16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473124">
                <a:tc>
                  <a:txBody>
                    <a:bodyPr/>
                    <a:lstStyle/>
                    <a:p>
                      <a:pPr algn="ctr" fontAlgn="b"/>
                      <a:r>
                        <a:rPr lang="en-US" sz="1600" u="none" strike="noStrike" dirty="0">
                          <a:effectLst/>
                        </a:rPr>
                        <a:t>Providence Memorial Hospital</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473124">
                <a:tc>
                  <a:txBody>
                    <a:bodyPr/>
                    <a:lstStyle/>
                    <a:p>
                      <a:pPr algn="ctr" fontAlgn="b"/>
                      <a:r>
                        <a:rPr lang="en-US" sz="1600" u="none" strike="noStrike" dirty="0">
                          <a:effectLst/>
                        </a:rPr>
                        <a:t>Sierra Medical Center</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473124">
                <a:tc>
                  <a:txBody>
                    <a:bodyPr/>
                    <a:lstStyle/>
                    <a:p>
                      <a:pPr algn="ctr" fontAlgn="b"/>
                      <a:r>
                        <a:rPr lang="en-US" sz="1600" u="none" strike="noStrike" dirty="0">
                          <a:effectLst/>
                        </a:rPr>
                        <a:t>University Medical Center of El Paso</a:t>
                      </a:r>
                      <a:endParaRPr lang="en-US" sz="1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704425226"/>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
</p:tagLst>
</file>

<file path=ppt/theme/theme1.xml><?xml version="1.0" encoding="utf-8"?>
<a:theme xmlns:a="http://schemas.openxmlformats.org/drawingml/2006/main" name="TCH-BCM LCD-Temp">
  <a:themeElements>
    <a:clrScheme name="TCH LCD Template 1">
      <a:dk1>
        <a:srgbClr val="000000"/>
      </a:dk1>
      <a:lt1>
        <a:srgbClr val="FFFFFF"/>
      </a:lt1>
      <a:dk2>
        <a:srgbClr val="FFFFFF"/>
      </a:dk2>
      <a:lt2>
        <a:srgbClr val="808080"/>
      </a:lt2>
      <a:accent1>
        <a:srgbClr val="00254E"/>
      </a:accent1>
      <a:accent2>
        <a:srgbClr val="3F80CD"/>
      </a:accent2>
      <a:accent3>
        <a:srgbClr val="FFFFFF"/>
      </a:accent3>
      <a:accent4>
        <a:srgbClr val="000000"/>
      </a:accent4>
      <a:accent5>
        <a:srgbClr val="AAACB2"/>
      </a:accent5>
      <a:accent6>
        <a:srgbClr val="3873BA"/>
      </a:accent6>
      <a:hlink>
        <a:srgbClr val="F15A29"/>
      </a:hlink>
      <a:folHlink>
        <a:srgbClr val="C0C0C0"/>
      </a:folHlink>
    </a:clrScheme>
    <a:fontScheme name="TCH LCD Templat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91440" rIns="91440" bIns="9144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chemeClr val="tx1"/>
          </a:buClr>
          <a:buSzTx/>
          <a:buFontTx/>
          <a:buNone/>
          <a:tabLst/>
          <a:defRPr kumimoji="0" lang="en-US" sz="1600" b="0" i="0" u="none" strike="noStrike" cap="none" normalizeH="0" baseline="0">
            <a:ln>
              <a:noFill/>
            </a:ln>
            <a:solidFill>
              <a:schemeClr val="bg1"/>
            </a:solidFill>
            <a:effectLst/>
            <a:latin typeface="Calibri" pitchFamily="-6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91440" rIns="91440" bIns="9144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
            <a:schemeClr val="tx1"/>
          </a:buClr>
          <a:buSzTx/>
          <a:buFontTx/>
          <a:buNone/>
          <a:tabLst/>
          <a:defRPr kumimoji="0" lang="en-US" sz="1600" b="0" i="0" u="none" strike="noStrike" cap="none" normalizeH="0" baseline="0">
            <a:ln>
              <a:noFill/>
            </a:ln>
            <a:solidFill>
              <a:schemeClr val="bg1"/>
            </a:solidFill>
            <a:effectLst/>
            <a:latin typeface="Calibri" pitchFamily="-68" charset="0"/>
          </a:defRPr>
        </a:defPPr>
      </a:lstStyle>
    </a:lnDef>
  </a:objectDefaults>
  <a:extraClrSchemeLst>
    <a:extraClrScheme>
      <a:clrScheme name="TCH LCD Template 1">
        <a:dk1>
          <a:srgbClr val="000000"/>
        </a:dk1>
        <a:lt1>
          <a:srgbClr val="FFFFFF"/>
        </a:lt1>
        <a:dk2>
          <a:srgbClr val="FFFFFF"/>
        </a:dk2>
        <a:lt2>
          <a:srgbClr val="808080"/>
        </a:lt2>
        <a:accent1>
          <a:srgbClr val="00254E"/>
        </a:accent1>
        <a:accent2>
          <a:srgbClr val="3F80CD"/>
        </a:accent2>
        <a:accent3>
          <a:srgbClr val="FFFFFF"/>
        </a:accent3>
        <a:accent4>
          <a:srgbClr val="000000"/>
        </a:accent4>
        <a:accent5>
          <a:srgbClr val="AAACB2"/>
        </a:accent5>
        <a:accent6>
          <a:srgbClr val="3873BA"/>
        </a:accent6>
        <a:hlink>
          <a:srgbClr val="F15A29"/>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9A5BCE1D9347C99573411E2232BB43" ma:contentTypeVersion="1" ma:contentTypeDescription="Create a new document." ma:contentTypeScope="" ma:versionID="2ee9e2d0d09ebad95d6efee9c96853af">
  <xsd:schema xmlns:xsd="http://www.w3.org/2001/XMLSchema" xmlns:xs="http://www.w3.org/2001/XMLSchema" xmlns:p="http://schemas.microsoft.com/office/2006/metadata/properties" xmlns:ns1="http://schemas.microsoft.com/sharepoint/v3" targetNamespace="http://schemas.microsoft.com/office/2006/metadata/properties" ma:root="true" ma:fieldsID="cac343a943d85e00f76ba0e29c1718a1"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BC11212B-6BD5-4447-A230-226658B9C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358035-50A4-499F-9917-7350EEB6A9F6}">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TotalTime>17561</TotalTime>
  <Words>1990</Words>
  <Application>Microsoft Macintosh PowerPoint</Application>
  <PresentationFormat>On-screen Show (4:3)</PresentationFormat>
  <Paragraphs>257</Paragraphs>
  <Slides>35</Slides>
  <Notes>4</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TCH-BCM LCD-Temp</vt:lpstr>
      <vt:lpstr>   </vt:lpstr>
      <vt:lpstr>Grant Notice of Award</vt:lpstr>
      <vt:lpstr>EMSC Overview</vt:lpstr>
      <vt:lpstr>Role of the EAC</vt:lpstr>
      <vt:lpstr>Ongoing EMSC Projects</vt:lpstr>
      <vt:lpstr>Voluntary Pediatric Readiness Program (VPRP)</vt:lpstr>
      <vt:lpstr>VPRP Timeline</vt:lpstr>
      <vt:lpstr>VPRP List of Facilities</vt:lpstr>
      <vt:lpstr>List of Additional Facilities</vt:lpstr>
      <vt:lpstr>How to solicit more hospitals</vt:lpstr>
      <vt:lpstr>Voluntary Pediatric EMS Readiness Program</vt:lpstr>
      <vt:lpstr>PowerPoint Presentation</vt:lpstr>
      <vt:lpstr>PowerPoint Presentation</vt:lpstr>
      <vt:lpstr>PowerPoint Presentation</vt:lpstr>
      <vt:lpstr>Hospital Survey (Re-Assessment) for  Performance Measures 06 and 07.  </vt:lpstr>
      <vt:lpstr>Performance Measures</vt:lpstr>
      <vt:lpstr>Sample Survey Questions:</vt:lpstr>
      <vt:lpstr>Sample Survey Questions (cont)</vt:lpstr>
      <vt:lpstr>Number of Hospitals to Survey</vt:lpstr>
      <vt:lpstr>Survey Schedule</vt:lpstr>
      <vt:lpstr>Family Advisory Network Representative </vt:lpstr>
      <vt:lpstr> Roles and Jobs of a FAN Rep </vt:lpstr>
      <vt:lpstr>Texas EMSC FAN Representatives</vt:lpstr>
      <vt:lpstr>Pediatric Readiness Quality Collaborative (PRQC) </vt:lpstr>
      <vt:lpstr>Targets of QI Initiative</vt:lpstr>
      <vt:lpstr>Participants</vt:lpstr>
      <vt:lpstr>State Partnership PM Involvement</vt:lpstr>
      <vt:lpstr>Review of Grant Application</vt:lpstr>
      <vt:lpstr>Prehospital Pediatric Readiness (EMSC PMs: 1, 2, 3)</vt:lpstr>
      <vt:lpstr>Hospital Pediatric Readiness (EMSC PMs: 4, 5, 6 and 7)</vt:lpstr>
      <vt:lpstr>Permanence of EMSC/Integration into Statutes (EMSC PMs: 8, 9)</vt:lpstr>
      <vt:lpstr>2018 Crew of the Year</vt:lpstr>
      <vt:lpstr>QUESTIONS?</vt:lpstr>
      <vt:lpstr>Next Meeting  August 22ndth, 2018 2:30pm – 4:00pm  Wyndham Garden Hotel  Room TBD</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S. Tevington (NEO GRAPHIC DESIGN SERVICES) tevster007@aol.com</dc:creator>
  <cp:lastModifiedBy>EMSC Texas</cp:lastModifiedBy>
  <cp:revision>1280</cp:revision>
  <cp:lastPrinted>2011-02-15T20:03:49Z</cp:lastPrinted>
  <dcterms:created xsi:type="dcterms:W3CDTF">2016-09-26T01:19:23Z</dcterms:created>
  <dcterms:modified xsi:type="dcterms:W3CDTF">2018-05-09T21:32:10Z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0x010100019A5BCE1D9347C99573411E2232BB43</vt:lpwstr>
  </property>
</Properties>
</file>