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82"/>
  </p:notesMasterIdLst>
  <p:handoutMasterIdLst>
    <p:handoutMasterId r:id="rId83"/>
  </p:handoutMasterIdLst>
  <p:sldIdLst>
    <p:sldId id="256" r:id="rId2"/>
    <p:sldId id="257" r:id="rId3"/>
    <p:sldId id="344" r:id="rId4"/>
    <p:sldId id="341" r:id="rId5"/>
    <p:sldId id="342" r:id="rId6"/>
    <p:sldId id="343" r:id="rId7"/>
    <p:sldId id="340" r:id="rId8"/>
    <p:sldId id="345" r:id="rId9"/>
    <p:sldId id="347" r:id="rId10"/>
    <p:sldId id="346" r:id="rId11"/>
    <p:sldId id="313" r:id="rId12"/>
    <p:sldId id="310" r:id="rId13"/>
    <p:sldId id="328" r:id="rId14"/>
    <p:sldId id="329" r:id="rId15"/>
    <p:sldId id="335" r:id="rId16"/>
    <p:sldId id="311" r:id="rId17"/>
    <p:sldId id="321" r:id="rId18"/>
    <p:sldId id="322" r:id="rId19"/>
    <p:sldId id="326" r:id="rId20"/>
    <p:sldId id="312" r:id="rId21"/>
    <p:sldId id="334" r:id="rId22"/>
    <p:sldId id="333" r:id="rId23"/>
    <p:sldId id="281" r:id="rId24"/>
    <p:sldId id="324" r:id="rId25"/>
    <p:sldId id="271" r:id="rId26"/>
    <p:sldId id="272" r:id="rId27"/>
    <p:sldId id="259" r:id="rId28"/>
    <p:sldId id="261" r:id="rId29"/>
    <p:sldId id="263" r:id="rId30"/>
    <p:sldId id="318" r:id="rId31"/>
    <p:sldId id="274" r:id="rId32"/>
    <p:sldId id="276" r:id="rId33"/>
    <p:sldId id="265" r:id="rId34"/>
    <p:sldId id="336" r:id="rId35"/>
    <p:sldId id="337" r:id="rId36"/>
    <p:sldId id="314" r:id="rId37"/>
    <p:sldId id="278" r:id="rId38"/>
    <p:sldId id="286" r:id="rId39"/>
    <p:sldId id="279" r:id="rId40"/>
    <p:sldId id="280" r:id="rId41"/>
    <p:sldId id="282" r:id="rId42"/>
    <p:sldId id="290" r:id="rId43"/>
    <p:sldId id="283" r:id="rId44"/>
    <p:sldId id="291" r:id="rId45"/>
    <p:sldId id="284" r:id="rId46"/>
    <p:sldId id="315" r:id="rId47"/>
    <p:sldId id="296" r:id="rId48"/>
    <p:sldId id="297" r:id="rId49"/>
    <p:sldId id="299" r:id="rId50"/>
    <p:sldId id="300" r:id="rId51"/>
    <p:sldId id="306" r:id="rId52"/>
    <p:sldId id="316" r:id="rId53"/>
    <p:sldId id="293" r:id="rId54"/>
    <p:sldId id="294" r:id="rId55"/>
    <p:sldId id="304" r:id="rId56"/>
    <p:sldId id="305" r:id="rId57"/>
    <p:sldId id="317" r:id="rId58"/>
    <p:sldId id="287" r:id="rId59"/>
    <p:sldId id="288" r:id="rId60"/>
    <p:sldId id="289" r:id="rId61"/>
    <p:sldId id="292" r:id="rId62"/>
    <p:sldId id="319" r:id="rId63"/>
    <p:sldId id="285" r:id="rId64"/>
    <p:sldId id="298" r:id="rId65"/>
    <p:sldId id="320" r:id="rId66"/>
    <p:sldId id="295" r:id="rId67"/>
    <p:sldId id="301" r:id="rId68"/>
    <p:sldId id="302" r:id="rId69"/>
    <p:sldId id="303" r:id="rId70"/>
    <p:sldId id="307" r:id="rId71"/>
    <p:sldId id="269" r:id="rId72"/>
    <p:sldId id="332" r:id="rId73"/>
    <p:sldId id="331" r:id="rId74"/>
    <p:sldId id="330" r:id="rId75"/>
    <p:sldId id="338" r:id="rId76"/>
    <p:sldId id="348" r:id="rId77"/>
    <p:sldId id="349" r:id="rId78"/>
    <p:sldId id="350" r:id="rId79"/>
    <p:sldId id="351" r:id="rId80"/>
    <p:sldId id="352" r:id="rId8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Arial" charset="0"/>
      </a:defRPr>
    </a:lvl1pPr>
    <a:lvl2pPr marL="457200" algn="l" rtl="0" fontAlgn="base">
      <a:spcBef>
        <a:spcPct val="0"/>
      </a:spcBef>
      <a:spcAft>
        <a:spcPct val="0"/>
      </a:spcAft>
      <a:defRPr sz="2400" kern="1200">
        <a:solidFill>
          <a:schemeClr val="tx1"/>
        </a:solidFill>
        <a:latin typeface="Arial" charset="0"/>
        <a:ea typeface="ＭＳ Ｐゴシック"/>
        <a:cs typeface="Arial" charset="0"/>
      </a:defRPr>
    </a:lvl2pPr>
    <a:lvl3pPr marL="914400" algn="l" rtl="0" fontAlgn="base">
      <a:spcBef>
        <a:spcPct val="0"/>
      </a:spcBef>
      <a:spcAft>
        <a:spcPct val="0"/>
      </a:spcAft>
      <a:defRPr sz="2400" kern="1200">
        <a:solidFill>
          <a:schemeClr val="tx1"/>
        </a:solidFill>
        <a:latin typeface="Arial" charset="0"/>
        <a:ea typeface="ＭＳ Ｐゴシック"/>
        <a:cs typeface="Arial" charset="0"/>
      </a:defRPr>
    </a:lvl3pPr>
    <a:lvl4pPr marL="1371600" algn="l" rtl="0" fontAlgn="base">
      <a:spcBef>
        <a:spcPct val="0"/>
      </a:spcBef>
      <a:spcAft>
        <a:spcPct val="0"/>
      </a:spcAft>
      <a:defRPr sz="2400" kern="1200">
        <a:solidFill>
          <a:schemeClr val="tx1"/>
        </a:solidFill>
        <a:latin typeface="Arial" charset="0"/>
        <a:ea typeface="ＭＳ Ｐゴシック"/>
        <a:cs typeface="Arial" charset="0"/>
      </a:defRPr>
    </a:lvl4pPr>
    <a:lvl5pPr marL="1828800" algn="l" rtl="0" fontAlgn="base">
      <a:spcBef>
        <a:spcPct val="0"/>
      </a:spcBef>
      <a:spcAft>
        <a:spcPct val="0"/>
      </a:spcAft>
      <a:defRPr sz="2400" kern="1200">
        <a:solidFill>
          <a:schemeClr val="tx1"/>
        </a:solidFill>
        <a:latin typeface="Arial" charset="0"/>
        <a:ea typeface="ＭＳ Ｐゴシック"/>
        <a:cs typeface="Arial" charset="0"/>
      </a:defRPr>
    </a:lvl5pPr>
    <a:lvl6pPr marL="2286000" algn="l" defTabSz="914400" rtl="0" eaLnBrk="1" latinLnBrk="0" hangingPunct="1">
      <a:defRPr sz="2400" kern="1200">
        <a:solidFill>
          <a:schemeClr val="tx1"/>
        </a:solidFill>
        <a:latin typeface="Arial" charset="0"/>
        <a:ea typeface="ＭＳ Ｐゴシック"/>
        <a:cs typeface="Arial" charset="0"/>
      </a:defRPr>
    </a:lvl6pPr>
    <a:lvl7pPr marL="2743200" algn="l" defTabSz="914400" rtl="0" eaLnBrk="1" latinLnBrk="0" hangingPunct="1">
      <a:defRPr sz="2400" kern="1200">
        <a:solidFill>
          <a:schemeClr val="tx1"/>
        </a:solidFill>
        <a:latin typeface="Arial" charset="0"/>
        <a:ea typeface="ＭＳ Ｐゴシック"/>
        <a:cs typeface="Arial" charset="0"/>
      </a:defRPr>
    </a:lvl7pPr>
    <a:lvl8pPr marL="3200400" algn="l" defTabSz="914400" rtl="0" eaLnBrk="1" latinLnBrk="0" hangingPunct="1">
      <a:defRPr sz="2400" kern="1200">
        <a:solidFill>
          <a:schemeClr val="tx1"/>
        </a:solidFill>
        <a:latin typeface="Arial" charset="0"/>
        <a:ea typeface="ＭＳ Ｐゴシック"/>
        <a:cs typeface="Arial" charset="0"/>
      </a:defRPr>
    </a:lvl8pPr>
    <a:lvl9pPr marL="3657600" algn="l" defTabSz="914400" rtl="0" eaLnBrk="1" latinLnBrk="0" hangingPunct="1">
      <a:defRPr sz="2400" kern="1200">
        <a:solidFill>
          <a:schemeClr val="tx1"/>
        </a:solidFill>
        <a:latin typeface="Arial" charset="0"/>
        <a:ea typeface="ＭＳ Ｐゴシック"/>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162"/>
    <a:srgbClr val="0031AD"/>
    <a:srgbClr val="330033"/>
    <a:srgbClr val="62224C"/>
    <a:srgbClr val="470062"/>
    <a:srgbClr val="996633"/>
    <a:srgbClr val="BC0000"/>
    <a:srgbClr val="E22C0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0" autoAdjust="0"/>
    <p:restoredTop sz="55751" autoAdjust="0"/>
  </p:normalViewPr>
  <p:slideViewPr>
    <p:cSldViewPr>
      <p:cViewPr varScale="1">
        <p:scale>
          <a:sx n="40" d="100"/>
          <a:sy n="40" d="100"/>
        </p:scale>
        <p:origin x="-15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4"/>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194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194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4E7D4EAE-8A43-41E5-8CA2-1935E2E8AC4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3D9B515D-9757-4820-BA06-859AB74F6F1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ＭＳ Ｐゴシック" pitchFamily="28" charset="-128"/>
                <a:cs typeface="ＭＳ Ｐゴシック"/>
              </a:rPr>
              <a:t>we used the list of licensed providers on the DSHS website in 2009 and we excluded military-based, industrial, and airmedical services without ground response units, then we contacted agencies individually to determine if they responded to 9-1-1 calls. </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ＭＳ Ｐゴシック" pitchFamily="28" charset="-128"/>
                <a:cs typeface="ＭＳ Ｐゴシック"/>
              </a:rPr>
              <a:t>used a list of general hospitals provided by the Texas Hospital Association in 2009 which probably underestimated the total number of full service emergency departments.</a:t>
            </a:r>
          </a:p>
          <a:p>
            <a:r>
              <a:rPr lang="en-US" sz="1200" kern="1200" dirty="0" smtClean="0">
                <a:solidFill>
                  <a:schemeClr val="tx1"/>
                </a:solidFill>
                <a:latin typeface="Arial" charset="0"/>
                <a:ea typeface="ＭＳ Ｐゴシック" pitchFamily="28" charset="-128"/>
                <a:cs typeface="ＭＳ Ｐゴシック"/>
              </a:rPr>
              <a:t> </a:t>
            </a:r>
          </a:p>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Attempts were more often made in nonrural</a:t>
            </a:r>
            <a:r>
              <a:rPr lang="en-US" baseline="0" dirty="0" smtClean="0"/>
              <a:t> areas</a:t>
            </a:r>
          </a:p>
          <a:p>
            <a:pPr>
              <a:buFont typeface="Arial" pitchFamily="34" charset="0"/>
              <a:buChar char="•"/>
            </a:pPr>
            <a:r>
              <a:rPr lang="en-US" dirty="0" smtClean="0"/>
              <a:t>ALS</a:t>
            </a:r>
            <a:r>
              <a:rPr lang="en-US" baseline="0" dirty="0" smtClean="0"/>
              <a:t> is more likely to attempt contact with online medical control</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This</a:t>
            </a:r>
            <a:r>
              <a:rPr lang="en-US" baseline="0" dirty="0" smtClean="0"/>
              <a:t> only captures availability for those who tried to call.  Since BLS and rural providers are less likely to call, it is difficult to be certain what the true availability is for the BLS provider and those in the rural setting.</a:t>
            </a:r>
          </a:p>
          <a:p>
            <a:pPr>
              <a:buFont typeface="Arial" pitchFamily="34" charset="0"/>
              <a:buChar char="•"/>
            </a:pPr>
            <a:r>
              <a:rPr lang="en-US" baseline="0" dirty="0" smtClean="0"/>
              <a:t>Although this graph makes it seem that online direction is always available, this is true for only 68% of the time.  Another way to state this is that universally available online medical direction is absent 32% of the time.</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often a local ED, especially in rural areas.  EMS agencies in nonrural areas are more likely to have online medical direction from their own agency relative to rural agencies.</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27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expected, children’s hospitals</a:t>
            </a:r>
            <a:r>
              <a:rPr lang="en-US" baseline="0" dirty="0" smtClean="0"/>
              <a:t> are more accessible for online medical direction in nonrural areas</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28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Regardless of the location, online medical direction</a:t>
            </a:r>
            <a:r>
              <a:rPr lang="en-US" baseline="0" dirty="0" smtClean="0"/>
              <a:t> through a base station at a regional children’s hospital is desirable for ¾ of agencies</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It</a:t>
            </a:r>
            <a:r>
              <a:rPr lang="en-US" baseline="0" dirty="0" smtClean="0"/>
              <a:t> is reassuring to see that written protocols are available 95% of the time, regardless of setting or provider level.</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31</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Protocols were physically</a:t>
            </a:r>
            <a:r>
              <a:rPr lang="en-US" baseline="0" dirty="0" smtClean="0"/>
              <a:t> available 78% of the time, regardless of setting.  Though, for BLS providers, universal availability was true for only 61% of those surveyed.  Some providers argue that the protocol should be memorized, and they won’t be looking something up in a critical situation. Availability of the protocols, however, may help prevent medication dosing errors.  Even if the provider knows the treatment algorithm from memory, he/she may not recall drug doses.</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32</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Regardless of the location,</a:t>
            </a:r>
            <a:r>
              <a:rPr lang="en-US" baseline="0" dirty="0" smtClean="0"/>
              <a:t> ¾ of agencies would use evidence-based protocols created by EMSC</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33</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34</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35</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Suction catheters</a:t>
            </a:r>
          </a:p>
          <a:p>
            <a:r>
              <a:rPr lang="en-US" dirty="0" smtClean="0"/>
              <a:t>Nasal</a:t>
            </a:r>
            <a:r>
              <a:rPr lang="en-US" baseline="0" dirty="0" smtClean="0"/>
              <a:t> cannula</a:t>
            </a:r>
          </a:p>
          <a:p>
            <a:r>
              <a:rPr lang="en-US" dirty="0" smtClean="0"/>
              <a:t>Non-rebreather</a:t>
            </a:r>
            <a:r>
              <a:rPr lang="en-US" baseline="0" dirty="0" smtClean="0"/>
              <a:t> mask</a:t>
            </a:r>
          </a:p>
          <a:p>
            <a:r>
              <a:rPr lang="en-US" baseline="0" dirty="0" smtClean="0"/>
              <a:t>Self-expanding bag-valve</a:t>
            </a:r>
          </a:p>
          <a:p>
            <a:r>
              <a:rPr lang="en-US" baseline="0" dirty="0" smtClean="0"/>
              <a:t>Mask for bag-valve</a:t>
            </a:r>
          </a:p>
          <a:p>
            <a:r>
              <a:rPr lang="en-US" dirty="0" smtClean="0"/>
              <a:t>Nasal airway</a:t>
            </a:r>
          </a:p>
          <a:p>
            <a:r>
              <a:rPr lang="en-US" dirty="0" smtClean="0"/>
              <a:t>Oral airway</a:t>
            </a:r>
          </a:p>
          <a:p>
            <a:r>
              <a:rPr lang="en-US" dirty="0" smtClean="0"/>
              <a:t>Pulse oximeter</a:t>
            </a:r>
          </a:p>
          <a:p>
            <a:r>
              <a:rPr lang="en-US" dirty="0" smtClean="0"/>
              <a:t>Bulb suction</a:t>
            </a:r>
          </a:p>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36</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Rural BLS</a:t>
            </a:r>
            <a:r>
              <a:rPr lang="en-US" baseline="0" dirty="0" smtClean="0"/>
              <a:t> agencies were more likely to be missing the smaller sizes</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37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Bulb</a:t>
            </a:r>
            <a:r>
              <a:rPr lang="en-US" baseline="0" dirty="0" smtClean="0"/>
              <a:t> suction was widely available</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38</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Pediatric</a:t>
            </a:r>
            <a:r>
              <a:rPr lang="en-US" baseline="0" dirty="0" smtClean="0"/>
              <a:t> nasal cannulas are not routinely available, especially in rural BLS settings</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39</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Nonrebreather masks are generally</a:t>
            </a:r>
            <a:r>
              <a:rPr lang="en-US" baseline="0" dirty="0" smtClean="0"/>
              <a:t> available; here’s an example when removing the outlier had a significant change in how the data could be interpreted</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40</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Self-expanding bag-valves were often available</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41</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Yet</a:t>
            </a:r>
            <a:r>
              <a:rPr lang="en-US" baseline="0" dirty="0" smtClean="0"/>
              <a:t> in rural settings, neonatal masks that attached to the bag-valve are missing frequently (27% of the time)</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42</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Without the outlier and regardless of setting or provider level, nasal airways were absent in 10-20% of vehicles</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43</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Oral airways are routinely available</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44</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Pediatric pulse oximetry probes</a:t>
            </a:r>
            <a:r>
              <a:rPr lang="en-US" baseline="0" dirty="0" smtClean="0"/>
              <a:t> are absent in many vehicles, especially in the rural setting (almost 20% of the time).  This could be problematic now that the AHA recommends titrating oxygen to 94-100% in the setting of cardiac arrest (post-resuscitation) and neonatal resuscitation</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45</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Miller laryngoscope blades</a:t>
            </a:r>
          </a:p>
          <a:p>
            <a:r>
              <a:rPr lang="en-US" dirty="0" smtClean="0"/>
              <a:t>Curved laryngoscope</a:t>
            </a:r>
            <a:r>
              <a:rPr lang="en-US" baseline="0" dirty="0" smtClean="0"/>
              <a:t> blades</a:t>
            </a:r>
          </a:p>
          <a:p>
            <a:r>
              <a:rPr lang="en-US" baseline="0" dirty="0" smtClean="0"/>
              <a:t>Stylette</a:t>
            </a:r>
          </a:p>
          <a:p>
            <a:r>
              <a:rPr lang="en-US" baseline="0" dirty="0" smtClean="0"/>
              <a:t>Magill forceps</a:t>
            </a:r>
          </a:p>
          <a:p>
            <a:r>
              <a:rPr lang="en-US" baseline="0" dirty="0" smtClean="0"/>
              <a:t>End-tidal CO2 detector</a:t>
            </a:r>
          </a:p>
          <a:p>
            <a:r>
              <a:rPr lang="en-US" baseline="0" dirty="0" smtClean="0"/>
              <a:t>Endotracheal tubes</a:t>
            </a:r>
          </a:p>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46</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Generally laryngosopes</a:t>
            </a:r>
            <a:r>
              <a:rPr lang="en-US" baseline="0" dirty="0" smtClean="0"/>
              <a:t> were widely available; but a size 0 for neonates was absent 5-15% of the time.</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47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Curved blades were widely</a:t>
            </a:r>
            <a:r>
              <a:rPr lang="en-US" baseline="0" dirty="0" smtClean="0"/>
              <a:t> available</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48</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Magill forceps</a:t>
            </a:r>
            <a:r>
              <a:rPr lang="en-US" baseline="0" dirty="0" smtClean="0"/>
              <a:t> were present in most cases, but 13% of the time, the pediatric size was absent</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49</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This is concerning,</a:t>
            </a:r>
            <a:r>
              <a:rPr lang="en-US" baseline="0" dirty="0" smtClean="0"/>
              <a:t> since some form of end tidal CO2 detection is necessary to ensure adequate ventilations after more advanced airway management.  This is especially deficient in rural settings.</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50</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Even after removing the outlier, the smallest sizes of endotracheal</a:t>
            </a:r>
            <a:r>
              <a:rPr lang="en-US" baseline="0" dirty="0" smtClean="0"/>
              <a:t> tubes were missing 10-20% of the time in rural settings</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51</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Blood pressure cuff</a:t>
            </a:r>
          </a:p>
          <a:p>
            <a:r>
              <a:rPr lang="en-US" dirty="0" smtClean="0"/>
              <a:t>AED</a:t>
            </a:r>
          </a:p>
          <a:p>
            <a:r>
              <a:rPr lang="en-US" dirty="0" smtClean="0"/>
              <a:t>Defibrillator</a:t>
            </a:r>
            <a:r>
              <a:rPr lang="en-US" baseline="0" dirty="0" smtClean="0"/>
              <a:t> and pads</a:t>
            </a:r>
          </a:p>
          <a:p>
            <a:r>
              <a:rPr lang="en-US" baseline="0" dirty="0" smtClean="0"/>
              <a:t>Cardiac pacing pads/cables</a:t>
            </a:r>
          </a:p>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52</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Universally available</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53</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 absence of an AED on rural</a:t>
            </a:r>
            <a:r>
              <a:rPr lang="en-US" baseline="0" dirty="0" smtClean="0"/>
              <a:t> BLS units 20% of the time is very concerning</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54</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Defibrillators</a:t>
            </a:r>
            <a:r>
              <a:rPr lang="en-US" baseline="0" dirty="0" smtClean="0"/>
              <a:t> and pads are universally available.</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55</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Pacing</a:t>
            </a:r>
            <a:r>
              <a:rPr lang="en-US" baseline="0" dirty="0" smtClean="0"/>
              <a:t> for heart block may be a rare situation in the </a:t>
            </a:r>
            <a:r>
              <a:rPr lang="en-US" baseline="0" dirty="0" err="1" smtClean="0"/>
              <a:t>prehospital</a:t>
            </a:r>
            <a:r>
              <a:rPr lang="en-US" baseline="0" dirty="0" smtClean="0"/>
              <a:t> setting.</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56</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Thermal</a:t>
            </a:r>
            <a:r>
              <a:rPr lang="en-US" baseline="0" dirty="0" smtClean="0"/>
              <a:t> blanket and head cover</a:t>
            </a:r>
          </a:p>
          <a:p>
            <a:r>
              <a:rPr lang="en-US" dirty="0" smtClean="0"/>
              <a:t>Rigid cervical collar</a:t>
            </a:r>
          </a:p>
          <a:p>
            <a:r>
              <a:rPr lang="en-US" dirty="0" smtClean="0"/>
              <a:t>Lower extremity traction device</a:t>
            </a:r>
          </a:p>
          <a:p>
            <a:r>
              <a:rPr lang="en-US" dirty="0" smtClean="0"/>
              <a:t>Extremity immobilization device</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57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6</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Widely</a:t>
            </a:r>
            <a:r>
              <a:rPr lang="en-US" baseline="0" dirty="0" smtClean="0"/>
              <a:t> available</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58</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Small and</a:t>
            </a:r>
            <a:r>
              <a:rPr lang="en-US" baseline="0" dirty="0" smtClean="0"/>
              <a:t> medium cervical collars are at times absent</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59</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Pediatric-seized</a:t>
            </a:r>
            <a:r>
              <a:rPr lang="en-US" baseline="0" dirty="0" smtClean="0"/>
              <a:t> traction devices can sometimes be absent</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60</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addition, splints are often missing.</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61</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Obstetrical Kit</a:t>
            </a:r>
          </a:p>
          <a:p>
            <a:r>
              <a:rPr lang="en-US" dirty="0" smtClean="0"/>
              <a:t>Meconium</a:t>
            </a:r>
            <a:r>
              <a:rPr lang="en-US" baseline="0" dirty="0" smtClean="0"/>
              <a:t> Aspirator Adaptor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62</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Having the OB kit</a:t>
            </a:r>
            <a:r>
              <a:rPr lang="en-US" baseline="0" dirty="0" smtClean="0"/>
              <a:t> is not an issue</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63</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meconium</a:t>
            </a:r>
            <a:r>
              <a:rPr lang="en-US" baseline="0" dirty="0" smtClean="0"/>
              <a:t> aspirator adaptor is missing in 20-40% of vehicles, though the new newborn resuscitation guidelines now do not recommend routine meconium suctioning.  </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64</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Length Based Tape</a:t>
            </a:r>
          </a:p>
          <a:p>
            <a:r>
              <a:rPr lang="en-US" dirty="0" smtClean="0"/>
              <a:t>Intravenous catheter</a:t>
            </a:r>
          </a:p>
          <a:p>
            <a:r>
              <a:rPr lang="en-US" dirty="0" err="1" smtClean="0"/>
              <a:t>Intraosseous</a:t>
            </a:r>
            <a:r>
              <a:rPr lang="en-US" dirty="0" smtClean="0"/>
              <a:t> needles</a:t>
            </a:r>
          </a:p>
          <a:p>
            <a:r>
              <a:rPr lang="en-US" dirty="0" smtClean="0"/>
              <a:t>Syringes</a:t>
            </a:r>
          </a:p>
          <a:p>
            <a:r>
              <a:rPr lang="en-US" dirty="0" smtClean="0"/>
              <a:t>All Equipment</a:t>
            </a:r>
          </a:p>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65</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Length based tapes are missing</a:t>
            </a:r>
            <a:r>
              <a:rPr lang="en-US" baseline="0" dirty="0" smtClean="0"/>
              <a:t> in the rural BLS setting, though one would argue that the tape focuses on drug doses and advanced airways sizes, both of which are outside the scope of practice of a BLS participant.</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66</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No problem</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67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7</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rural setting, these can be missing</a:t>
            </a:r>
            <a:r>
              <a:rPr lang="en-US" baseline="0" dirty="0" smtClean="0"/>
              <a:t> in 10% of cases.</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68</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widely available</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69</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 all of the equipment is rare</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70</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Note that the main</a:t>
            </a:r>
            <a:r>
              <a:rPr lang="en-US" baseline="0" dirty="0" smtClean="0"/>
              <a:t> reason (32%) was that the state does not require it</a:t>
            </a:r>
          </a:p>
          <a:p>
            <a:pPr>
              <a:buFont typeface="Arial" pitchFamily="34" charset="0"/>
              <a:buChar char="•"/>
            </a:pPr>
            <a:r>
              <a:rPr lang="en-US" baseline="0" dirty="0" smtClean="0"/>
              <a:t>Also note that although 18% were concerned about cost, there was no difference between rural and nonrural</a:t>
            </a:r>
          </a:p>
          <a:p>
            <a:pPr>
              <a:buFont typeface="Arial" pitchFamily="34" charset="0"/>
              <a:buChar char="•"/>
            </a:pPr>
            <a:r>
              <a:rPr lang="en-US" baseline="0" dirty="0" smtClean="0"/>
              <a:t>“Other” comments are summarized on the next slide</a:t>
            </a:r>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71</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72</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Length Based Tape</a:t>
            </a:r>
          </a:p>
          <a:p>
            <a:r>
              <a:rPr lang="en-US" dirty="0" smtClean="0"/>
              <a:t>Intravenous catheter</a:t>
            </a:r>
          </a:p>
          <a:p>
            <a:r>
              <a:rPr lang="en-US" dirty="0" err="1" smtClean="0"/>
              <a:t>Intraosseous</a:t>
            </a:r>
            <a:r>
              <a:rPr lang="en-US" dirty="0" smtClean="0"/>
              <a:t> needles</a:t>
            </a:r>
          </a:p>
          <a:p>
            <a:r>
              <a:rPr lang="en-US" dirty="0" smtClean="0"/>
              <a:t>Syringes</a:t>
            </a:r>
          </a:p>
          <a:p>
            <a:r>
              <a:rPr lang="en-US" dirty="0" smtClean="0"/>
              <a:t>All Equipment</a:t>
            </a:r>
          </a:p>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73</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74</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75</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76</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77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8</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78</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79</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80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9B515D-9757-4820-BA06-859AB74F6F13}"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srcRect/>
          <a:stretch>
            <a:fillRect/>
          </a:stretch>
        </p:blipFill>
        <p:spPr bwMode="auto">
          <a:xfrm>
            <a:off x="0" y="0"/>
            <a:ext cx="9144000" cy="6916738"/>
          </a:xfrm>
          <a:prstGeom prst="rect">
            <a:avLst/>
          </a:prstGeom>
          <a:noFill/>
          <a:ln w="9525">
            <a:noFill/>
            <a:miter lim="800000"/>
            <a:headEnd/>
            <a:tailEnd/>
          </a:ln>
        </p:spPr>
      </p:pic>
      <p:pic>
        <p:nvPicPr>
          <p:cNvPr id="5" name="Picture 18" descr="BCM_Logo_wht_1"/>
          <p:cNvPicPr>
            <a:picLocks noChangeAspect="1" noChangeArrowheads="1"/>
          </p:cNvPicPr>
          <p:nvPr/>
        </p:nvPicPr>
        <p:blipFill>
          <a:blip r:embed="rId3" cstate="print"/>
          <a:srcRect/>
          <a:stretch>
            <a:fillRect/>
          </a:stretch>
        </p:blipFill>
        <p:spPr bwMode="auto">
          <a:xfrm>
            <a:off x="182563" y="6096000"/>
            <a:ext cx="1193800" cy="565150"/>
          </a:xfrm>
          <a:prstGeom prst="rect">
            <a:avLst/>
          </a:prstGeom>
          <a:noFill/>
          <a:ln w="9525">
            <a:noFill/>
            <a:miter lim="800000"/>
            <a:headEnd/>
            <a:tailEnd/>
          </a:ln>
        </p:spPr>
      </p:pic>
      <p:grpSp>
        <p:nvGrpSpPr>
          <p:cNvPr id="6" name="Group 19"/>
          <p:cNvGrpSpPr>
            <a:grpSpLocks/>
          </p:cNvGrpSpPr>
          <p:nvPr/>
        </p:nvGrpSpPr>
        <p:grpSpPr bwMode="auto">
          <a:xfrm>
            <a:off x="533400" y="5029200"/>
            <a:ext cx="573088" cy="914400"/>
            <a:chOff x="4060" y="423"/>
            <a:chExt cx="1292" cy="2056"/>
          </a:xfrm>
        </p:grpSpPr>
        <p:sp>
          <p:nvSpPr>
            <p:cNvPr id="7" name="Freeform 20"/>
            <p:cNvSpPr>
              <a:spLocks/>
            </p:cNvSpPr>
            <p:nvPr/>
          </p:nvSpPr>
          <p:spPr bwMode="auto">
            <a:xfrm>
              <a:off x="4608" y="423"/>
              <a:ext cx="197" cy="211"/>
            </a:xfrm>
            <a:custGeom>
              <a:avLst/>
              <a:gdLst/>
              <a:ahLst/>
              <a:cxnLst>
                <a:cxn ang="0">
                  <a:pos x="41" y="1"/>
                </a:cxn>
                <a:cxn ang="0">
                  <a:pos x="75" y="26"/>
                </a:cxn>
                <a:cxn ang="0">
                  <a:pos x="73" y="52"/>
                </a:cxn>
                <a:cxn ang="0">
                  <a:pos x="28" y="70"/>
                </a:cxn>
                <a:cxn ang="0">
                  <a:pos x="4" y="28"/>
                </a:cxn>
                <a:cxn ang="0">
                  <a:pos x="41" y="1"/>
                </a:cxn>
              </a:cxnLst>
              <a:rect l="0" t="0" r="r" b="b"/>
              <a:pathLst>
                <a:path w="77" h="75">
                  <a:moveTo>
                    <a:pt x="41" y="1"/>
                  </a:moveTo>
                  <a:cubicBezTo>
                    <a:pt x="57" y="1"/>
                    <a:pt x="71" y="10"/>
                    <a:pt x="75" y="26"/>
                  </a:cubicBezTo>
                  <a:cubicBezTo>
                    <a:pt x="77" y="35"/>
                    <a:pt x="77" y="44"/>
                    <a:pt x="73" y="52"/>
                  </a:cubicBezTo>
                  <a:cubicBezTo>
                    <a:pt x="65" y="69"/>
                    <a:pt x="44" y="75"/>
                    <a:pt x="28" y="70"/>
                  </a:cubicBezTo>
                  <a:cubicBezTo>
                    <a:pt x="10" y="64"/>
                    <a:pt x="0" y="47"/>
                    <a:pt x="4" y="28"/>
                  </a:cubicBezTo>
                  <a:cubicBezTo>
                    <a:pt x="8" y="10"/>
                    <a:pt x="25" y="0"/>
                    <a:pt x="41" y="1"/>
                  </a:cubicBezTo>
                  <a:close/>
                </a:path>
              </a:pathLst>
            </a:custGeom>
            <a:solidFill>
              <a:srgbClr val="FFFFFF"/>
            </a:solidFill>
            <a:ln w="9525">
              <a:solidFill>
                <a:srgbClr val="FFFFFF"/>
              </a:solidFill>
              <a:round/>
              <a:headEnd/>
              <a:tailEnd/>
            </a:ln>
          </p:spPr>
          <p:txBody>
            <a:bodyPr/>
            <a:lstStyle/>
            <a:p>
              <a:pPr eaLnBrk="0" hangingPunct="0">
                <a:defRPr/>
              </a:pPr>
              <a:endParaRPr lang="en-US" dirty="0">
                <a:ea typeface="ＭＳ Ｐゴシック" pitchFamily="28" charset="-128"/>
                <a:cs typeface="+mn-cs"/>
              </a:endParaRPr>
            </a:p>
          </p:txBody>
        </p:sp>
        <p:sp>
          <p:nvSpPr>
            <p:cNvPr id="8" name="Freeform 21"/>
            <p:cNvSpPr>
              <a:spLocks/>
            </p:cNvSpPr>
            <p:nvPr/>
          </p:nvSpPr>
          <p:spPr bwMode="auto">
            <a:xfrm>
              <a:off x="4436" y="605"/>
              <a:ext cx="537" cy="378"/>
            </a:xfrm>
            <a:custGeom>
              <a:avLst/>
              <a:gdLst/>
              <a:ahLst/>
              <a:cxnLst>
                <a:cxn ang="0">
                  <a:pos x="39" y="7"/>
                </a:cxn>
                <a:cxn ang="0">
                  <a:pos x="107" y="65"/>
                </a:cxn>
                <a:cxn ang="0">
                  <a:pos x="174" y="6"/>
                </a:cxn>
                <a:cxn ang="0">
                  <a:pos x="207" y="23"/>
                </a:cxn>
                <a:cxn ang="0">
                  <a:pos x="205" y="41"/>
                </a:cxn>
                <a:cxn ang="0">
                  <a:pos x="115" y="130"/>
                </a:cxn>
                <a:cxn ang="0">
                  <a:pos x="98" y="131"/>
                </a:cxn>
                <a:cxn ang="0">
                  <a:pos x="5" y="36"/>
                </a:cxn>
                <a:cxn ang="0">
                  <a:pos x="14" y="9"/>
                </a:cxn>
                <a:cxn ang="0">
                  <a:pos x="39" y="7"/>
                </a:cxn>
              </a:cxnLst>
              <a:rect l="0" t="0" r="r" b="b"/>
              <a:pathLst>
                <a:path w="209" h="135">
                  <a:moveTo>
                    <a:pt x="39" y="7"/>
                  </a:moveTo>
                  <a:cubicBezTo>
                    <a:pt x="67" y="22"/>
                    <a:pt x="81" y="50"/>
                    <a:pt x="107" y="65"/>
                  </a:cubicBezTo>
                  <a:cubicBezTo>
                    <a:pt x="130" y="45"/>
                    <a:pt x="147" y="20"/>
                    <a:pt x="174" y="6"/>
                  </a:cubicBezTo>
                  <a:cubicBezTo>
                    <a:pt x="187" y="0"/>
                    <a:pt x="203" y="8"/>
                    <a:pt x="207" y="23"/>
                  </a:cubicBezTo>
                  <a:cubicBezTo>
                    <a:pt x="209" y="29"/>
                    <a:pt x="208" y="36"/>
                    <a:pt x="205" y="41"/>
                  </a:cubicBezTo>
                  <a:cubicBezTo>
                    <a:pt x="178" y="75"/>
                    <a:pt x="150" y="104"/>
                    <a:pt x="115" y="130"/>
                  </a:cubicBezTo>
                  <a:cubicBezTo>
                    <a:pt x="111" y="133"/>
                    <a:pt x="103" y="135"/>
                    <a:pt x="98" y="131"/>
                  </a:cubicBezTo>
                  <a:cubicBezTo>
                    <a:pt x="63" y="101"/>
                    <a:pt x="28" y="76"/>
                    <a:pt x="5" y="36"/>
                  </a:cubicBezTo>
                  <a:cubicBezTo>
                    <a:pt x="0" y="28"/>
                    <a:pt x="4" y="15"/>
                    <a:pt x="14" y="9"/>
                  </a:cubicBezTo>
                  <a:cubicBezTo>
                    <a:pt x="21" y="5"/>
                    <a:pt x="30" y="2"/>
                    <a:pt x="39" y="7"/>
                  </a:cubicBezTo>
                  <a:close/>
                </a:path>
              </a:pathLst>
            </a:custGeom>
            <a:solidFill>
              <a:srgbClr val="FFFFFF"/>
            </a:solidFill>
            <a:ln w="9525">
              <a:solidFill>
                <a:srgbClr val="FFFFFF"/>
              </a:solidFill>
              <a:round/>
              <a:headEnd/>
              <a:tailEnd/>
            </a:ln>
          </p:spPr>
          <p:txBody>
            <a:bodyPr/>
            <a:lstStyle/>
            <a:p>
              <a:pPr eaLnBrk="0" hangingPunct="0">
                <a:defRPr/>
              </a:pPr>
              <a:endParaRPr lang="en-US" dirty="0">
                <a:ea typeface="ＭＳ Ｐゴシック" pitchFamily="28" charset="-128"/>
                <a:cs typeface="+mn-cs"/>
              </a:endParaRPr>
            </a:p>
          </p:txBody>
        </p:sp>
        <p:sp>
          <p:nvSpPr>
            <p:cNvPr id="9" name="Freeform 22"/>
            <p:cNvSpPr>
              <a:spLocks/>
            </p:cNvSpPr>
            <p:nvPr/>
          </p:nvSpPr>
          <p:spPr bwMode="auto">
            <a:xfrm>
              <a:off x="4268" y="794"/>
              <a:ext cx="877" cy="482"/>
            </a:xfrm>
            <a:custGeom>
              <a:avLst/>
              <a:gdLst/>
              <a:ahLst/>
              <a:cxnLst>
                <a:cxn ang="0">
                  <a:pos x="143" y="101"/>
                </a:cxn>
                <a:cxn ang="0">
                  <a:pos x="202" y="99"/>
                </a:cxn>
                <a:cxn ang="0">
                  <a:pos x="297" y="11"/>
                </a:cxn>
                <a:cxn ang="0">
                  <a:pos x="336" y="18"/>
                </a:cxn>
                <a:cxn ang="0">
                  <a:pos x="335" y="43"/>
                </a:cxn>
                <a:cxn ang="0">
                  <a:pos x="222" y="149"/>
                </a:cxn>
                <a:cxn ang="0">
                  <a:pos x="95" y="134"/>
                </a:cxn>
                <a:cxn ang="0">
                  <a:pos x="5" y="44"/>
                </a:cxn>
                <a:cxn ang="0">
                  <a:pos x="3" y="22"/>
                </a:cxn>
                <a:cxn ang="0">
                  <a:pos x="36" y="8"/>
                </a:cxn>
                <a:cxn ang="0">
                  <a:pos x="143" y="101"/>
                </a:cxn>
              </a:cxnLst>
              <a:rect l="0" t="0" r="r" b="b"/>
              <a:pathLst>
                <a:path w="341" h="172">
                  <a:moveTo>
                    <a:pt x="143" y="101"/>
                  </a:moveTo>
                  <a:cubicBezTo>
                    <a:pt x="161" y="112"/>
                    <a:pt x="185" y="113"/>
                    <a:pt x="202" y="99"/>
                  </a:cubicBezTo>
                  <a:cubicBezTo>
                    <a:pt x="237" y="71"/>
                    <a:pt x="263" y="40"/>
                    <a:pt x="297" y="11"/>
                  </a:cubicBezTo>
                  <a:cubicBezTo>
                    <a:pt x="309" y="0"/>
                    <a:pt x="328" y="4"/>
                    <a:pt x="336" y="18"/>
                  </a:cubicBezTo>
                  <a:cubicBezTo>
                    <a:pt x="341" y="27"/>
                    <a:pt x="341" y="37"/>
                    <a:pt x="335" y="43"/>
                  </a:cubicBezTo>
                  <a:cubicBezTo>
                    <a:pt x="300" y="82"/>
                    <a:pt x="268" y="123"/>
                    <a:pt x="222" y="149"/>
                  </a:cubicBezTo>
                  <a:cubicBezTo>
                    <a:pt x="181" y="172"/>
                    <a:pt x="130" y="165"/>
                    <a:pt x="95" y="134"/>
                  </a:cubicBezTo>
                  <a:cubicBezTo>
                    <a:pt x="63" y="104"/>
                    <a:pt x="34" y="76"/>
                    <a:pt x="5" y="44"/>
                  </a:cubicBezTo>
                  <a:cubicBezTo>
                    <a:pt x="0" y="38"/>
                    <a:pt x="1" y="29"/>
                    <a:pt x="3" y="22"/>
                  </a:cubicBezTo>
                  <a:cubicBezTo>
                    <a:pt x="7" y="8"/>
                    <a:pt x="24" y="1"/>
                    <a:pt x="36" y="8"/>
                  </a:cubicBezTo>
                  <a:cubicBezTo>
                    <a:pt x="78" y="31"/>
                    <a:pt x="101" y="75"/>
                    <a:pt x="143" y="101"/>
                  </a:cubicBezTo>
                  <a:close/>
                </a:path>
              </a:pathLst>
            </a:custGeom>
            <a:solidFill>
              <a:srgbClr val="FFFFFF"/>
            </a:solidFill>
            <a:ln w="9525">
              <a:solidFill>
                <a:srgbClr val="FFFFFF"/>
              </a:solidFill>
              <a:round/>
              <a:headEnd/>
              <a:tailEnd/>
            </a:ln>
          </p:spPr>
          <p:txBody>
            <a:bodyPr/>
            <a:lstStyle/>
            <a:p>
              <a:pPr eaLnBrk="0" hangingPunct="0">
                <a:defRPr/>
              </a:pPr>
              <a:endParaRPr lang="en-US" dirty="0">
                <a:ea typeface="ＭＳ Ｐゴシック" pitchFamily="28" charset="-128"/>
                <a:cs typeface="+mn-cs"/>
              </a:endParaRPr>
            </a:p>
          </p:txBody>
        </p:sp>
        <p:sp>
          <p:nvSpPr>
            <p:cNvPr id="10" name="Freeform 23"/>
            <p:cNvSpPr>
              <a:spLocks/>
            </p:cNvSpPr>
            <p:nvPr/>
          </p:nvSpPr>
          <p:spPr bwMode="auto">
            <a:xfrm>
              <a:off x="4089" y="973"/>
              <a:ext cx="1235" cy="557"/>
            </a:xfrm>
            <a:custGeom>
              <a:avLst/>
              <a:gdLst/>
              <a:ahLst/>
              <a:cxnLst>
                <a:cxn ang="0">
                  <a:pos x="188" y="131"/>
                </a:cxn>
                <a:cxn ang="0">
                  <a:pos x="309" y="121"/>
                </a:cxn>
                <a:cxn ang="0">
                  <a:pos x="438" y="10"/>
                </a:cxn>
                <a:cxn ang="0">
                  <a:pos x="471" y="39"/>
                </a:cxn>
                <a:cxn ang="0">
                  <a:pos x="391" y="126"/>
                </a:cxn>
                <a:cxn ang="0">
                  <a:pos x="339" y="166"/>
                </a:cxn>
                <a:cxn ang="0">
                  <a:pos x="178" y="184"/>
                </a:cxn>
                <a:cxn ang="0">
                  <a:pos x="112" y="152"/>
                </a:cxn>
                <a:cxn ang="0">
                  <a:pos x="40" y="84"/>
                </a:cxn>
                <a:cxn ang="0">
                  <a:pos x="2" y="42"/>
                </a:cxn>
                <a:cxn ang="0">
                  <a:pos x="4" y="22"/>
                </a:cxn>
                <a:cxn ang="0">
                  <a:pos x="39" y="11"/>
                </a:cxn>
                <a:cxn ang="0">
                  <a:pos x="188" y="131"/>
                </a:cxn>
              </a:cxnLst>
              <a:rect l="0" t="0" r="r" b="b"/>
              <a:pathLst>
                <a:path w="480" h="198">
                  <a:moveTo>
                    <a:pt x="188" y="131"/>
                  </a:moveTo>
                  <a:cubicBezTo>
                    <a:pt x="227" y="145"/>
                    <a:pt x="271" y="141"/>
                    <a:pt x="309" y="121"/>
                  </a:cubicBezTo>
                  <a:cubicBezTo>
                    <a:pt x="362" y="94"/>
                    <a:pt x="387" y="39"/>
                    <a:pt x="438" y="10"/>
                  </a:cubicBezTo>
                  <a:cubicBezTo>
                    <a:pt x="456" y="0"/>
                    <a:pt x="480" y="21"/>
                    <a:pt x="471" y="39"/>
                  </a:cubicBezTo>
                  <a:cubicBezTo>
                    <a:pt x="454" y="75"/>
                    <a:pt x="419" y="96"/>
                    <a:pt x="391" y="126"/>
                  </a:cubicBezTo>
                  <a:cubicBezTo>
                    <a:pt x="376" y="142"/>
                    <a:pt x="359" y="155"/>
                    <a:pt x="339" y="166"/>
                  </a:cubicBezTo>
                  <a:cubicBezTo>
                    <a:pt x="289" y="193"/>
                    <a:pt x="232" y="198"/>
                    <a:pt x="178" y="184"/>
                  </a:cubicBezTo>
                  <a:cubicBezTo>
                    <a:pt x="153" y="177"/>
                    <a:pt x="133" y="167"/>
                    <a:pt x="112" y="152"/>
                  </a:cubicBezTo>
                  <a:cubicBezTo>
                    <a:pt x="84" y="131"/>
                    <a:pt x="65" y="106"/>
                    <a:pt x="40" y="84"/>
                  </a:cubicBezTo>
                  <a:cubicBezTo>
                    <a:pt x="26" y="71"/>
                    <a:pt x="10" y="60"/>
                    <a:pt x="2" y="42"/>
                  </a:cubicBezTo>
                  <a:cubicBezTo>
                    <a:pt x="0" y="36"/>
                    <a:pt x="1" y="28"/>
                    <a:pt x="4" y="22"/>
                  </a:cubicBezTo>
                  <a:cubicBezTo>
                    <a:pt x="11" y="10"/>
                    <a:pt x="27" y="2"/>
                    <a:pt x="39" y="11"/>
                  </a:cubicBezTo>
                  <a:cubicBezTo>
                    <a:pt x="93" y="50"/>
                    <a:pt x="125" y="110"/>
                    <a:pt x="188" y="131"/>
                  </a:cubicBezTo>
                  <a:close/>
                </a:path>
              </a:pathLst>
            </a:custGeom>
            <a:solidFill>
              <a:srgbClr val="FFFFFF"/>
            </a:solidFill>
            <a:ln w="9525">
              <a:solidFill>
                <a:srgbClr val="FFFFFF"/>
              </a:solidFill>
              <a:round/>
              <a:headEnd/>
              <a:tailEnd/>
            </a:ln>
          </p:spPr>
          <p:txBody>
            <a:bodyPr/>
            <a:lstStyle/>
            <a:p>
              <a:pPr eaLnBrk="0" hangingPunct="0">
                <a:defRPr/>
              </a:pPr>
              <a:endParaRPr lang="en-US" dirty="0">
                <a:ea typeface="ＭＳ Ｐゴシック" pitchFamily="28" charset="-128"/>
                <a:cs typeface="+mn-cs"/>
              </a:endParaRPr>
            </a:p>
          </p:txBody>
        </p:sp>
        <p:grpSp>
          <p:nvGrpSpPr>
            <p:cNvPr id="11" name="Group 24"/>
            <p:cNvGrpSpPr>
              <a:grpSpLocks/>
            </p:cNvGrpSpPr>
            <p:nvPr/>
          </p:nvGrpSpPr>
          <p:grpSpPr bwMode="auto">
            <a:xfrm>
              <a:off x="4060" y="1572"/>
              <a:ext cx="1292" cy="907"/>
              <a:chOff x="1327" y="3312"/>
              <a:chExt cx="1292" cy="907"/>
            </a:xfrm>
          </p:grpSpPr>
          <p:grpSp>
            <p:nvGrpSpPr>
              <p:cNvPr id="12" name="Group 25"/>
              <p:cNvGrpSpPr>
                <a:grpSpLocks/>
              </p:cNvGrpSpPr>
              <p:nvPr/>
            </p:nvGrpSpPr>
            <p:grpSpPr bwMode="auto">
              <a:xfrm>
                <a:off x="1610" y="3312"/>
                <a:ext cx="719" cy="232"/>
                <a:chOff x="1610" y="3312"/>
                <a:chExt cx="719" cy="232"/>
              </a:xfrm>
            </p:grpSpPr>
            <p:sp>
              <p:nvSpPr>
                <p:cNvPr id="33" name="Freeform 26"/>
                <p:cNvSpPr>
                  <a:spLocks/>
                </p:cNvSpPr>
                <p:nvPr/>
              </p:nvSpPr>
              <p:spPr bwMode="auto">
                <a:xfrm>
                  <a:off x="1610" y="3312"/>
                  <a:ext cx="186" cy="228"/>
                </a:xfrm>
                <a:custGeom>
                  <a:avLst/>
                  <a:gdLst/>
                  <a:ahLst/>
                  <a:cxnLst>
                    <a:cxn ang="0">
                      <a:pos x="0" y="24"/>
                    </a:cxn>
                    <a:cxn ang="0">
                      <a:pos x="0" y="0"/>
                    </a:cxn>
                    <a:cxn ang="0">
                      <a:pos x="73" y="0"/>
                    </a:cxn>
                    <a:cxn ang="0">
                      <a:pos x="73" y="24"/>
                    </a:cxn>
                    <a:cxn ang="0">
                      <a:pos x="69" y="24"/>
                    </a:cxn>
                    <a:cxn ang="0">
                      <a:pos x="60" y="6"/>
                    </a:cxn>
                    <a:cxn ang="0">
                      <a:pos x="46" y="4"/>
                    </a:cxn>
                    <a:cxn ang="0">
                      <a:pos x="46" y="67"/>
                    </a:cxn>
                    <a:cxn ang="0">
                      <a:pos x="48" y="76"/>
                    </a:cxn>
                    <a:cxn ang="0">
                      <a:pos x="58" y="78"/>
                    </a:cxn>
                    <a:cxn ang="0">
                      <a:pos x="58" y="81"/>
                    </a:cxn>
                    <a:cxn ang="0">
                      <a:pos x="15" y="81"/>
                    </a:cxn>
                    <a:cxn ang="0">
                      <a:pos x="15" y="78"/>
                    </a:cxn>
                    <a:cxn ang="0">
                      <a:pos x="25" y="76"/>
                    </a:cxn>
                    <a:cxn ang="0">
                      <a:pos x="27" y="67"/>
                    </a:cxn>
                    <a:cxn ang="0">
                      <a:pos x="27" y="4"/>
                    </a:cxn>
                    <a:cxn ang="0">
                      <a:pos x="14" y="6"/>
                    </a:cxn>
                    <a:cxn ang="0">
                      <a:pos x="4" y="24"/>
                    </a:cxn>
                    <a:cxn ang="0">
                      <a:pos x="0" y="24"/>
                    </a:cxn>
                  </a:cxnLst>
                  <a:rect l="0" t="0" r="r" b="b"/>
                  <a:pathLst>
                    <a:path w="73" h="81">
                      <a:moveTo>
                        <a:pt x="0" y="24"/>
                      </a:moveTo>
                      <a:cubicBezTo>
                        <a:pt x="0" y="0"/>
                        <a:pt x="0" y="0"/>
                        <a:pt x="0" y="0"/>
                      </a:cubicBezTo>
                      <a:cubicBezTo>
                        <a:pt x="73" y="0"/>
                        <a:pt x="73" y="0"/>
                        <a:pt x="73" y="0"/>
                      </a:cubicBezTo>
                      <a:cubicBezTo>
                        <a:pt x="73" y="24"/>
                        <a:pt x="73" y="24"/>
                        <a:pt x="73" y="24"/>
                      </a:cubicBezTo>
                      <a:cubicBezTo>
                        <a:pt x="69" y="24"/>
                        <a:pt x="69" y="24"/>
                        <a:pt x="69" y="24"/>
                      </a:cubicBezTo>
                      <a:cubicBezTo>
                        <a:pt x="68" y="15"/>
                        <a:pt x="65" y="10"/>
                        <a:pt x="60" y="6"/>
                      </a:cubicBezTo>
                      <a:cubicBezTo>
                        <a:pt x="57" y="5"/>
                        <a:pt x="52" y="4"/>
                        <a:pt x="46" y="4"/>
                      </a:cubicBezTo>
                      <a:cubicBezTo>
                        <a:pt x="46" y="67"/>
                        <a:pt x="46" y="67"/>
                        <a:pt x="46" y="67"/>
                      </a:cubicBezTo>
                      <a:cubicBezTo>
                        <a:pt x="46" y="71"/>
                        <a:pt x="47" y="74"/>
                        <a:pt x="48" y="76"/>
                      </a:cubicBezTo>
                      <a:cubicBezTo>
                        <a:pt x="50" y="77"/>
                        <a:pt x="53" y="78"/>
                        <a:pt x="58" y="78"/>
                      </a:cubicBezTo>
                      <a:cubicBezTo>
                        <a:pt x="58" y="81"/>
                        <a:pt x="58" y="81"/>
                        <a:pt x="58" y="81"/>
                      </a:cubicBezTo>
                      <a:cubicBezTo>
                        <a:pt x="15" y="81"/>
                        <a:pt x="15" y="81"/>
                        <a:pt x="15" y="81"/>
                      </a:cubicBezTo>
                      <a:cubicBezTo>
                        <a:pt x="15" y="78"/>
                        <a:pt x="15" y="78"/>
                        <a:pt x="15" y="78"/>
                      </a:cubicBezTo>
                      <a:cubicBezTo>
                        <a:pt x="20" y="78"/>
                        <a:pt x="23" y="77"/>
                        <a:pt x="25" y="76"/>
                      </a:cubicBezTo>
                      <a:cubicBezTo>
                        <a:pt x="26" y="74"/>
                        <a:pt x="27" y="71"/>
                        <a:pt x="27" y="67"/>
                      </a:cubicBezTo>
                      <a:cubicBezTo>
                        <a:pt x="27" y="4"/>
                        <a:pt x="27" y="4"/>
                        <a:pt x="27" y="4"/>
                      </a:cubicBezTo>
                      <a:cubicBezTo>
                        <a:pt x="21" y="4"/>
                        <a:pt x="17" y="5"/>
                        <a:pt x="14" y="6"/>
                      </a:cubicBezTo>
                      <a:cubicBezTo>
                        <a:pt x="8" y="10"/>
                        <a:pt x="5" y="15"/>
                        <a:pt x="4" y="24"/>
                      </a:cubicBezTo>
                      <a:lnTo>
                        <a:pt x="0" y="24"/>
                      </a:ln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34" name="Freeform 27"/>
                <p:cNvSpPr>
                  <a:spLocks noEditPoints="1"/>
                </p:cNvSpPr>
                <p:nvPr/>
              </p:nvSpPr>
              <p:spPr bwMode="auto">
                <a:xfrm>
                  <a:off x="1785" y="3380"/>
                  <a:ext cx="122" cy="164"/>
                </a:xfrm>
                <a:custGeom>
                  <a:avLst/>
                  <a:gdLst/>
                  <a:ahLst/>
                  <a:cxnLst>
                    <a:cxn ang="0">
                      <a:pos x="19" y="9"/>
                    </a:cxn>
                    <a:cxn ang="0">
                      <a:pos x="25" y="4"/>
                    </a:cxn>
                    <a:cxn ang="0">
                      <a:pos x="31" y="8"/>
                    </a:cxn>
                    <a:cxn ang="0">
                      <a:pos x="33" y="23"/>
                    </a:cxn>
                    <a:cxn ang="0">
                      <a:pos x="17" y="23"/>
                    </a:cxn>
                    <a:cxn ang="0">
                      <a:pos x="19" y="9"/>
                    </a:cxn>
                    <a:cxn ang="0">
                      <a:pos x="8" y="52"/>
                    </a:cxn>
                    <a:cxn ang="0">
                      <a:pos x="25" y="59"/>
                    </a:cxn>
                    <a:cxn ang="0">
                      <a:pos x="36" y="56"/>
                    </a:cxn>
                    <a:cxn ang="0">
                      <a:pos x="48" y="44"/>
                    </a:cxn>
                    <a:cxn ang="0">
                      <a:pos x="46" y="42"/>
                    </a:cxn>
                    <a:cxn ang="0">
                      <a:pos x="40" y="47"/>
                    </a:cxn>
                    <a:cxn ang="0">
                      <a:pos x="32" y="50"/>
                    </a:cxn>
                    <a:cxn ang="0">
                      <a:pos x="20" y="40"/>
                    </a:cxn>
                    <a:cxn ang="0">
                      <a:pos x="17" y="27"/>
                    </a:cxn>
                    <a:cxn ang="0">
                      <a:pos x="48" y="27"/>
                    </a:cxn>
                    <a:cxn ang="0">
                      <a:pos x="47" y="23"/>
                    </a:cxn>
                    <a:cxn ang="0">
                      <a:pos x="45" y="12"/>
                    </a:cxn>
                    <a:cxn ang="0">
                      <a:pos x="37" y="3"/>
                    </a:cxn>
                    <a:cxn ang="0">
                      <a:pos x="25" y="0"/>
                    </a:cxn>
                    <a:cxn ang="0">
                      <a:pos x="8" y="8"/>
                    </a:cxn>
                    <a:cxn ang="0">
                      <a:pos x="0" y="29"/>
                    </a:cxn>
                    <a:cxn ang="0">
                      <a:pos x="8" y="52"/>
                    </a:cxn>
                  </a:cxnLst>
                  <a:rect l="0" t="0" r="r" b="b"/>
                  <a:pathLst>
                    <a:path w="48" h="59">
                      <a:moveTo>
                        <a:pt x="19" y="9"/>
                      </a:moveTo>
                      <a:cubicBezTo>
                        <a:pt x="20" y="6"/>
                        <a:pt x="22" y="4"/>
                        <a:pt x="25" y="4"/>
                      </a:cubicBezTo>
                      <a:cubicBezTo>
                        <a:pt x="28" y="4"/>
                        <a:pt x="30" y="5"/>
                        <a:pt x="31" y="8"/>
                      </a:cubicBezTo>
                      <a:cubicBezTo>
                        <a:pt x="32" y="11"/>
                        <a:pt x="33" y="16"/>
                        <a:pt x="33" y="23"/>
                      </a:cubicBezTo>
                      <a:cubicBezTo>
                        <a:pt x="17" y="23"/>
                        <a:pt x="17" y="23"/>
                        <a:pt x="17" y="23"/>
                      </a:cubicBezTo>
                      <a:cubicBezTo>
                        <a:pt x="17" y="17"/>
                        <a:pt x="18" y="12"/>
                        <a:pt x="19" y="9"/>
                      </a:cubicBezTo>
                      <a:close/>
                      <a:moveTo>
                        <a:pt x="8" y="52"/>
                      </a:moveTo>
                      <a:cubicBezTo>
                        <a:pt x="13" y="56"/>
                        <a:pt x="19" y="59"/>
                        <a:pt x="25" y="59"/>
                      </a:cubicBezTo>
                      <a:cubicBezTo>
                        <a:pt x="29" y="59"/>
                        <a:pt x="32" y="58"/>
                        <a:pt x="36" y="56"/>
                      </a:cubicBezTo>
                      <a:cubicBezTo>
                        <a:pt x="40" y="54"/>
                        <a:pt x="45" y="50"/>
                        <a:pt x="48" y="44"/>
                      </a:cubicBezTo>
                      <a:cubicBezTo>
                        <a:pt x="46" y="42"/>
                        <a:pt x="46" y="42"/>
                        <a:pt x="46" y="42"/>
                      </a:cubicBezTo>
                      <a:cubicBezTo>
                        <a:pt x="43" y="44"/>
                        <a:pt x="41" y="46"/>
                        <a:pt x="40" y="47"/>
                      </a:cubicBezTo>
                      <a:cubicBezTo>
                        <a:pt x="37" y="49"/>
                        <a:pt x="35" y="50"/>
                        <a:pt x="32" y="50"/>
                      </a:cubicBezTo>
                      <a:cubicBezTo>
                        <a:pt x="26" y="50"/>
                        <a:pt x="22" y="47"/>
                        <a:pt x="20" y="40"/>
                      </a:cubicBezTo>
                      <a:cubicBezTo>
                        <a:pt x="18" y="36"/>
                        <a:pt x="18" y="32"/>
                        <a:pt x="17" y="27"/>
                      </a:cubicBezTo>
                      <a:cubicBezTo>
                        <a:pt x="48" y="27"/>
                        <a:pt x="48" y="27"/>
                        <a:pt x="48" y="27"/>
                      </a:cubicBezTo>
                      <a:cubicBezTo>
                        <a:pt x="48" y="26"/>
                        <a:pt x="48" y="25"/>
                        <a:pt x="47" y="23"/>
                      </a:cubicBezTo>
                      <a:cubicBezTo>
                        <a:pt x="47" y="18"/>
                        <a:pt x="46" y="15"/>
                        <a:pt x="45" y="12"/>
                      </a:cubicBezTo>
                      <a:cubicBezTo>
                        <a:pt x="43" y="8"/>
                        <a:pt x="40" y="5"/>
                        <a:pt x="37" y="3"/>
                      </a:cubicBezTo>
                      <a:cubicBezTo>
                        <a:pt x="33" y="1"/>
                        <a:pt x="29" y="0"/>
                        <a:pt x="25" y="0"/>
                      </a:cubicBezTo>
                      <a:cubicBezTo>
                        <a:pt x="18" y="0"/>
                        <a:pt x="13" y="3"/>
                        <a:pt x="8" y="8"/>
                      </a:cubicBezTo>
                      <a:cubicBezTo>
                        <a:pt x="3" y="13"/>
                        <a:pt x="0" y="20"/>
                        <a:pt x="0" y="29"/>
                      </a:cubicBezTo>
                      <a:cubicBezTo>
                        <a:pt x="0" y="40"/>
                        <a:pt x="3" y="47"/>
                        <a:pt x="8" y="52"/>
                      </a:cubicBez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35" name="Freeform 28"/>
                <p:cNvSpPr>
                  <a:spLocks/>
                </p:cNvSpPr>
                <p:nvPr/>
              </p:nvSpPr>
              <p:spPr bwMode="auto">
                <a:xfrm>
                  <a:off x="1918" y="3384"/>
                  <a:ext cx="143" cy="157"/>
                </a:xfrm>
                <a:custGeom>
                  <a:avLst/>
                  <a:gdLst/>
                  <a:ahLst/>
                  <a:cxnLst>
                    <a:cxn ang="0">
                      <a:pos x="0" y="55"/>
                    </a:cxn>
                    <a:cxn ang="0">
                      <a:pos x="0" y="52"/>
                    </a:cxn>
                    <a:cxn ang="0">
                      <a:pos x="5" y="50"/>
                    </a:cxn>
                    <a:cxn ang="0">
                      <a:pos x="12" y="43"/>
                    </a:cxn>
                    <a:cxn ang="0">
                      <a:pos x="17" y="37"/>
                    </a:cxn>
                    <a:cxn ang="0">
                      <a:pos x="21" y="31"/>
                    </a:cxn>
                    <a:cxn ang="0">
                      <a:pos x="6" y="7"/>
                    </a:cxn>
                    <a:cxn ang="0">
                      <a:pos x="3" y="4"/>
                    </a:cxn>
                    <a:cxn ang="0">
                      <a:pos x="0" y="3"/>
                    </a:cxn>
                    <a:cxn ang="0">
                      <a:pos x="0" y="0"/>
                    </a:cxn>
                    <a:cxn ang="0">
                      <a:pos x="30" y="0"/>
                    </a:cxn>
                    <a:cxn ang="0">
                      <a:pos x="30" y="3"/>
                    </a:cxn>
                    <a:cxn ang="0">
                      <a:pos x="25" y="3"/>
                    </a:cxn>
                    <a:cxn ang="0">
                      <a:pos x="24" y="5"/>
                    </a:cxn>
                    <a:cxn ang="0">
                      <a:pos x="27" y="11"/>
                    </a:cxn>
                    <a:cxn ang="0">
                      <a:pos x="33" y="18"/>
                    </a:cxn>
                    <a:cxn ang="0">
                      <a:pos x="40" y="9"/>
                    </a:cxn>
                    <a:cxn ang="0">
                      <a:pos x="42" y="5"/>
                    </a:cxn>
                    <a:cxn ang="0">
                      <a:pos x="40" y="3"/>
                    </a:cxn>
                    <a:cxn ang="0">
                      <a:pos x="35" y="3"/>
                    </a:cxn>
                    <a:cxn ang="0">
                      <a:pos x="35" y="0"/>
                    </a:cxn>
                    <a:cxn ang="0">
                      <a:pos x="56" y="0"/>
                    </a:cxn>
                    <a:cxn ang="0">
                      <a:pos x="56" y="3"/>
                    </a:cxn>
                    <a:cxn ang="0">
                      <a:pos x="52" y="4"/>
                    </a:cxn>
                    <a:cxn ang="0">
                      <a:pos x="47" y="7"/>
                    </a:cxn>
                    <a:cxn ang="0">
                      <a:pos x="35" y="22"/>
                    </a:cxn>
                    <a:cxn ang="0">
                      <a:pos x="53" y="50"/>
                    </a:cxn>
                    <a:cxn ang="0">
                      <a:pos x="54" y="51"/>
                    </a:cxn>
                    <a:cxn ang="0">
                      <a:pos x="56" y="52"/>
                    </a:cxn>
                    <a:cxn ang="0">
                      <a:pos x="56" y="55"/>
                    </a:cxn>
                    <a:cxn ang="0">
                      <a:pos x="28" y="55"/>
                    </a:cxn>
                    <a:cxn ang="0">
                      <a:pos x="28" y="52"/>
                    </a:cxn>
                    <a:cxn ang="0">
                      <a:pos x="32" y="52"/>
                    </a:cxn>
                    <a:cxn ang="0">
                      <a:pos x="33" y="50"/>
                    </a:cxn>
                    <a:cxn ang="0">
                      <a:pos x="32" y="46"/>
                    </a:cxn>
                    <a:cxn ang="0">
                      <a:pos x="29" y="43"/>
                    </a:cxn>
                    <a:cxn ang="0">
                      <a:pos x="27" y="39"/>
                    </a:cxn>
                    <a:cxn ang="0">
                      <a:pos x="24" y="34"/>
                    </a:cxn>
                    <a:cxn ang="0">
                      <a:pos x="18" y="42"/>
                    </a:cxn>
                    <a:cxn ang="0">
                      <a:pos x="14" y="49"/>
                    </a:cxn>
                    <a:cxn ang="0">
                      <a:pos x="16" y="51"/>
                    </a:cxn>
                    <a:cxn ang="0">
                      <a:pos x="20" y="52"/>
                    </a:cxn>
                    <a:cxn ang="0">
                      <a:pos x="20" y="55"/>
                    </a:cxn>
                    <a:cxn ang="0">
                      <a:pos x="0" y="55"/>
                    </a:cxn>
                  </a:cxnLst>
                  <a:rect l="0" t="0" r="r" b="b"/>
                  <a:pathLst>
                    <a:path w="56" h="55">
                      <a:moveTo>
                        <a:pt x="0" y="55"/>
                      </a:moveTo>
                      <a:cubicBezTo>
                        <a:pt x="0" y="52"/>
                        <a:pt x="0" y="52"/>
                        <a:pt x="0" y="52"/>
                      </a:cubicBezTo>
                      <a:cubicBezTo>
                        <a:pt x="2" y="52"/>
                        <a:pt x="4" y="51"/>
                        <a:pt x="5" y="50"/>
                      </a:cubicBezTo>
                      <a:cubicBezTo>
                        <a:pt x="7" y="49"/>
                        <a:pt x="9" y="47"/>
                        <a:pt x="12" y="43"/>
                      </a:cubicBezTo>
                      <a:cubicBezTo>
                        <a:pt x="13" y="42"/>
                        <a:pt x="15" y="40"/>
                        <a:pt x="17" y="37"/>
                      </a:cubicBezTo>
                      <a:cubicBezTo>
                        <a:pt x="19" y="35"/>
                        <a:pt x="20" y="32"/>
                        <a:pt x="21" y="31"/>
                      </a:cubicBezTo>
                      <a:cubicBezTo>
                        <a:pt x="6" y="7"/>
                        <a:pt x="6" y="7"/>
                        <a:pt x="6" y="7"/>
                      </a:cubicBezTo>
                      <a:cubicBezTo>
                        <a:pt x="5" y="5"/>
                        <a:pt x="4" y="4"/>
                        <a:pt x="3" y="4"/>
                      </a:cubicBezTo>
                      <a:cubicBezTo>
                        <a:pt x="2" y="3"/>
                        <a:pt x="1" y="3"/>
                        <a:pt x="0" y="3"/>
                      </a:cubicBezTo>
                      <a:cubicBezTo>
                        <a:pt x="0" y="0"/>
                        <a:pt x="0" y="0"/>
                        <a:pt x="0" y="0"/>
                      </a:cubicBezTo>
                      <a:cubicBezTo>
                        <a:pt x="30" y="0"/>
                        <a:pt x="30" y="0"/>
                        <a:pt x="30" y="0"/>
                      </a:cubicBezTo>
                      <a:cubicBezTo>
                        <a:pt x="30" y="3"/>
                        <a:pt x="30" y="3"/>
                        <a:pt x="30" y="3"/>
                      </a:cubicBezTo>
                      <a:cubicBezTo>
                        <a:pt x="27" y="3"/>
                        <a:pt x="25" y="3"/>
                        <a:pt x="25" y="3"/>
                      </a:cubicBezTo>
                      <a:cubicBezTo>
                        <a:pt x="24" y="4"/>
                        <a:pt x="24" y="4"/>
                        <a:pt x="24" y="5"/>
                      </a:cubicBezTo>
                      <a:cubicBezTo>
                        <a:pt x="24" y="6"/>
                        <a:pt x="25" y="8"/>
                        <a:pt x="27" y="11"/>
                      </a:cubicBezTo>
                      <a:cubicBezTo>
                        <a:pt x="29" y="14"/>
                        <a:pt x="31" y="16"/>
                        <a:pt x="33" y="18"/>
                      </a:cubicBezTo>
                      <a:cubicBezTo>
                        <a:pt x="37" y="13"/>
                        <a:pt x="39" y="10"/>
                        <a:pt x="40" y="9"/>
                      </a:cubicBezTo>
                      <a:cubicBezTo>
                        <a:pt x="41" y="7"/>
                        <a:pt x="42" y="6"/>
                        <a:pt x="42" y="5"/>
                      </a:cubicBezTo>
                      <a:cubicBezTo>
                        <a:pt x="42" y="4"/>
                        <a:pt x="41" y="3"/>
                        <a:pt x="40" y="3"/>
                      </a:cubicBezTo>
                      <a:cubicBezTo>
                        <a:pt x="39" y="3"/>
                        <a:pt x="38" y="3"/>
                        <a:pt x="35" y="3"/>
                      </a:cubicBezTo>
                      <a:cubicBezTo>
                        <a:pt x="35" y="0"/>
                        <a:pt x="35" y="0"/>
                        <a:pt x="35" y="0"/>
                      </a:cubicBezTo>
                      <a:cubicBezTo>
                        <a:pt x="56" y="0"/>
                        <a:pt x="56" y="0"/>
                        <a:pt x="56" y="0"/>
                      </a:cubicBezTo>
                      <a:cubicBezTo>
                        <a:pt x="56" y="3"/>
                        <a:pt x="56" y="3"/>
                        <a:pt x="56" y="3"/>
                      </a:cubicBezTo>
                      <a:cubicBezTo>
                        <a:pt x="54" y="3"/>
                        <a:pt x="53" y="3"/>
                        <a:pt x="52" y="4"/>
                      </a:cubicBezTo>
                      <a:cubicBezTo>
                        <a:pt x="50" y="4"/>
                        <a:pt x="49" y="6"/>
                        <a:pt x="47" y="7"/>
                      </a:cubicBezTo>
                      <a:cubicBezTo>
                        <a:pt x="35" y="22"/>
                        <a:pt x="35" y="22"/>
                        <a:pt x="35" y="22"/>
                      </a:cubicBezTo>
                      <a:cubicBezTo>
                        <a:pt x="53" y="50"/>
                        <a:pt x="53" y="50"/>
                        <a:pt x="53" y="50"/>
                      </a:cubicBezTo>
                      <a:cubicBezTo>
                        <a:pt x="53" y="50"/>
                        <a:pt x="54" y="51"/>
                        <a:pt x="54" y="51"/>
                      </a:cubicBezTo>
                      <a:cubicBezTo>
                        <a:pt x="55" y="51"/>
                        <a:pt x="56" y="52"/>
                        <a:pt x="56" y="52"/>
                      </a:cubicBezTo>
                      <a:cubicBezTo>
                        <a:pt x="56" y="55"/>
                        <a:pt x="56" y="55"/>
                        <a:pt x="56" y="55"/>
                      </a:cubicBezTo>
                      <a:cubicBezTo>
                        <a:pt x="28" y="55"/>
                        <a:pt x="28" y="55"/>
                        <a:pt x="28" y="55"/>
                      </a:cubicBezTo>
                      <a:cubicBezTo>
                        <a:pt x="28" y="52"/>
                        <a:pt x="28" y="52"/>
                        <a:pt x="28" y="52"/>
                      </a:cubicBezTo>
                      <a:cubicBezTo>
                        <a:pt x="29" y="52"/>
                        <a:pt x="31" y="52"/>
                        <a:pt x="32" y="52"/>
                      </a:cubicBezTo>
                      <a:cubicBezTo>
                        <a:pt x="33" y="51"/>
                        <a:pt x="33" y="51"/>
                        <a:pt x="33" y="50"/>
                      </a:cubicBezTo>
                      <a:cubicBezTo>
                        <a:pt x="33" y="49"/>
                        <a:pt x="33" y="48"/>
                        <a:pt x="32" y="46"/>
                      </a:cubicBezTo>
                      <a:cubicBezTo>
                        <a:pt x="31" y="45"/>
                        <a:pt x="31" y="44"/>
                        <a:pt x="29" y="43"/>
                      </a:cubicBezTo>
                      <a:cubicBezTo>
                        <a:pt x="29" y="42"/>
                        <a:pt x="28" y="40"/>
                        <a:pt x="27" y="39"/>
                      </a:cubicBezTo>
                      <a:cubicBezTo>
                        <a:pt x="26" y="37"/>
                        <a:pt x="25" y="36"/>
                        <a:pt x="24" y="34"/>
                      </a:cubicBezTo>
                      <a:cubicBezTo>
                        <a:pt x="21" y="38"/>
                        <a:pt x="20" y="40"/>
                        <a:pt x="18" y="42"/>
                      </a:cubicBezTo>
                      <a:cubicBezTo>
                        <a:pt x="16" y="46"/>
                        <a:pt x="14" y="48"/>
                        <a:pt x="14" y="49"/>
                      </a:cubicBezTo>
                      <a:cubicBezTo>
                        <a:pt x="14" y="50"/>
                        <a:pt x="15" y="51"/>
                        <a:pt x="16" y="51"/>
                      </a:cubicBezTo>
                      <a:cubicBezTo>
                        <a:pt x="17" y="52"/>
                        <a:pt x="18" y="52"/>
                        <a:pt x="20" y="52"/>
                      </a:cubicBezTo>
                      <a:cubicBezTo>
                        <a:pt x="20" y="55"/>
                        <a:pt x="20" y="55"/>
                        <a:pt x="20" y="55"/>
                      </a:cubicBezTo>
                      <a:lnTo>
                        <a:pt x="0" y="55"/>
                      </a:ln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36" name="Freeform 29"/>
                <p:cNvSpPr>
                  <a:spLocks noEditPoints="1"/>
                </p:cNvSpPr>
                <p:nvPr/>
              </p:nvSpPr>
              <p:spPr bwMode="auto">
                <a:xfrm>
                  <a:off x="2071" y="3380"/>
                  <a:ext cx="147" cy="164"/>
                </a:xfrm>
                <a:custGeom>
                  <a:avLst/>
                  <a:gdLst/>
                  <a:ahLst/>
                  <a:cxnLst>
                    <a:cxn ang="0">
                      <a:pos x="19" y="48"/>
                    </a:cxn>
                    <a:cxn ang="0">
                      <a:pos x="17" y="42"/>
                    </a:cxn>
                    <a:cxn ang="0">
                      <a:pos x="24" y="31"/>
                    </a:cxn>
                    <a:cxn ang="0">
                      <a:pos x="32" y="27"/>
                    </a:cxn>
                    <a:cxn ang="0">
                      <a:pos x="32" y="45"/>
                    </a:cxn>
                    <a:cxn ang="0">
                      <a:pos x="29" y="48"/>
                    </a:cxn>
                    <a:cxn ang="0">
                      <a:pos x="23" y="50"/>
                    </a:cxn>
                    <a:cxn ang="0">
                      <a:pos x="19" y="48"/>
                    </a:cxn>
                    <a:cxn ang="0">
                      <a:pos x="4" y="55"/>
                    </a:cxn>
                    <a:cxn ang="0">
                      <a:pos x="14" y="59"/>
                    </a:cxn>
                    <a:cxn ang="0">
                      <a:pos x="21" y="57"/>
                    </a:cxn>
                    <a:cxn ang="0">
                      <a:pos x="32" y="50"/>
                    </a:cxn>
                    <a:cxn ang="0">
                      <a:pos x="34" y="55"/>
                    </a:cxn>
                    <a:cxn ang="0">
                      <a:pos x="42" y="59"/>
                    </a:cxn>
                    <a:cxn ang="0">
                      <a:pos x="48" y="58"/>
                    </a:cxn>
                    <a:cxn ang="0">
                      <a:pos x="56" y="52"/>
                    </a:cxn>
                    <a:cxn ang="0">
                      <a:pos x="54" y="49"/>
                    </a:cxn>
                    <a:cxn ang="0">
                      <a:pos x="52" y="51"/>
                    </a:cxn>
                    <a:cxn ang="0">
                      <a:pos x="51" y="51"/>
                    </a:cxn>
                    <a:cxn ang="0">
                      <a:pos x="49" y="50"/>
                    </a:cxn>
                    <a:cxn ang="0">
                      <a:pos x="49" y="48"/>
                    </a:cxn>
                    <a:cxn ang="0">
                      <a:pos x="49" y="19"/>
                    </a:cxn>
                    <a:cxn ang="0">
                      <a:pos x="42" y="4"/>
                    </a:cxn>
                    <a:cxn ang="0">
                      <a:pos x="25" y="0"/>
                    </a:cxn>
                    <a:cxn ang="0">
                      <a:pos x="9" y="4"/>
                    </a:cxn>
                    <a:cxn ang="0">
                      <a:pos x="2" y="15"/>
                    </a:cxn>
                    <a:cxn ang="0">
                      <a:pos x="5" y="21"/>
                    </a:cxn>
                    <a:cxn ang="0">
                      <a:pos x="11" y="23"/>
                    </a:cxn>
                    <a:cxn ang="0">
                      <a:pos x="16" y="21"/>
                    </a:cxn>
                    <a:cxn ang="0">
                      <a:pos x="18" y="16"/>
                    </a:cxn>
                    <a:cxn ang="0">
                      <a:pos x="18" y="14"/>
                    </a:cxn>
                    <a:cxn ang="0">
                      <a:pos x="16" y="11"/>
                    </a:cxn>
                    <a:cxn ang="0">
                      <a:pos x="16" y="11"/>
                    </a:cxn>
                    <a:cxn ang="0">
                      <a:pos x="15" y="10"/>
                    </a:cxn>
                    <a:cxn ang="0">
                      <a:pos x="15" y="8"/>
                    </a:cxn>
                    <a:cxn ang="0">
                      <a:pos x="17" y="5"/>
                    </a:cxn>
                    <a:cxn ang="0">
                      <a:pos x="22" y="4"/>
                    </a:cxn>
                    <a:cxn ang="0">
                      <a:pos x="30" y="7"/>
                    </a:cxn>
                    <a:cxn ang="0">
                      <a:pos x="32" y="15"/>
                    </a:cxn>
                    <a:cxn ang="0">
                      <a:pos x="32" y="23"/>
                    </a:cxn>
                    <a:cxn ang="0">
                      <a:pos x="8" y="33"/>
                    </a:cxn>
                    <a:cxn ang="0">
                      <a:pos x="0" y="46"/>
                    </a:cxn>
                    <a:cxn ang="0">
                      <a:pos x="4" y="55"/>
                    </a:cxn>
                  </a:cxnLst>
                  <a:rect l="0" t="0" r="r" b="b"/>
                  <a:pathLst>
                    <a:path w="56" h="59">
                      <a:moveTo>
                        <a:pt x="19" y="48"/>
                      </a:moveTo>
                      <a:cubicBezTo>
                        <a:pt x="18" y="47"/>
                        <a:pt x="17" y="45"/>
                        <a:pt x="17" y="42"/>
                      </a:cubicBezTo>
                      <a:cubicBezTo>
                        <a:pt x="17" y="38"/>
                        <a:pt x="20" y="34"/>
                        <a:pt x="24" y="31"/>
                      </a:cubicBezTo>
                      <a:cubicBezTo>
                        <a:pt x="26" y="29"/>
                        <a:pt x="29" y="28"/>
                        <a:pt x="32" y="27"/>
                      </a:cubicBezTo>
                      <a:cubicBezTo>
                        <a:pt x="32" y="45"/>
                        <a:pt x="32" y="45"/>
                        <a:pt x="32" y="45"/>
                      </a:cubicBezTo>
                      <a:cubicBezTo>
                        <a:pt x="31" y="46"/>
                        <a:pt x="30" y="48"/>
                        <a:pt x="29" y="48"/>
                      </a:cubicBezTo>
                      <a:cubicBezTo>
                        <a:pt x="27" y="49"/>
                        <a:pt x="25" y="50"/>
                        <a:pt x="23" y="50"/>
                      </a:cubicBezTo>
                      <a:cubicBezTo>
                        <a:pt x="22" y="50"/>
                        <a:pt x="20" y="49"/>
                        <a:pt x="19" y="48"/>
                      </a:cubicBezTo>
                      <a:close/>
                      <a:moveTo>
                        <a:pt x="4" y="55"/>
                      </a:moveTo>
                      <a:cubicBezTo>
                        <a:pt x="7" y="58"/>
                        <a:pt x="10" y="59"/>
                        <a:pt x="14" y="59"/>
                      </a:cubicBezTo>
                      <a:cubicBezTo>
                        <a:pt x="16" y="59"/>
                        <a:pt x="18" y="58"/>
                        <a:pt x="21" y="57"/>
                      </a:cubicBezTo>
                      <a:cubicBezTo>
                        <a:pt x="25" y="56"/>
                        <a:pt x="29" y="54"/>
                        <a:pt x="32" y="50"/>
                      </a:cubicBezTo>
                      <a:cubicBezTo>
                        <a:pt x="33" y="53"/>
                        <a:pt x="33" y="54"/>
                        <a:pt x="34" y="55"/>
                      </a:cubicBezTo>
                      <a:cubicBezTo>
                        <a:pt x="36" y="58"/>
                        <a:pt x="39" y="59"/>
                        <a:pt x="42" y="59"/>
                      </a:cubicBezTo>
                      <a:cubicBezTo>
                        <a:pt x="44" y="59"/>
                        <a:pt x="46" y="58"/>
                        <a:pt x="48" y="58"/>
                      </a:cubicBezTo>
                      <a:cubicBezTo>
                        <a:pt x="51" y="56"/>
                        <a:pt x="53" y="55"/>
                        <a:pt x="56" y="52"/>
                      </a:cubicBezTo>
                      <a:cubicBezTo>
                        <a:pt x="54" y="49"/>
                        <a:pt x="54" y="49"/>
                        <a:pt x="54" y="49"/>
                      </a:cubicBezTo>
                      <a:cubicBezTo>
                        <a:pt x="53" y="50"/>
                        <a:pt x="52" y="51"/>
                        <a:pt x="52" y="51"/>
                      </a:cubicBezTo>
                      <a:cubicBezTo>
                        <a:pt x="52" y="51"/>
                        <a:pt x="51" y="51"/>
                        <a:pt x="51" y="51"/>
                      </a:cubicBezTo>
                      <a:cubicBezTo>
                        <a:pt x="50" y="51"/>
                        <a:pt x="50" y="51"/>
                        <a:pt x="49" y="50"/>
                      </a:cubicBezTo>
                      <a:cubicBezTo>
                        <a:pt x="49" y="49"/>
                        <a:pt x="49" y="49"/>
                        <a:pt x="49" y="48"/>
                      </a:cubicBezTo>
                      <a:cubicBezTo>
                        <a:pt x="49" y="19"/>
                        <a:pt x="49" y="19"/>
                        <a:pt x="49" y="19"/>
                      </a:cubicBezTo>
                      <a:cubicBezTo>
                        <a:pt x="49" y="12"/>
                        <a:pt x="46" y="7"/>
                        <a:pt x="42" y="4"/>
                      </a:cubicBezTo>
                      <a:cubicBezTo>
                        <a:pt x="37" y="2"/>
                        <a:pt x="32" y="0"/>
                        <a:pt x="25" y="0"/>
                      </a:cubicBezTo>
                      <a:cubicBezTo>
                        <a:pt x="18" y="0"/>
                        <a:pt x="13" y="2"/>
                        <a:pt x="9" y="4"/>
                      </a:cubicBezTo>
                      <a:cubicBezTo>
                        <a:pt x="4" y="7"/>
                        <a:pt x="2" y="11"/>
                        <a:pt x="2" y="15"/>
                      </a:cubicBezTo>
                      <a:cubicBezTo>
                        <a:pt x="2" y="18"/>
                        <a:pt x="3" y="20"/>
                        <a:pt x="5" y="21"/>
                      </a:cubicBezTo>
                      <a:cubicBezTo>
                        <a:pt x="6" y="23"/>
                        <a:pt x="8" y="23"/>
                        <a:pt x="11" y="23"/>
                      </a:cubicBezTo>
                      <a:cubicBezTo>
                        <a:pt x="13" y="23"/>
                        <a:pt x="14" y="23"/>
                        <a:pt x="16" y="21"/>
                      </a:cubicBezTo>
                      <a:cubicBezTo>
                        <a:pt x="17" y="20"/>
                        <a:pt x="18" y="18"/>
                        <a:pt x="18" y="16"/>
                      </a:cubicBezTo>
                      <a:cubicBezTo>
                        <a:pt x="18" y="15"/>
                        <a:pt x="18" y="14"/>
                        <a:pt x="18" y="14"/>
                      </a:cubicBezTo>
                      <a:cubicBezTo>
                        <a:pt x="17" y="13"/>
                        <a:pt x="17" y="12"/>
                        <a:pt x="16" y="11"/>
                      </a:cubicBezTo>
                      <a:cubicBezTo>
                        <a:pt x="16" y="11"/>
                        <a:pt x="16" y="11"/>
                        <a:pt x="16" y="11"/>
                      </a:cubicBezTo>
                      <a:cubicBezTo>
                        <a:pt x="15" y="10"/>
                        <a:pt x="15" y="10"/>
                        <a:pt x="15" y="10"/>
                      </a:cubicBezTo>
                      <a:cubicBezTo>
                        <a:pt x="15" y="9"/>
                        <a:pt x="15" y="9"/>
                        <a:pt x="15" y="8"/>
                      </a:cubicBezTo>
                      <a:cubicBezTo>
                        <a:pt x="15" y="7"/>
                        <a:pt x="15" y="6"/>
                        <a:pt x="17" y="5"/>
                      </a:cubicBezTo>
                      <a:cubicBezTo>
                        <a:pt x="18" y="5"/>
                        <a:pt x="20" y="4"/>
                        <a:pt x="22" y="4"/>
                      </a:cubicBezTo>
                      <a:cubicBezTo>
                        <a:pt x="26" y="4"/>
                        <a:pt x="29" y="5"/>
                        <a:pt x="30" y="7"/>
                      </a:cubicBezTo>
                      <a:cubicBezTo>
                        <a:pt x="32" y="8"/>
                        <a:pt x="32" y="11"/>
                        <a:pt x="32" y="15"/>
                      </a:cubicBezTo>
                      <a:cubicBezTo>
                        <a:pt x="32" y="23"/>
                        <a:pt x="32" y="23"/>
                        <a:pt x="32" y="23"/>
                      </a:cubicBezTo>
                      <a:cubicBezTo>
                        <a:pt x="21" y="27"/>
                        <a:pt x="13" y="30"/>
                        <a:pt x="8" y="33"/>
                      </a:cubicBezTo>
                      <a:cubicBezTo>
                        <a:pt x="3" y="36"/>
                        <a:pt x="0" y="40"/>
                        <a:pt x="0" y="46"/>
                      </a:cubicBezTo>
                      <a:cubicBezTo>
                        <a:pt x="0" y="50"/>
                        <a:pt x="1" y="53"/>
                        <a:pt x="4" y="55"/>
                      </a:cubicBez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37" name="Freeform 30"/>
                <p:cNvSpPr>
                  <a:spLocks/>
                </p:cNvSpPr>
                <p:nvPr/>
              </p:nvSpPr>
              <p:spPr bwMode="auto">
                <a:xfrm>
                  <a:off x="2225" y="3380"/>
                  <a:ext cx="104" cy="164"/>
                </a:xfrm>
                <a:custGeom>
                  <a:avLst/>
                  <a:gdLst/>
                  <a:ahLst/>
                  <a:cxnLst>
                    <a:cxn ang="0">
                      <a:pos x="0" y="59"/>
                    </a:cxn>
                    <a:cxn ang="0">
                      <a:pos x="0" y="39"/>
                    </a:cxn>
                    <a:cxn ang="0">
                      <a:pos x="3" y="39"/>
                    </a:cxn>
                    <a:cxn ang="0">
                      <a:pos x="9" y="51"/>
                    </a:cxn>
                    <a:cxn ang="0">
                      <a:pos x="19" y="54"/>
                    </a:cxn>
                    <a:cxn ang="0">
                      <a:pos x="26" y="52"/>
                    </a:cxn>
                    <a:cxn ang="0">
                      <a:pos x="28" y="47"/>
                    </a:cxn>
                    <a:cxn ang="0">
                      <a:pos x="26" y="41"/>
                    </a:cxn>
                    <a:cxn ang="0">
                      <a:pos x="22" y="39"/>
                    </a:cxn>
                    <a:cxn ang="0">
                      <a:pos x="13" y="34"/>
                    </a:cxn>
                    <a:cxn ang="0">
                      <a:pos x="3" y="27"/>
                    </a:cxn>
                    <a:cxn ang="0">
                      <a:pos x="0" y="17"/>
                    </a:cxn>
                    <a:cxn ang="0">
                      <a:pos x="5" y="5"/>
                    </a:cxn>
                    <a:cxn ang="0">
                      <a:pos x="18" y="0"/>
                    </a:cxn>
                    <a:cxn ang="0">
                      <a:pos x="26" y="1"/>
                    </a:cxn>
                    <a:cxn ang="0">
                      <a:pos x="32" y="3"/>
                    </a:cxn>
                    <a:cxn ang="0">
                      <a:pos x="34" y="2"/>
                    </a:cxn>
                    <a:cxn ang="0">
                      <a:pos x="35" y="0"/>
                    </a:cxn>
                    <a:cxn ang="0">
                      <a:pos x="37" y="0"/>
                    </a:cxn>
                    <a:cxn ang="0">
                      <a:pos x="37" y="18"/>
                    </a:cxn>
                    <a:cxn ang="0">
                      <a:pos x="34" y="18"/>
                    </a:cxn>
                    <a:cxn ang="0">
                      <a:pos x="29" y="8"/>
                    </a:cxn>
                    <a:cxn ang="0">
                      <a:pos x="20" y="4"/>
                    </a:cxn>
                    <a:cxn ang="0">
                      <a:pos x="14" y="6"/>
                    </a:cxn>
                    <a:cxn ang="0">
                      <a:pos x="12" y="11"/>
                    </a:cxn>
                    <a:cxn ang="0">
                      <a:pos x="14" y="16"/>
                    </a:cxn>
                    <a:cxn ang="0">
                      <a:pos x="20" y="20"/>
                    </a:cxn>
                    <a:cxn ang="0">
                      <a:pos x="27" y="23"/>
                    </a:cxn>
                    <a:cxn ang="0">
                      <a:pos x="35" y="29"/>
                    </a:cxn>
                    <a:cxn ang="0">
                      <a:pos x="40" y="40"/>
                    </a:cxn>
                    <a:cxn ang="0">
                      <a:pos x="35" y="53"/>
                    </a:cxn>
                    <a:cxn ang="0">
                      <a:pos x="21" y="59"/>
                    </a:cxn>
                    <a:cxn ang="0">
                      <a:pos x="16" y="58"/>
                    </a:cxn>
                    <a:cxn ang="0">
                      <a:pos x="10" y="56"/>
                    </a:cxn>
                    <a:cxn ang="0">
                      <a:pos x="8" y="56"/>
                    </a:cxn>
                    <a:cxn ang="0">
                      <a:pos x="7" y="55"/>
                    </a:cxn>
                    <a:cxn ang="0">
                      <a:pos x="6" y="55"/>
                    </a:cxn>
                    <a:cxn ang="0">
                      <a:pos x="4" y="56"/>
                    </a:cxn>
                    <a:cxn ang="0">
                      <a:pos x="2" y="59"/>
                    </a:cxn>
                    <a:cxn ang="0">
                      <a:pos x="0" y="59"/>
                    </a:cxn>
                  </a:cxnLst>
                  <a:rect l="0" t="0" r="r" b="b"/>
                  <a:pathLst>
                    <a:path w="40" h="59">
                      <a:moveTo>
                        <a:pt x="0" y="59"/>
                      </a:moveTo>
                      <a:cubicBezTo>
                        <a:pt x="0" y="39"/>
                        <a:pt x="0" y="39"/>
                        <a:pt x="0" y="39"/>
                      </a:cubicBezTo>
                      <a:cubicBezTo>
                        <a:pt x="3" y="39"/>
                        <a:pt x="3" y="39"/>
                        <a:pt x="3" y="39"/>
                      </a:cubicBezTo>
                      <a:cubicBezTo>
                        <a:pt x="4" y="44"/>
                        <a:pt x="6" y="49"/>
                        <a:pt x="9" y="51"/>
                      </a:cubicBezTo>
                      <a:cubicBezTo>
                        <a:pt x="13" y="53"/>
                        <a:pt x="16" y="54"/>
                        <a:pt x="19" y="54"/>
                      </a:cubicBezTo>
                      <a:cubicBezTo>
                        <a:pt x="22" y="54"/>
                        <a:pt x="25" y="54"/>
                        <a:pt x="26" y="52"/>
                      </a:cubicBezTo>
                      <a:cubicBezTo>
                        <a:pt x="28" y="51"/>
                        <a:pt x="28" y="49"/>
                        <a:pt x="28" y="47"/>
                      </a:cubicBezTo>
                      <a:cubicBezTo>
                        <a:pt x="28" y="45"/>
                        <a:pt x="28" y="43"/>
                        <a:pt x="26" y="41"/>
                      </a:cubicBezTo>
                      <a:cubicBezTo>
                        <a:pt x="25" y="41"/>
                        <a:pt x="24" y="40"/>
                        <a:pt x="22" y="39"/>
                      </a:cubicBezTo>
                      <a:cubicBezTo>
                        <a:pt x="13" y="34"/>
                        <a:pt x="13" y="34"/>
                        <a:pt x="13" y="34"/>
                      </a:cubicBezTo>
                      <a:cubicBezTo>
                        <a:pt x="8" y="32"/>
                        <a:pt x="5" y="30"/>
                        <a:pt x="3" y="27"/>
                      </a:cubicBezTo>
                      <a:cubicBezTo>
                        <a:pt x="1" y="24"/>
                        <a:pt x="0" y="21"/>
                        <a:pt x="0" y="17"/>
                      </a:cubicBezTo>
                      <a:cubicBezTo>
                        <a:pt x="0" y="13"/>
                        <a:pt x="1" y="9"/>
                        <a:pt x="5" y="5"/>
                      </a:cubicBezTo>
                      <a:cubicBezTo>
                        <a:pt x="8" y="2"/>
                        <a:pt x="12" y="0"/>
                        <a:pt x="18" y="0"/>
                      </a:cubicBezTo>
                      <a:cubicBezTo>
                        <a:pt x="21" y="0"/>
                        <a:pt x="23" y="1"/>
                        <a:pt x="26" y="1"/>
                      </a:cubicBezTo>
                      <a:cubicBezTo>
                        <a:pt x="29" y="2"/>
                        <a:pt x="31" y="3"/>
                        <a:pt x="32" y="3"/>
                      </a:cubicBezTo>
                      <a:cubicBezTo>
                        <a:pt x="33" y="3"/>
                        <a:pt x="33" y="3"/>
                        <a:pt x="34" y="2"/>
                      </a:cubicBezTo>
                      <a:cubicBezTo>
                        <a:pt x="34" y="2"/>
                        <a:pt x="34" y="1"/>
                        <a:pt x="35" y="0"/>
                      </a:cubicBezTo>
                      <a:cubicBezTo>
                        <a:pt x="37" y="0"/>
                        <a:pt x="37" y="0"/>
                        <a:pt x="37" y="0"/>
                      </a:cubicBezTo>
                      <a:cubicBezTo>
                        <a:pt x="37" y="18"/>
                        <a:pt x="37" y="18"/>
                        <a:pt x="37" y="18"/>
                      </a:cubicBezTo>
                      <a:cubicBezTo>
                        <a:pt x="34" y="18"/>
                        <a:pt x="34" y="18"/>
                        <a:pt x="34" y="18"/>
                      </a:cubicBezTo>
                      <a:cubicBezTo>
                        <a:pt x="33" y="14"/>
                        <a:pt x="31" y="10"/>
                        <a:pt x="29" y="8"/>
                      </a:cubicBezTo>
                      <a:cubicBezTo>
                        <a:pt x="26" y="5"/>
                        <a:pt x="23" y="4"/>
                        <a:pt x="20" y="4"/>
                      </a:cubicBezTo>
                      <a:cubicBezTo>
                        <a:pt x="17" y="4"/>
                        <a:pt x="15" y="5"/>
                        <a:pt x="14" y="6"/>
                      </a:cubicBezTo>
                      <a:cubicBezTo>
                        <a:pt x="12" y="8"/>
                        <a:pt x="12" y="10"/>
                        <a:pt x="12" y="11"/>
                      </a:cubicBezTo>
                      <a:cubicBezTo>
                        <a:pt x="12" y="13"/>
                        <a:pt x="12" y="14"/>
                        <a:pt x="14" y="16"/>
                      </a:cubicBezTo>
                      <a:cubicBezTo>
                        <a:pt x="15" y="17"/>
                        <a:pt x="17" y="18"/>
                        <a:pt x="20" y="20"/>
                      </a:cubicBezTo>
                      <a:cubicBezTo>
                        <a:pt x="27" y="23"/>
                        <a:pt x="27" y="23"/>
                        <a:pt x="27" y="23"/>
                      </a:cubicBezTo>
                      <a:cubicBezTo>
                        <a:pt x="31" y="25"/>
                        <a:pt x="34" y="27"/>
                        <a:pt x="35" y="29"/>
                      </a:cubicBezTo>
                      <a:cubicBezTo>
                        <a:pt x="39" y="32"/>
                        <a:pt x="40" y="36"/>
                        <a:pt x="40" y="40"/>
                      </a:cubicBezTo>
                      <a:cubicBezTo>
                        <a:pt x="40" y="45"/>
                        <a:pt x="39" y="49"/>
                        <a:pt x="35" y="53"/>
                      </a:cubicBezTo>
                      <a:cubicBezTo>
                        <a:pt x="32" y="57"/>
                        <a:pt x="27" y="59"/>
                        <a:pt x="21" y="59"/>
                      </a:cubicBezTo>
                      <a:cubicBezTo>
                        <a:pt x="19" y="59"/>
                        <a:pt x="18" y="58"/>
                        <a:pt x="16" y="58"/>
                      </a:cubicBezTo>
                      <a:cubicBezTo>
                        <a:pt x="14" y="58"/>
                        <a:pt x="12" y="57"/>
                        <a:pt x="10" y="56"/>
                      </a:cubicBezTo>
                      <a:cubicBezTo>
                        <a:pt x="8" y="56"/>
                        <a:pt x="8" y="56"/>
                        <a:pt x="8" y="56"/>
                      </a:cubicBezTo>
                      <a:cubicBezTo>
                        <a:pt x="7" y="55"/>
                        <a:pt x="7" y="55"/>
                        <a:pt x="7" y="55"/>
                      </a:cubicBezTo>
                      <a:cubicBezTo>
                        <a:pt x="6" y="55"/>
                        <a:pt x="6" y="55"/>
                        <a:pt x="6" y="55"/>
                      </a:cubicBezTo>
                      <a:cubicBezTo>
                        <a:pt x="5" y="55"/>
                        <a:pt x="5" y="55"/>
                        <a:pt x="4" y="56"/>
                      </a:cubicBezTo>
                      <a:cubicBezTo>
                        <a:pt x="4" y="56"/>
                        <a:pt x="3" y="57"/>
                        <a:pt x="2" y="59"/>
                      </a:cubicBezTo>
                      <a:lnTo>
                        <a:pt x="0" y="59"/>
                      </a:ln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grpSp>
          <p:grpSp>
            <p:nvGrpSpPr>
              <p:cNvPr id="13" name="Group 31"/>
              <p:cNvGrpSpPr>
                <a:grpSpLocks/>
              </p:cNvGrpSpPr>
              <p:nvPr/>
            </p:nvGrpSpPr>
            <p:grpSpPr bwMode="auto">
              <a:xfrm>
                <a:off x="1327" y="3612"/>
                <a:ext cx="1292" cy="240"/>
                <a:chOff x="1313" y="3612"/>
                <a:chExt cx="1292" cy="240"/>
              </a:xfrm>
            </p:grpSpPr>
            <p:sp>
              <p:nvSpPr>
                <p:cNvPr id="23" name="Freeform 32"/>
                <p:cNvSpPr>
                  <a:spLocks/>
                </p:cNvSpPr>
                <p:nvPr/>
              </p:nvSpPr>
              <p:spPr bwMode="auto">
                <a:xfrm>
                  <a:off x="1313" y="3612"/>
                  <a:ext cx="197" cy="239"/>
                </a:xfrm>
                <a:custGeom>
                  <a:avLst/>
                  <a:gdLst/>
                  <a:ahLst/>
                  <a:cxnLst>
                    <a:cxn ang="0">
                      <a:pos x="42" y="0"/>
                    </a:cxn>
                    <a:cxn ang="0">
                      <a:pos x="58" y="3"/>
                    </a:cxn>
                    <a:cxn ang="0">
                      <a:pos x="66" y="6"/>
                    </a:cxn>
                    <a:cxn ang="0">
                      <a:pos x="70" y="4"/>
                    </a:cxn>
                    <a:cxn ang="0">
                      <a:pos x="72" y="0"/>
                    </a:cxn>
                    <a:cxn ang="0">
                      <a:pos x="75" y="0"/>
                    </a:cxn>
                    <a:cxn ang="0">
                      <a:pos x="75" y="28"/>
                    </a:cxn>
                    <a:cxn ang="0">
                      <a:pos x="72" y="28"/>
                    </a:cxn>
                    <a:cxn ang="0">
                      <a:pos x="63" y="14"/>
                    </a:cxn>
                    <a:cxn ang="0">
                      <a:pos x="44" y="4"/>
                    </a:cxn>
                    <a:cxn ang="0">
                      <a:pos x="27" y="15"/>
                    </a:cxn>
                    <a:cxn ang="0">
                      <a:pos x="22" y="43"/>
                    </a:cxn>
                    <a:cxn ang="0">
                      <a:pos x="25" y="64"/>
                    </a:cxn>
                    <a:cxn ang="0">
                      <a:pos x="45" y="79"/>
                    </a:cxn>
                    <a:cxn ang="0">
                      <a:pos x="63" y="74"/>
                    </a:cxn>
                    <a:cxn ang="0">
                      <a:pos x="73" y="65"/>
                    </a:cxn>
                    <a:cxn ang="0">
                      <a:pos x="77" y="68"/>
                    </a:cxn>
                    <a:cxn ang="0">
                      <a:pos x="65" y="79"/>
                    </a:cxn>
                    <a:cxn ang="0">
                      <a:pos x="44" y="85"/>
                    </a:cxn>
                    <a:cxn ang="0">
                      <a:pos x="14" y="75"/>
                    </a:cxn>
                    <a:cxn ang="0">
                      <a:pos x="0" y="43"/>
                    </a:cxn>
                    <a:cxn ang="0">
                      <a:pos x="13" y="12"/>
                    </a:cxn>
                    <a:cxn ang="0">
                      <a:pos x="42" y="0"/>
                    </a:cxn>
                  </a:cxnLst>
                  <a:rect l="0" t="0" r="r" b="b"/>
                  <a:pathLst>
                    <a:path w="77" h="85">
                      <a:moveTo>
                        <a:pt x="42" y="0"/>
                      </a:moveTo>
                      <a:cubicBezTo>
                        <a:pt x="47" y="0"/>
                        <a:pt x="53" y="1"/>
                        <a:pt x="58" y="3"/>
                      </a:cubicBezTo>
                      <a:cubicBezTo>
                        <a:pt x="63" y="5"/>
                        <a:pt x="66" y="6"/>
                        <a:pt x="66" y="6"/>
                      </a:cubicBezTo>
                      <a:cubicBezTo>
                        <a:pt x="68" y="6"/>
                        <a:pt x="69" y="5"/>
                        <a:pt x="70" y="4"/>
                      </a:cubicBezTo>
                      <a:cubicBezTo>
                        <a:pt x="71" y="3"/>
                        <a:pt x="71" y="2"/>
                        <a:pt x="72" y="0"/>
                      </a:cubicBezTo>
                      <a:cubicBezTo>
                        <a:pt x="75" y="0"/>
                        <a:pt x="75" y="0"/>
                        <a:pt x="75" y="0"/>
                      </a:cubicBezTo>
                      <a:cubicBezTo>
                        <a:pt x="75" y="28"/>
                        <a:pt x="75" y="28"/>
                        <a:pt x="75" y="28"/>
                      </a:cubicBezTo>
                      <a:cubicBezTo>
                        <a:pt x="72" y="28"/>
                        <a:pt x="72" y="28"/>
                        <a:pt x="72" y="28"/>
                      </a:cubicBezTo>
                      <a:cubicBezTo>
                        <a:pt x="69" y="22"/>
                        <a:pt x="66" y="18"/>
                        <a:pt x="63" y="14"/>
                      </a:cubicBezTo>
                      <a:cubicBezTo>
                        <a:pt x="57" y="8"/>
                        <a:pt x="51" y="4"/>
                        <a:pt x="44" y="4"/>
                      </a:cubicBezTo>
                      <a:cubicBezTo>
                        <a:pt x="36" y="4"/>
                        <a:pt x="30" y="8"/>
                        <a:pt x="27" y="15"/>
                      </a:cubicBezTo>
                      <a:cubicBezTo>
                        <a:pt x="23" y="22"/>
                        <a:pt x="22" y="31"/>
                        <a:pt x="22" y="43"/>
                      </a:cubicBezTo>
                      <a:cubicBezTo>
                        <a:pt x="22" y="51"/>
                        <a:pt x="23" y="58"/>
                        <a:pt x="25" y="64"/>
                      </a:cubicBezTo>
                      <a:cubicBezTo>
                        <a:pt x="28" y="74"/>
                        <a:pt x="35" y="79"/>
                        <a:pt x="45" y="79"/>
                      </a:cubicBezTo>
                      <a:cubicBezTo>
                        <a:pt x="52" y="79"/>
                        <a:pt x="57" y="78"/>
                        <a:pt x="63" y="74"/>
                      </a:cubicBezTo>
                      <a:cubicBezTo>
                        <a:pt x="66" y="72"/>
                        <a:pt x="69" y="69"/>
                        <a:pt x="73" y="65"/>
                      </a:cubicBezTo>
                      <a:cubicBezTo>
                        <a:pt x="77" y="68"/>
                        <a:pt x="77" y="68"/>
                        <a:pt x="77" y="68"/>
                      </a:cubicBezTo>
                      <a:cubicBezTo>
                        <a:pt x="72" y="73"/>
                        <a:pt x="68" y="77"/>
                        <a:pt x="65" y="79"/>
                      </a:cubicBezTo>
                      <a:cubicBezTo>
                        <a:pt x="58" y="83"/>
                        <a:pt x="51" y="85"/>
                        <a:pt x="44" y="85"/>
                      </a:cubicBezTo>
                      <a:cubicBezTo>
                        <a:pt x="32" y="85"/>
                        <a:pt x="22" y="82"/>
                        <a:pt x="14" y="75"/>
                      </a:cubicBezTo>
                      <a:cubicBezTo>
                        <a:pt x="5" y="67"/>
                        <a:pt x="0" y="56"/>
                        <a:pt x="0" y="43"/>
                      </a:cubicBezTo>
                      <a:cubicBezTo>
                        <a:pt x="0" y="30"/>
                        <a:pt x="5" y="20"/>
                        <a:pt x="13" y="12"/>
                      </a:cubicBezTo>
                      <a:cubicBezTo>
                        <a:pt x="21" y="4"/>
                        <a:pt x="31" y="0"/>
                        <a:pt x="42" y="0"/>
                      </a:cubicBez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24" name="Freeform 33"/>
                <p:cNvSpPr>
                  <a:spLocks/>
                </p:cNvSpPr>
                <p:nvPr/>
              </p:nvSpPr>
              <p:spPr bwMode="auto">
                <a:xfrm>
                  <a:off x="1524" y="3619"/>
                  <a:ext cx="157" cy="225"/>
                </a:xfrm>
                <a:custGeom>
                  <a:avLst/>
                  <a:gdLst/>
                  <a:ahLst/>
                  <a:cxnLst>
                    <a:cxn ang="0">
                      <a:pos x="0" y="81"/>
                    </a:cxn>
                    <a:cxn ang="0">
                      <a:pos x="0" y="78"/>
                    </a:cxn>
                    <a:cxn ang="0">
                      <a:pos x="5" y="76"/>
                    </a:cxn>
                    <a:cxn ang="0">
                      <a:pos x="7" y="71"/>
                    </a:cxn>
                    <a:cxn ang="0">
                      <a:pos x="7" y="10"/>
                    </a:cxn>
                    <a:cxn ang="0">
                      <a:pos x="5" y="5"/>
                    </a:cxn>
                    <a:cxn ang="0">
                      <a:pos x="0" y="3"/>
                    </a:cxn>
                    <a:cxn ang="0">
                      <a:pos x="0" y="0"/>
                    </a:cxn>
                    <a:cxn ang="0">
                      <a:pos x="23" y="0"/>
                    </a:cxn>
                    <a:cxn ang="0">
                      <a:pos x="23" y="34"/>
                    </a:cxn>
                    <a:cxn ang="0">
                      <a:pos x="31" y="27"/>
                    </a:cxn>
                    <a:cxn ang="0">
                      <a:pos x="40" y="24"/>
                    </a:cxn>
                    <a:cxn ang="0">
                      <a:pos x="52" y="28"/>
                    </a:cxn>
                    <a:cxn ang="0">
                      <a:pos x="56" y="42"/>
                    </a:cxn>
                    <a:cxn ang="0">
                      <a:pos x="56" y="71"/>
                    </a:cxn>
                    <a:cxn ang="0">
                      <a:pos x="58" y="76"/>
                    </a:cxn>
                    <a:cxn ang="0">
                      <a:pos x="62" y="78"/>
                    </a:cxn>
                    <a:cxn ang="0">
                      <a:pos x="62" y="81"/>
                    </a:cxn>
                    <a:cxn ang="0">
                      <a:pos x="34" y="81"/>
                    </a:cxn>
                    <a:cxn ang="0">
                      <a:pos x="34" y="78"/>
                    </a:cxn>
                    <a:cxn ang="0">
                      <a:pos x="39" y="76"/>
                    </a:cxn>
                    <a:cxn ang="0">
                      <a:pos x="40" y="71"/>
                    </a:cxn>
                    <a:cxn ang="0">
                      <a:pos x="40" y="42"/>
                    </a:cxn>
                    <a:cxn ang="0">
                      <a:pos x="39" y="36"/>
                    </a:cxn>
                    <a:cxn ang="0">
                      <a:pos x="33" y="32"/>
                    </a:cxn>
                    <a:cxn ang="0">
                      <a:pos x="27" y="35"/>
                    </a:cxn>
                    <a:cxn ang="0">
                      <a:pos x="24" y="39"/>
                    </a:cxn>
                    <a:cxn ang="0">
                      <a:pos x="24" y="71"/>
                    </a:cxn>
                    <a:cxn ang="0">
                      <a:pos x="25" y="76"/>
                    </a:cxn>
                    <a:cxn ang="0">
                      <a:pos x="29" y="78"/>
                    </a:cxn>
                    <a:cxn ang="0">
                      <a:pos x="29" y="81"/>
                    </a:cxn>
                    <a:cxn ang="0">
                      <a:pos x="0" y="81"/>
                    </a:cxn>
                  </a:cxnLst>
                  <a:rect l="0" t="0" r="r" b="b"/>
                  <a:pathLst>
                    <a:path w="62" h="81">
                      <a:moveTo>
                        <a:pt x="0" y="81"/>
                      </a:moveTo>
                      <a:cubicBezTo>
                        <a:pt x="0" y="78"/>
                        <a:pt x="0" y="78"/>
                        <a:pt x="0" y="78"/>
                      </a:cubicBezTo>
                      <a:cubicBezTo>
                        <a:pt x="2" y="78"/>
                        <a:pt x="4" y="77"/>
                        <a:pt x="5" y="76"/>
                      </a:cubicBezTo>
                      <a:cubicBezTo>
                        <a:pt x="6" y="75"/>
                        <a:pt x="7" y="73"/>
                        <a:pt x="7" y="71"/>
                      </a:cubicBezTo>
                      <a:cubicBezTo>
                        <a:pt x="7" y="10"/>
                        <a:pt x="7" y="10"/>
                        <a:pt x="7" y="10"/>
                      </a:cubicBezTo>
                      <a:cubicBezTo>
                        <a:pt x="7" y="7"/>
                        <a:pt x="6" y="6"/>
                        <a:pt x="5" y="5"/>
                      </a:cubicBezTo>
                      <a:cubicBezTo>
                        <a:pt x="5" y="4"/>
                        <a:pt x="3" y="3"/>
                        <a:pt x="0" y="3"/>
                      </a:cubicBezTo>
                      <a:cubicBezTo>
                        <a:pt x="0" y="0"/>
                        <a:pt x="0" y="0"/>
                        <a:pt x="0" y="0"/>
                      </a:cubicBezTo>
                      <a:cubicBezTo>
                        <a:pt x="23" y="0"/>
                        <a:pt x="23" y="0"/>
                        <a:pt x="23" y="0"/>
                      </a:cubicBezTo>
                      <a:cubicBezTo>
                        <a:pt x="23" y="34"/>
                        <a:pt x="23" y="34"/>
                        <a:pt x="23" y="34"/>
                      </a:cubicBezTo>
                      <a:cubicBezTo>
                        <a:pt x="26" y="31"/>
                        <a:pt x="29" y="28"/>
                        <a:pt x="31" y="27"/>
                      </a:cubicBezTo>
                      <a:cubicBezTo>
                        <a:pt x="34" y="25"/>
                        <a:pt x="37" y="24"/>
                        <a:pt x="40" y="24"/>
                      </a:cubicBezTo>
                      <a:cubicBezTo>
                        <a:pt x="45" y="24"/>
                        <a:pt x="49" y="26"/>
                        <a:pt x="52" y="28"/>
                      </a:cubicBezTo>
                      <a:cubicBezTo>
                        <a:pt x="55" y="31"/>
                        <a:pt x="56" y="35"/>
                        <a:pt x="56" y="42"/>
                      </a:cubicBezTo>
                      <a:cubicBezTo>
                        <a:pt x="56" y="71"/>
                        <a:pt x="56" y="71"/>
                        <a:pt x="56" y="71"/>
                      </a:cubicBezTo>
                      <a:cubicBezTo>
                        <a:pt x="56" y="73"/>
                        <a:pt x="57" y="75"/>
                        <a:pt x="58" y="76"/>
                      </a:cubicBezTo>
                      <a:cubicBezTo>
                        <a:pt x="59" y="77"/>
                        <a:pt x="60" y="78"/>
                        <a:pt x="62" y="78"/>
                      </a:cubicBezTo>
                      <a:cubicBezTo>
                        <a:pt x="62" y="81"/>
                        <a:pt x="62" y="81"/>
                        <a:pt x="62" y="81"/>
                      </a:cubicBezTo>
                      <a:cubicBezTo>
                        <a:pt x="34" y="81"/>
                        <a:pt x="34" y="81"/>
                        <a:pt x="34" y="81"/>
                      </a:cubicBezTo>
                      <a:cubicBezTo>
                        <a:pt x="34" y="78"/>
                        <a:pt x="34" y="78"/>
                        <a:pt x="34" y="78"/>
                      </a:cubicBezTo>
                      <a:cubicBezTo>
                        <a:pt x="36" y="78"/>
                        <a:pt x="38" y="77"/>
                        <a:pt x="39" y="76"/>
                      </a:cubicBezTo>
                      <a:cubicBezTo>
                        <a:pt x="39" y="76"/>
                        <a:pt x="40" y="74"/>
                        <a:pt x="40" y="71"/>
                      </a:cubicBezTo>
                      <a:cubicBezTo>
                        <a:pt x="40" y="42"/>
                        <a:pt x="40" y="42"/>
                        <a:pt x="40" y="42"/>
                      </a:cubicBezTo>
                      <a:cubicBezTo>
                        <a:pt x="40" y="39"/>
                        <a:pt x="39" y="37"/>
                        <a:pt x="39" y="36"/>
                      </a:cubicBezTo>
                      <a:cubicBezTo>
                        <a:pt x="38" y="34"/>
                        <a:pt x="36" y="32"/>
                        <a:pt x="33" y="32"/>
                      </a:cubicBezTo>
                      <a:cubicBezTo>
                        <a:pt x="31" y="32"/>
                        <a:pt x="29" y="33"/>
                        <a:pt x="27" y="35"/>
                      </a:cubicBezTo>
                      <a:cubicBezTo>
                        <a:pt x="25" y="37"/>
                        <a:pt x="24" y="38"/>
                        <a:pt x="24" y="39"/>
                      </a:cubicBezTo>
                      <a:cubicBezTo>
                        <a:pt x="24" y="71"/>
                        <a:pt x="24" y="71"/>
                        <a:pt x="24" y="71"/>
                      </a:cubicBezTo>
                      <a:cubicBezTo>
                        <a:pt x="24" y="74"/>
                        <a:pt x="24" y="76"/>
                        <a:pt x="25" y="76"/>
                      </a:cubicBezTo>
                      <a:cubicBezTo>
                        <a:pt x="26" y="77"/>
                        <a:pt x="27" y="78"/>
                        <a:pt x="29" y="78"/>
                      </a:cubicBezTo>
                      <a:cubicBezTo>
                        <a:pt x="29" y="81"/>
                        <a:pt x="29" y="81"/>
                        <a:pt x="29" y="81"/>
                      </a:cubicBezTo>
                      <a:lnTo>
                        <a:pt x="0" y="81"/>
                      </a:ln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25" name="Freeform 34"/>
                <p:cNvSpPr>
                  <a:spLocks noEditPoints="1"/>
                </p:cNvSpPr>
                <p:nvPr/>
              </p:nvSpPr>
              <p:spPr bwMode="auto">
                <a:xfrm>
                  <a:off x="1689" y="3612"/>
                  <a:ext cx="72" cy="232"/>
                </a:xfrm>
                <a:custGeom>
                  <a:avLst/>
                  <a:gdLst/>
                  <a:ahLst/>
                  <a:cxnLst>
                    <a:cxn ang="0">
                      <a:pos x="5" y="9"/>
                    </a:cxn>
                    <a:cxn ang="0">
                      <a:pos x="8" y="3"/>
                    </a:cxn>
                    <a:cxn ang="0">
                      <a:pos x="14" y="0"/>
                    </a:cxn>
                    <a:cxn ang="0">
                      <a:pos x="21" y="3"/>
                    </a:cxn>
                    <a:cxn ang="0">
                      <a:pos x="23" y="9"/>
                    </a:cxn>
                    <a:cxn ang="0">
                      <a:pos x="21" y="16"/>
                    </a:cxn>
                    <a:cxn ang="0">
                      <a:pos x="14" y="19"/>
                    </a:cxn>
                    <a:cxn ang="0">
                      <a:pos x="8" y="16"/>
                    </a:cxn>
                    <a:cxn ang="0">
                      <a:pos x="5" y="9"/>
                    </a:cxn>
                    <a:cxn ang="0">
                      <a:pos x="0" y="83"/>
                    </a:cxn>
                    <a:cxn ang="0">
                      <a:pos x="0" y="80"/>
                    </a:cxn>
                    <a:cxn ang="0">
                      <a:pos x="4" y="78"/>
                    </a:cxn>
                    <a:cxn ang="0">
                      <a:pos x="6" y="73"/>
                    </a:cxn>
                    <a:cxn ang="0">
                      <a:pos x="6" y="37"/>
                    </a:cxn>
                    <a:cxn ang="0">
                      <a:pos x="4" y="33"/>
                    </a:cxn>
                    <a:cxn ang="0">
                      <a:pos x="0" y="31"/>
                    </a:cxn>
                    <a:cxn ang="0">
                      <a:pos x="0" y="28"/>
                    </a:cxn>
                    <a:cxn ang="0">
                      <a:pos x="23" y="28"/>
                    </a:cxn>
                    <a:cxn ang="0">
                      <a:pos x="23" y="73"/>
                    </a:cxn>
                    <a:cxn ang="0">
                      <a:pos x="24" y="78"/>
                    </a:cxn>
                    <a:cxn ang="0">
                      <a:pos x="28" y="80"/>
                    </a:cxn>
                    <a:cxn ang="0">
                      <a:pos x="28" y="83"/>
                    </a:cxn>
                    <a:cxn ang="0">
                      <a:pos x="0" y="83"/>
                    </a:cxn>
                  </a:cxnLst>
                  <a:rect l="0" t="0" r="r" b="b"/>
                  <a:pathLst>
                    <a:path w="28" h="83">
                      <a:moveTo>
                        <a:pt x="5" y="9"/>
                      </a:moveTo>
                      <a:cubicBezTo>
                        <a:pt x="5" y="7"/>
                        <a:pt x="6" y="5"/>
                        <a:pt x="8" y="3"/>
                      </a:cubicBezTo>
                      <a:cubicBezTo>
                        <a:pt x="9" y="1"/>
                        <a:pt x="12" y="0"/>
                        <a:pt x="14" y="0"/>
                      </a:cubicBezTo>
                      <a:cubicBezTo>
                        <a:pt x="17" y="0"/>
                        <a:pt x="19" y="1"/>
                        <a:pt x="21" y="3"/>
                      </a:cubicBezTo>
                      <a:cubicBezTo>
                        <a:pt x="23" y="5"/>
                        <a:pt x="23" y="7"/>
                        <a:pt x="23" y="9"/>
                      </a:cubicBezTo>
                      <a:cubicBezTo>
                        <a:pt x="23" y="12"/>
                        <a:pt x="23" y="14"/>
                        <a:pt x="21" y="16"/>
                      </a:cubicBezTo>
                      <a:cubicBezTo>
                        <a:pt x="19" y="18"/>
                        <a:pt x="17" y="19"/>
                        <a:pt x="14" y="19"/>
                      </a:cubicBezTo>
                      <a:cubicBezTo>
                        <a:pt x="12" y="19"/>
                        <a:pt x="9" y="18"/>
                        <a:pt x="8" y="16"/>
                      </a:cubicBezTo>
                      <a:cubicBezTo>
                        <a:pt x="6" y="14"/>
                        <a:pt x="5" y="12"/>
                        <a:pt x="5" y="9"/>
                      </a:cubicBezTo>
                      <a:close/>
                      <a:moveTo>
                        <a:pt x="0" y="83"/>
                      </a:moveTo>
                      <a:cubicBezTo>
                        <a:pt x="0" y="80"/>
                        <a:pt x="0" y="80"/>
                        <a:pt x="0" y="80"/>
                      </a:cubicBezTo>
                      <a:cubicBezTo>
                        <a:pt x="2" y="80"/>
                        <a:pt x="3" y="79"/>
                        <a:pt x="4" y="78"/>
                      </a:cubicBezTo>
                      <a:cubicBezTo>
                        <a:pt x="5" y="77"/>
                        <a:pt x="6" y="75"/>
                        <a:pt x="6" y="73"/>
                      </a:cubicBezTo>
                      <a:cubicBezTo>
                        <a:pt x="6" y="37"/>
                        <a:pt x="6" y="37"/>
                        <a:pt x="6" y="37"/>
                      </a:cubicBezTo>
                      <a:cubicBezTo>
                        <a:pt x="6" y="35"/>
                        <a:pt x="5" y="33"/>
                        <a:pt x="4" y="33"/>
                      </a:cubicBezTo>
                      <a:cubicBezTo>
                        <a:pt x="4" y="32"/>
                        <a:pt x="2" y="31"/>
                        <a:pt x="0" y="31"/>
                      </a:cubicBezTo>
                      <a:cubicBezTo>
                        <a:pt x="0" y="28"/>
                        <a:pt x="0" y="28"/>
                        <a:pt x="0" y="28"/>
                      </a:cubicBezTo>
                      <a:cubicBezTo>
                        <a:pt x="23" y="28"/>
                        <a:pt x="23" y="28"/>
                        <a:pt x="23" y="28"/>
                      </a:cubicBezTo>
                      <a:cubicBezTo>
                        <a:pt x="23" y="73"/>
                        <a:pt x="23" y="73"/>
                        <a:pt x="23" y="73"/>
                      </a:cubicBezTo>
                      <a:cubicBezTo>
                        <a:pt x="23" y="76"/>
                        <a:pt x="23" y="78"/>
                        <a:pt x="24" y="78"/>
                      </a:cubicBezTo>
                      <a:cubicBezTo>
                        <a:pt x="25" y="79"/>
                        <a:pt x="26" y="80"/>
                        <a:pt x="28" y="80"/>
                      </a:cubicBezTo>
                      <a:cubicBezTo>
                        <a:pt x="28" y="83"/>
                        <a:pt x="28" y="83"/>
                        <a:pt x="28" y="83"/>
                      </a:cubicBezTo>
                      <a:lnTo>
                        <a:pt x="0" y="83"/>
                      </a:ln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26" name="Freeform 35"/>
                <p:cNvSpPr>
                  <a:spLocks/>
                </p:cNvSpPr>
                <p:nvPr/>
              </p:nvSpPr>
              <p:spPr bwMode="auto">
                <a:xfrm>
                  <a:off x="1771" y="3619"/>
                  <a:ext cx="72" cy="225"/>
                </a:xfrm>
                <a:custGeom>
                  <a:avLst/>
                  <a:gdLst/>
                  <a:ahLst/>
                  <a:cxnLst>
                    <a:cxn ang="0">
                      <a:pos x="0" y="81"/>
                    </a:cxn>
                    <a:cxn ang="0">
                      <a:pos x="0" y="78"/>
                    </a:cxn>
                    <a:cxn ang="0">
                      <a:pos x="4" y="76"/>
                    </a:cxn>
                    <a:cxn ang="0">
                      <a:pos x="5" y="71"/>
                    </a:cxn>
                    <a:cxn ang="0">
                      <a:pos x="5" y="10"/>
                    </a:cxn>
                    <a:cxn ang="0">
                      <a:pos x="4" y="5"/>
                    </a:cxn>
                    <a:cxn ang="0">
                      <a:pos x="0" y="3"/>
                    </a:cxn>
                    <a:cxn ang="0">
                      <a:pos x="0" y="0"/>
                    </a:cxn>
                    <a:cxn ang="0">
                      <a:pos x="22" y="0"/>
                    </a:cxn>
                    <a:cxn ang="0">
                      <a:pos x="22" y="71"/>
                    </a:cxn>
                    <a:cxn ang="0">
                      <a:pos x="24" y="76"/>
                    </a:cxn>
                    <a:cxn ang="0">
                      <a:pos x="28" y="78"/>
                    </a:cxn>
                    <a:cxn ang="0">
                      <a:pos x="28" y="81"/>
                    </a:cxn>
                    <a:cxn ang="0">
                      <a:pos x="0" y="81"/>
                    </a:cxn>
                  </a:cxnLst>
                  <a:rect l="0" t="0" r="r" b="b"/>
                  <a:pathLst>
                    <a:path w="28" h="81">
                      <a:moveTo>
                        <a:pt x="0" y="81"/>
                      </a:moveTo>
                      <a:cubicBezTo>
                        <a:pt x="0" y="78"/>
                        <a:pt x="0" y="78"/>
                        <a:pt x="0" y="78"/>
                      </a:cubicBezTo>
                      <a:cubicBezTo>
                        <a:pt x="2" y="77"/>
                        <a:pt x="3" y="77"/>
                        <a:pt x="4" y="76"/>
                      </a:cubicBezTo>
                      <a:cubicBezTo>
                        <a:pt x="5" y="75"/>
                        <a:pt x="5" y="73"/>
                        <a:pt x="5" y="71"/>
                      </a:cubicBezTo>
                      <a:cubicBezTo>
                        <a:pt x="5" y="10"/>
                        <a:pt x="5" y="10"/>
                        <a:pt x="5" y="10"/>
                      </a:cubicBezTo>
                      <a:cubicBezTo>
                        <a:pt x="5" y="7"/>
                        <a:pt x="5" y="5"/>
                        <a:pt x="4" y="5"/>
                      </a:cubicBezTo>
                      <a:cubicBezTo>
                        <a:pt x="3" y="4"/>
                        <a:pt x="2" y="3"/>
                        <a:pt x="0" y="3"/>
                      </a:cubicBezTo>
                      <a:cubicBezTo>
                        <a:pt x="0" y="0"/>
                        <a:pt x="0" y="0"/>
                        <a:pt x="0" y="0"/>
                      </a:cubicBezTo>
                      <a:cubicBezTo>
                        <a:pt x="22" y="0"/>
                        <a:pt x="22" y="0"/>
                        <a:pt x="22" y="0"/>
                      </a:cubicBezTo>
                      <a:cubicBezTo>
                        <a:pt x="22" y="71"/>
                        <a:pt x="22" y="71"/>
                        <a:pt x="22" y="71"/>
                      </a:cubicBezTo>
                      <a:cubicBezTo>
                        <a:pt x="22" y="73"/>
                        <a:pt x="23" y="75"/>
                        <a:pt x="24" y="76"/>
                      </a:cubicBezTo>
                      <a:cubicBezTo>
                        <a:pt x="24" y="77"/>
                        <a:pt x="26" y="77"/>
                        <a:pt x="28" y="78"/>
                      </a:cubicBezTo>
                      <a:cubicBezTo>
                        <a:pt x="28" y="81"/>
                        <a:pt x="28" y="81"/>
                        <a:pt x="28" y="81"/>
                      </a:cubicBezTo>
                      <a:lnTo>
                        <a:pt x="0" y="81"/>
                      </a:ln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27" name="Freeform 36"/>
                <p:cNvSpPr>
                  <a:spLocks noEditPoints="1"/>
                </p:cNvSpPr>
                <p:nvPr/>
              </p:nvSpPr>
              <p:spPr bwMode="auto">
                <a:xfrm>
                  <a:off x="1853" y="3619"/>
                  <a:ext cx="154" cy="232"/>
                </a:xfrm>
                <a:custGeom>
                  <a:avLst/>
                  <a:gdLst/>
                  <a:ahLst/>
                  <a:cxnLst>
                    <a:cxn ang="0">
                      <a:pos x="19" y="67"/>
                    </a:cxn>
                    <a:cxn ang="0">
                      <a:pos x="17" y="53"/>
                    </a:cxn>
                    <a:cxn ang="0">
                      <a:pos x="19" y="40"/>
                    </a:cxn>
                    <a:cxn ang="0">
                      <a:pos x="27" y="31"/>
                    </a:cxn>
                    <a:cxn ang="0">
                      <a:pos x="34" y="34"/>
                    </a:cxn>
                    <a:cxn ang="0">
                      <a:pos x="37" y="38"/>
                    </a:cxn>
                    <a:cxn ang="0">
                      <a:pos x="37" y="67"/>
                    </a:cxn>
                    <a:cxn ang="0">
                      <a:pos x="34" y="72"/>
                    </a:cxn>
                    <a:cxn ang="0">
                      <a:pos x="27" y="76"/>
                    </a:cxn>
                    <a:cxn ang="0">
                      <a:pos x="19" y="67"/>
                    </a:cxn>
                    <a:cxn ang="0">
                      <a:pos x="6" y="75"/>
                    </a:cxn>
                    <a:cxn ang="0">
                      <a:pos x="21" y="83"/>
                    </a:cxn>
                    <a:cxn ang="0">
                      <a:pos x="31" y="80"/>
                    </a:cxn>
                    <a:cxn ang="0">
                      <a:pos x="37" y="75"/>
                    </a:cxn>
                    <a:cxn ang="0">
                      <a:pos x="37" y="83"/>
                    </a:cxn>
                    <a:cxn ang="0">
                      <a:pos x="48" y="80"/>
                    </a:cxn>
                    <a:cxn ang="0">
                      <a:pos x="61" y="79"/>
                    </a:cxn>
                    <a:cxn ang="0">
                      <a:pos x="61" y="76"/>
                    </a:cxn>
                    <a:cxn ang="0">
                      <a:pos x="55" y="74"/>
                    </a:cxn>
                    <a:cxn ang="0">
                      <a:pos x="54" y="69"/>
                    </a:cxn>
                    <a:cxn ang="0">
                      <a:pos x="54" y="0"/>
                    </a:cxn>
                    <a:cxn ang="0">
                      <a:pos x="28" y="0"/>
                    </a:cxn>
                    <a:cxn ang="0">
                      <a:pos x="28" y="3"/>
                    </a:cxn>
                    <a:cxn ang="0">
                      <a:pos x="35" y="4"/>
                    </a:cxn>
                    <a:cxn ang="0">
                      <a:pos x="37" y="10"/>
                    </a:cxn>
                    <a:cxn ang="0">
                      <a:pos x="37" y="32"/>
                    </a:cxn>
                    <a:cxn ang="0">
                      <a:pos x="31" y="27"/>
                    </a:cxn>
                    <a:cxn ang="0">
                      <a:pos x="23" y="24"/>
                    </a:cxn>
                    <a:cxn ang="0">
                      <a:pos x="6" y="32"/>
                    </a:cxn>
                    <a:cxn ang="0">
                      <a:pos x="0" y="55"/>
                    </a:cxn>
                    <a:cxn ang="0">
                      <a:pos x="6" y="75"/>
                    </a:cxn>
                  </a:cxnLst>
                  <a:rect l="0" t="0" r="r" b="b"/>
                  <a:pathLst>
                    <a:path w="61" h="83">
                      <a:moveTo>
                        <a:pt x="19" y="67"/>
                      </a:moveTo>
                      <a:cubicBezTo>
                        <a:pt x="18" y="64"/>
                        <a:pt x="17" y="60"/>
                        <a:pt x="17" y="53"/>
                      </a:cubicBezTo>
                      <a:cubicBezTo>
                        <a:pt x="17" y="48"/>
                        <a:pt x="18" y="43"/>
                        <a:pt x="19" y="40"/>
                      </a:cubicBezTo>
                      <a:cubicBezTo>
                        <a:pt x="20" y="34"/>
                        <a:pt x="23" y="31"/>
                        <a:pt x="27" y="31"/>
                      </a:cubicBezTo>
                      <a:cubicBezTo>
                        <a:pt x="30" y="31"/>
                        <a:pt x="33" y="32"/>
                        <a:pt x="34" y="34"/>
                      </a:cubicBezTo>
                      <a:cubicBezTo>
                        <a:pt x="36" y="36"/>
                        <a:pt x="37" y="37"/>
                        <a:pt x="37" y="38"/>
                      </a:cubicBezTo>
                      <a:cubicBezTo>
                        <a:pt x="37" y="67"/>
                        <a:pt x="37" y="67"/>
                        <a:pt x="37" y="67"/>
                      </a:cubicBezTo>
                      <a:cubicBezTo>
                        <a:pt x="37" y="68"/>
                        <a:pt x="36" y="70"/>
                        <a:pt x="34" y="72"/>
                      </a:cubicBezTo>
                      <a:cubicBezTo>
                        <a:pt x="32" y="75"/>
                        <a:pt x="29" y="76"/>
                        <a:pt x="27" y="76"/>
                      </a:cubicBezTo>
                      <a:cubicBezTo>
                        <a:pt x="23" y="76"/>
                        <a:pt x="20" y="73"/>
                        <a:pt x="19" y="67"/>
                      </a:cubicBezTo>
                      <a:close/>
                      <a:moveTo>
                        <a:pt x="6" y="75"/>
                      </a:moveTo>
                      <a:cubicBezTo>
                        <a:pt x="11" y="80"/>
                        <a:pt x="16" y="83"/>
                        <a:pt x="21" y="83"/>
                      </a:cubicBezTo>
                      <a:cubicBezTo>
                        <a:pt x="25" y="83"/>
                        <a:pt x="28" y="82"/>
                        <a:pt x="31" y="80"/>
                      </a:cubicBezTo>
                      <a:cubicBezTo>
                        <a:pt x="33" y="79"/>
                        <a:pt x="35" y="77"/>
                        <a:pt x="37" y="75"/>
                      </a:cubicBezTo>
                      <a:cubicBezTo>
                        <a:pt x="37" y="83"/>
                        <a:pt x="37" y="83"/>
                        <a:pt x="37" y="83"/>
                      </a:cubicBezTo>
                      <a:cubicBezTo>
                        <a:pt x="42" y="81"/>
                        <a:pt x="46" y="80"/>
                        <a:pt x="48" y="80"/>
                      </a:cubicBezTo>
                      <a:cubicBezTo>
                        <a:pt x="50" y="80"/>
                        <a:pt x="54" y="79"/>
                        <a:pt x="61" y="79"/>
                      </a:cubicBezTo>
                      <a:cubicBezTo>
                        <a:pt x="61" y="76"/>
                        <a:pt x="61" y="76"/>
                        <a:pt x="61" y="76"/>
                      </a:cubicBezTo>
                      <a:cubicBezTo>
                        <a:pt x="58" y="76"/>
                        <a:pt x="56" y="75"/>
                        <a:pt x="55" y="74"/>
                      </a:cubicBezTo>
                      <a:cubicBezTo>
                        <a:pt x="54" y="73"/>
                        <a:pt x="54" y="71"/>
                        <a:pt x="54" y="69"/>
                      </a:cubicBezTo>
                      <a:cubicBezTo>
                        <a:pt x="54" y="0"/>
                        <a:pt x="54" y="0"/>
                        <a:pt x="54" y="0"/>
                      </a:cubicBezTo>
                      <a:cubicBezTo>
                        <a:pt x="28" y="0"/>
                        <a:pt x="28" y="0"/>
                        <a:pt x="28" y="0"/>
                      </a:cubicBezTo>
                      <a:cubicBezTo>
                        <a:pt x="28" y="3"/>
                        <a:pt x="28" y="3"/>
                        <a:pt x="28" y="3"/>
                      </a:cubicBezTo>
                      <a:cubicBezTo>
                        <a:pt x="32" y="3"/>
                        <a:pt x="34" y="3"/>
                        <a:pt x="35" y="4"/>
                      </a:cubicBezTo>
                      <a:cubicBezTo>
                        <a:pt x="36" y="5"/>
                        <a:pt x="37" y="7"/>
                        <a:pt x="37" y="10"/>
                      </a:cubicBezTo>
                      <a:cubicBezTo>
                        <a:pt x="37" y="32"/>
                        <a:pt x="37" y="32"/>
                        <a:pt x="37" y="32"/>
                      </a:cubicBezTo>
                      <a:cubicBezTo>
                        <a:pt x="35" y="29"/>
                        <a:pt x="33" y="27"/>
                        <a:pt x="31" y="27"/>
                      </a:cubicBezTo>
                      <a:cubicBezTo>
                        <a:pt x="29" y="25"/>
                        <a:pt x="26" y="24"/>
                        <a:pt x="23" y="24"/>
                      </a:cubicBezTo>
                      <a:cubicBezTo>
                        <a:pt x="16" y="24"/>
                        <a:pt x="11" y="27"/>
                        <a:pt x="6" y="32"/>
                      </a:cubicBezTo>
                      <a:cubicBezTo>
                        <a:pt x="2" y="38"/>
                        <a:pt x="0" y="45"/>
                        <a:pt x="0" y="55"/>
                      </a:cubicBezTo>
                      <a:cubicBezTo>
                        <a:pt x="0" y="63"/>
                        <a:pt x="2" y="70"/>
                        <a:pt x="6" y="75"/>
                      </a:cubicBez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28" name="Freeform 37"/>
                <p:cNvSpPr>
                  <a:spLocks/>
                </p:cNvSpPr>
                <p:nvPr/>
              </p:nvSpPr>
              <p:spPr bwMode="auto">
                <a:xfrm>
                  <a:off x="2014" y="3684"/>
                  <a:ext cx="125" cy="161"/>
                </a:xfrm>
                <a:custGeom>
                  <a:avLst/>
                  <a:gdLst/>
                  <a:ahLst/>
                  <a:cxnLst>
                    <a:cxn ang="0">
                      <a:pos x="0" y="57"/>
                    </a:cxn>
                    <a:cxn ang="0">
                      <a:pos x="0" y="54"/>
                    </a:cxn>
                    <a:cxn ang="0">
                      <a:pos x="5" y="52"/>
                    </a:cxn>
                    <a:cxn ang="0">
                      <a:pos x="6" y="48"/>
                    </a:cxn>
                    <a:cxn ang="0">
                      <a:pos x="7" y="44"/>
                    </a:cxn>
                    <a:cxn ang="0">
                      <a:pos x="7" y="11"/>
                    </a:cxn>
                    <a:cxn ang="0">
                      <a:pos x="5" y="6"/>
                    </a:cxn>
                    <a:cxn ang="0">
                      <a:pos x="0" y="5"/>
                    </a:cxn>
                    <a:cxn ang="0">
                      <a:pos x="0" y="2"/>
                    </a:cxn>
                    <a:cxn ang="0">
                      <a:pos x="23" y="2"/>
                    </a:cxn>
                    <a:cxn ang="0">
                      <a:pos x="23" y="11"/>
                    </a:cxn>
                    <a:cxn ang="0">
                      <a:pos x="31" y="3"/>
                    </a:cxn>
                    <a:cxn ang="0">
                      <a:pos x="39" y="0"/>
                    </a:cxn>
                    <a:cxn ang="0">
                      <a:pos x="46" y="3"/>
                    </a:cxn>
                    <a:cxn ang="0">
                      <a:pos x="49" y="10"/>
                    </a:cxn>
                    <a:cxn ang="0">
                      <a:pos x="47" y="15"/>
                    </a:cxn>
                    <a:cxn ang="0">
                      <a:pos x="41" y="18"/>
                    </a:cxn>
                    <a:cxn ang="0">
                      <a:pos x="35" y="14"/>
                    </a:cxn>
                    <a:cxn ang="0">
                      <a:pos x="31" y="10"/>
                    </a:cxn>
                    <a:cxn ang="0">
                      <a:pos x="26" y="13"/>
                    </a:cxn>
                    <a:cxn ang="0">
                      <a:pos x="24" y="22"/>
                    </a:cxn>
                    <a:cxn ang="0">
                      <a:pos x="24" y="45"/>
                    </a:cxn>
                    <a:cxn ang="0">
                      <a:pos x="25" y="52"/>
                    </a:cxn>
                    <a:cxn ang="0">
                      <a:pos x="32" y="54"/>
                    </a:cxn>
                    <a:cxn ang="0">
                      <a:pos x="32" y="57"/>
                    </a:cxn>
                    <a:cxn ang="0">
                      <a:pos x="0" y="57"/>
                    </a:cxn>
                  </a:cxnLst>
                  <a:rect l="0" t="0" r="r" b="b"/>
                  <a:pathLst>
                    <a:path w="49" h="57">
                      <a:moveTo>
                        <a:pt x="0" y="57"/>
                      </a:moveTo>
                      <a:cubicBezTo>
                        <a:pt x="0" y="54"/>
                        <a:pt x="0" y="54"/>
                        <a:pt x="0" y="54"/>
                      </a:cubicBezTo>
                      <a:cubicBezTo>
                        <a:pt x="2" y="54"/>
                        <a:pt x="4" y="53"/>
                        <a:pt x="5" y="52"/>
                      </a:cubicBezTo>
                      <a:cubicBezTo>
                        <a:pt x="6" y="52"/>
                        <a:pt x="6" y="50"/>
                        <a:pt x="6" y="48"/>
                      </a:cubicBezTo>
                      <a:cubicBezTo>
                        <a:pt x="7" y="44"/>
                        <a:pt x="7" y="44"/>
                        <a:pt x="7" y="44"/>
                      </a:cubicBezTo>
                      <a:cubicBezTo>
                        <a:pt x="7" y="11"/>
                        <a:pt x="7" y="11"/>
                        <a:pt x="7" y="11"/>
                      </a:cubicBezTo>
                      <a:cubicBezTo>
                        <a:pt x="7" y="9"/>
                        <a:pt x="6" y="7"/>
                        <a:pt x="5" y="6"/>
                      </a:cubicBezTo>
                      <a:cubicBezTo>
                        <a:pt x="4" y="5"/>
                        <a:pt x="3" y="5"/>
                        <a:pt x="0" y="5"/>
                      </a:cubicBezTo>
                      <a:cubicBezTo>
                        <a:pt x="0" y="2"/>
                        <a:pt x="0" y="2"/>
                        <a:pt x="0" y="2"/>
                      </a:cubicBezTo>
                      <a:cubicBezTo>
                        <a:pt x="23" y="2"/>
                        <a:pt x="23" y="2"/>
                        <a:pt x="23" y="2"/>
                      </a:cubicBezTo>
                      <a:cubicBezTo>
                        <a:pt x="23" y="11"/>
                        <a:pt x="23" y="11"/>
                        <a:pt x="23" y="11"/>
                      </a:cubicBezTo>
                      <a:cubicBezTo>
                        <a:pt x="25" y="8"/>
                        <a:pt x="28" y="5"/>
                        <a:pt x="31" y="3"/>
                      </a:cubicBezTo>
                      <a:cubicBezTo>
                        <a:pt x="33" y="1"/>
                        <a:pt x="36" y="0"/>
                        <a:pt x="39" y="0"/>
                      </a:cubicBezTo>
                      <a:cubicBezTo>
                        <a:pt x="42" y="0"/>
                        <a:pt x="44" y="1"/>
                        <a:pt x="46" y="3"/>
                      </a:cubicBezTo>
                      <a:cubicBezTo>
                        <a:pt x="48" y="4"/>
                        <a:pt x="49" y="6"/>
                        <a:pt x="49" y="10"/>
                      </a:cubicBezTo>
                      <a:cubicBezTo>
                        <a:pt x="49" y="12"/>
                        <a:pt x="48" y="14"/>
                        <a:pt x="47" y="15"/>
                      </a:cubicBezTo>
                      <a:cubicBezTo>
                        <a:pt x="45" y="17"/>
                        <a:pt x="44" y="18"/>
                        <a:pt x="41" y="18"/>
                      </a:cubicBezTo>
                      <a:cubicBezTo>
                        <a:pt x="39" y="18"/>
                        <a:pt x="37" y="16"/>
                        <a:pt x="35" y="14"/>
                      </a:cubicBezTo>
                      <a:cubicBezTo>
                        <a:pt x="33" y="12"/>
                        <a:pt x="32" y="10"/>
                        <a:pt x="31" y="10"/>
                      </a:cubicBezTo>
                      <a:cubicBezTo>
                        <a:pt x="29" y="10"/>
                        <a:pt x="28" y="11"/>
                        <a:pt x="26" y="13"/>
                      </a:cubicBezTo>
                      <a:cubicBezTo>
                        <a:pt x="24" y="15"/>
                        <a:pt x="24" y="18"/>
                        <a:pt x="24" y="22"/>
                      </a:cubicBezTo>
                      <a:cubicBezTo>
                        <a:pt x="24" y="45"/>
                        <a:pt x="24" y="45"/>
                        <a:pt x="24" y="45"/>
                      </a:cubicBezTo>
                      <a:cubicBezTo>
                        <a:pt x="24" y="49"/>
                        <a:pt x="24" y="51"/>
                        <a:pt x="25" y="52"/>
                      </a:cubicBezTo>
                      <a:cubicBezTo>
                        <a:pt x="26" y="53"/>
                        <a:pt x="29" y="54"/>
                        <a:pt x="32" y="54"/>
                      </a:cubicBezTo>
                      <a:cubicBezTo>
                        <a:pt x="32" y="57"/>
                        <a:pt x="32" y="57"/>
                        <a:pt x="32" y="57"/>
                      </a:cubicBezTo>
                      <a:lnTo>
                        <a:pt x="0" y="57"/>
                      </a:ln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29" name="Freeform 38"/>
                <p:cNvSpPr>
                  <a:spLocks noEditPoints="1"/>
                </p:cNvSpPr>
                <p:nvPr/>
              </p:nvSpPr>
              <p:spPr bwMode="auto">
                <a:xfrm>
                  <a:off x="2140" y="3684"/>
                  <a:ext cx="122" cy="168"/>
                </a:xfrm>
                <a:custGeom>
                  <a:avLst/>
                  <a:gdLst/>
                  <a:ahLst/>
                  <a:cxnLst>
                    <a:cxn ang="0">
                      <a:pos x="18" y="9"/>
                    </a:cxn>
                    <a:cxn ang="0">
                      <a:pos x="25" y="4"/>
                    </a:cxn>
                    <a:cxn ang="0">
                      <a:pos x="31" y="8"/>
                    </a:cxn>
                    <a:cxn ang="0">
                      <a:pos x="33" y="23"/>
                    </a:cxn>
                    <a:cxn ang="0">
                      <a:pos x="16" y="23"/>
                    </a:cxn>
                    <a:cxn ang="0">
                      <a:pos x="18" y="9"/>
                    </a:cxn>
                    <a:cxn ang="0">
                      <a:pos x="8" y="52"/>
                    </a:cxn>
                    <a:cxn ang="0">
                      <a:pos x="24" y="59"/>
                    </a:cxn>
                    <a:cxn ang="0">
                      <a:pos x="35" y="56"/>
                    </a:cxn>
                    <a:cxn ang="0">
                      <a:pos x="48" y="44"/>
                    </a:cxn>
                    <a:cxn ang="0">
                      <a:pos x="45" y="42"/>
                    </a:cxn>
                    <a:cxn ang="0">
                      <a:pos x="39" y="47"/>
                    </a:cxn>
                    <a:cxn ang="0">
                      <a:pos x="31" y="50"/>
                    </a:cxn>
                    <a:cxn ang="0">
                      <a:pos x="19" y="40"/>
                    </a:cxn>
                    <a:cxn ang="0">
                      <a:pos x="17" y="27"/>
                    </a:cxn>
                    <a:cxn ang="0">
                      <a:pos x="47" y="27"/>
                    </a:cxn>
                    <a:cxn ang="0">
                      <a:pos x="47" y="23"/>
                    </a:cxn>
                    <a:cxn ang="0">
                      <a:pos x="44" y="12"/>
                    </a:cxn>
                    <a:cxn ang="0">
                      <a:pos x="36" y="3"/>
                    </a:cxn>
                    <a:cxn ang="0">
                      <a:pos x="25" y="0"/>
                    </a:cxn>
                    <a:cxn ang="0">
                      <a:pos x="7" y="8"/>
                    </a:cxn>
                    <a:cxn ang="0">
                      <a:pos x="0" y="29"/>
                    </a:cxn>
                    <a:cxn ang="0">
                      <a:pos x="8" y="52"/>
                    </a:cxn>
                  </a:cxnLst>
                  <a:rect l="0" t="0" r="r" b="b"/>
                  <a:pathLst>
                    <a:path w="48" h="59">
                      <a:moveTo>
                        <a:pt x="18" y="9"/>
                      </a:moveTo>
                      <a:cubicBezTo>
                        <a:pt x="20" y="6"/>
                        <a:pt x="22" y="4"/>
                        <a:pt x="25" y="4"/>
                      </a:cubicBezTo>
                      <a:cubicBezTo>
                        <a:pt x="28" y="4"/>
                        <a:pt x="30" y="5"/>
                        <a:pt x="31" y="8"/>
                      </a:cubicBezTo>
                      <a:cubicBezTo>
                        <a:pt x="32" y="11"/>
                        <a:pt x="33" y="16"/>
                        <a:pt x="33" y="23"/>
                      </a:cubicBezTo>
                      <a:cubicBezTo>
                        <a:pt x="16" y="23"/>
                        <a:pt x="16" y="23"/>
                        <a:pt x="16" y="23"/>
                      </a:cubicBezTo>
                      <a:cubicBezTo>
                        <a:pt x="17" y="17"/>
                        <a:pt x="17" y="12"/>
                        <a:pt x="18" y="9"/>
                      </a:cubicBezTo>
                      <a:close/>
                      <a:moveTo>
                        <a:pt x="8" y="52"/>
                      </a:moveTo>
                      <a:cubicBezTo>
                        <a:pt x="13" y="56"/>
                        <a:pt x="18" y="59"/>
                        <a:pt x="24" y="59"/>
                      </a:cubicBezTo>
                      <a:cubicBezTo>
                        <a:pt x="28" y="59"/>
                        <a:pt x="32" y="58"/>
                        <a:pt x="35" y="56"/>
                      </a:cubicBezTo>
                      <a:cubicBezTo>
                        <a:pt x="40" y="54"/>
                        <a:pt x="44" y="50"/>
                        <a:pt x="48" y="44"/>
                      </a:cubicBezTo>
                      <a:cubicBezTo>
                        <a:pt x="45" y="42"/>
                        <a:pt x="45" y="42"/>
                        <a:pt x="45" y="42"/>
                      </a:cubicBezTo>
                      <a:cubicBezTo>
                        <a:pt x="43" y="44"/>
                        <a:pt x="41" y="46"/>
                        <a:pt x="39" y="47"/>
                      </a:cubicBezTo>
                      <a:cubicBezTo>
                        <a:pt x="37" y="49"/>
                        <a:pt x="34" y="50"/>
                        <a:pt x="31" y="50"/>
                      </a:cubicBezTo>
                      <a:cubicBezTo>
                        <a:pt x="26" y="50"/>
                        <a:pt x="21" y="47"/>
                        <a:pt x="19" y="40"/>
                      </a:cubicBezTo>
                      <a:cubicBezTo>
                        <a:pt x="18" y="36"/>
                        <a:pt x="17" y="32"/>
                        <a:pt x="17" y="27"/>
                      </a:cubicBezTo>
                      <a:cubicBezTo>
                        <a:pt x="47" y="27"/>
                        <a:pt x="47" y="27"/>
                        <a:pt x="47" y="27"/>
                      </a:cubicBezTo>
                      <a:cubicBezTo>
                        <a:pt x="47" y="26"/>
                        <a:pt x="47" y="25"/>
                        <a:pt x="47" y="23"/>
                      </a:cubicBezTo>
                      <a:cubicBezTo>
                        <a:pt x="46" y="18"/>
                        <a:pt x="45" y="15"/>
                        <a:pt x="44" y="12"/>
                      </a:cubicBezTo>
                      <a:cubicBezTo>
                        <a:pt x="42" y="8"/>
                        <a:pt x="39" y="5"/>
                        <a:pt x="36" y="3"/>
                      </a:cubicBezTo>
                      <a:cubicBezTo>
                        <a:pt x="33" y="1"/>
                        <a:pt x="29" y="0"/>
                        <a:pt x="25" y="0"/>
                      </a:cubicBezTo>
                      <a:cubicBezTo>
                        <a:pt x="18" y="0"/>
                        <a:pt x="12" y="3"/>
                        <a:pt x="7" y="8"/>
                      </a:cubicBezTo>
                      <a:cubicBezTo>
                        <a:pt x="2" y="13"/>
                        <a:pt x="0" y="20"/>
                        <a:pt x="0" y="29"/>
                      </a:cubicBezTo>
                      <a:cubicBezTo>
                        <a:pt x="0" y="40"/>
                        <a:pt x="2" y="47"/>
                        <a:pt x="8" y="52"/>
                      </a:cubicBez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30" name="Freeform 39"/>
                <p:cNvSpPr>
                  <a:spLocks/>
                </p:cNvSpPr>
                <p:nvPr/>
              </p:nvSpPr>
              <p:spPr bwMode="auto">
                <a:xfrm>
                  <a:off x="2269" y="3684"/>
                  <a:ext cx="161" cy="161"/>
                </a:xfrm>
                <a:custGeom>
                  <a:avLst/>
                  <a:gdLst/>
                  <a:ahLst/>
                  <a:cxnLst>
                    <a:cxn ang="0">
                      <a:pos x="0" y="57"/>
                    </a:cxn>
                    <a:cxn ang="0">
                      <a:pos x="0" y="54"/>
                    </a:cxn>
                    <a:cxn ang="0">
                      <a:pos x="5" y="52"/>
                    </a:cxn>
                    <a:cxn ang="0">
                      <a:pos x="6" y="47"/>
                    </a:cxn>
                    <a:cxn ang="0">
                      <a:pos x="6" y="11"/>
                    </a:cxn>
                    <a:cxn ang="0">
                      <a:pos x="5" y="6"/>
                    </a:cxn>
                    <a:cxn ang="0">
                      <a:pos x="0" y="5"/>
                    </a:cxn>
                    <a:cxn ang="0">
                      <a:pos x="0" y="2"/>
                    </a:cxn>
                    <a:cxn ang="0">
                      <a:pos x="23" y="2"/>
                    </a:cxn>
                    <a:cxn ang="0">
                      <a:pos x="23" y="10"/>
                    </a:cxn>
                    <a:cxn ang="0">
                      <a:pos x="30" y="3"/>
                    </a:cxn>
                    <a:cxn ang="0">
                      <a:pos x="40" y="0"/>
                    </a:cxn>
                    <a:cxn ang="0">
                      <a:pos x="52" y="4"/>
                    </a:cxn>
                    <a:cxn ang="0">
                      <a:pos x="56" y="18"/>
                    </a:cxn>
                    <a:cxn ang="0">
                      <a:pos x="56" y="47"/>
                    </a:cxn>
                    <a:cxn ang="0">
                      <a:pos x="57" y="52"/>
                    </a:cxn>
                    <a:cxn ang="0">
                      <a:pos x="62" y="54"/>
                    </a:cxn>
                    <a:cxn ang="0">
                      <a:pos x="62" y="57"/>
                    </a:cxn>
                    <a:cxn ang="0">
                      <a:pos x="34" y="57"/>
                    </a:cxn>
                    <a:cxn ang="0">
                      <a:pos x="34" y="54"/>
                    </a:cxn>
                    <a:cxn ang="0">
                      <a:pos x="38" y="52"/>
                    </a:cxn>
                    <a:cxn ang="0">
                      <a:pos x="39" y="47"/>
                    </a:cxn>
                    <a:cxn ang="0">
                      <a:pos x="39" y="18"/>
                    </a:cxn>
                    <a:cxn ang="0">
                      <a:pos x="39" y="12"/>
                    </a:cxn>
                    <a:cxn ang="0">
                      <a:pos x="33" y="8"/>
                    </a:cxn>
                    <a:cxn ang="0">
                      <a:pos x="27" y="11"/>
                    </a:cxn>
                    <a:cxn ang="0">
                      <a:pos x="23" y="15"/>
                    </a:cxn>
                    <a:cxn ang="0">
                      <a:pos x="23" y="47"/>
                    </a:cxn>
                    <a:cxn ang="0">
                      <a:pos x="24" y="52"/>
                    </a:cxn>
                    <a:cxn ang="0">
                      <a:pos x="29" y="54"/>
                    </a:cxn>
                    <a:cxn ang="0">
                      <a:pos x="29" y="57"/>
                    </a:cxn>
                    <a:cxn ang="0">
                      <a:pos x="0" y="57"/>
                    </a:cxn>
                  </a:cxnLst>
                  <a:rect l="0" t="0" r="r" b="b"/>
                  <a:pathLst>
                    <a:path w="62" h="57">
                      <a:moveTo>
                        <a:pt x="0" y="57"/>
                      </a:moveTo>
                      <a:cubicBezTo>
                        <a:pt x="0" y="54"/>
                        <a:pt x="0" y="54"/>
                        <a:pt x="0" y="54"/>
                      </a:cubicBezTo>
                      <a:cubicBezTo>
                        <a:pt x="2" y="54"/>
                        <a:pt x="4" y="53"/>
                        <a:pt x="5" y="52"/>
                      </a:cubicBezTo>
                      <a:cubicBezTo>
                        <a:pt x="6" y="51"/>
                        <a:pt x="6" y="49"/>
                        <a:pt x="6" y="47"/>
                      </a:cubicBezTo>
                      <a:cubicBezTo>
                        <a:pt x="6" y="11"/>
                        <a:pt x="6" y="11"/>
                        <a:pt x="6" y="11"/>
                      </a:cubicBezTo>
                      <a:cubicBezTo>
                        <a:pt x="6" y="9"/>
                        <a:pt x="6" y="7"/>
                        <a:pt x="5" y="6"/>
                      </a:cubicBezTo>
                      <a:cubicBezTo>
                        <a:pt x="4" y="5"/>
                        <a:pt x="3" y="5"/>
                        <a:pt x="0" y="5"/>
                      </a:cubicBezTo>
                      <a:cubicBezTo>
                        <a:pt x="0" y="2"/>
                        <a:pt x="0" y="2"/>
                        <a:pt x="0" y="2"/>
                      </a:cubicBezTo>
                      <a:cubicBezTo>
                        <a:pt x="23" y="2"/>
                        <a:pt x="23" y="2"/>
                        <a:pt x="23" y="2"/>
                      </a:cubicBezTo>
                      <a:cubicBezTo>
                        <a:pt x="23" y="10"/>
                        <a:pt x="23" y="10"/>
                        <a:pt x="23" y="10"/>
                      </a:cubicBezTo>
                      <a:cubicBezTo>
                        <a:pt x="25" y="7"/>
                        <a:pt x="27" y="5"/>
                        <a:pt x="30" y="3"/>
                      </a:cubicBezTo>
                      <a:cubicBezTo>
                        <a:pt x="33" y="1"/>
                        <a:pt x="36" y="0"/>
                        <a:pt x="40" y="0"/>
                      </a:cubicBezTo>
                      <a:cubicBezTo>
                        <a:pt x="45" y="0"/>
                        <a:pt x="49" y="2"/>
                        <a:pt x="52" y="4"/>
                      </a:cubicBezTo>
                      <a:cubicBezTo>
                        <a:pt x="55" y="7"/>
                        <a:pt x="56" y="12"/>
                        <a:pt x="56" y="18"/>
                      </a:cubicBezTo>
                      <a:cubicBezTo>
                        <a:pt x="56" y="47"/>
                        <a:pt x="56" y="47"/>
                        <a:pt x="56" y="47"/>
                      </a:cubicBezTo>
                      <a:cubicBezTo>
                        <a:pt x="56" y="50"/>
                        <a:pt x="56" y="52"/>
                        <a:pt x="57" y="52"/>
                      </a:cubicBezTo>
                      <a:cubicBezTo>
                        <a:pt x="58" y="53"/>
                        <a:pt x="60" y="54"/>
                        <a:pt x="62" y="54"/>
                      </a:cubicBezTo>
                      <a:cubicBezTo>
                        <a:pt x="62" y="57"/>
                        <a:pt x="62" y="57"/>
                        <a:pt x="62" y="57"/>
                      </a:cubicBezTo>
                      <a:cubicBezTo>
                        <a:pt x="34" y="57"/>
                        <a:pt x="34" y="57"/>
                        <a:pt x="34" y="57"/>
                      </a:cubicBezTo>
                      <a:cubicBezTo>
                        <a:pt x="34" y="54"/>
                        <a:pt x="34" y="54"/>
                        <a:pt x="34" y="54"/>
                      </a:cubicBezTo>
                      <a:cubicBezTo>
                        <a:pt x="36" y="54"/>
                        <a:pt x="37" y="53"/>
                        <a:pt x="38" y="52"/>
                      </a:cubicBezTo>
                      <a:cubicBezTo>
                        <a:pt x="39" y="52"/>
                        <a:pt x="39" y="50"/>
                        <a:pt x="39" y="47"/>
                      </a:cubicBezTo>
                      <a:cubicBezTo>
                        <a:pt x="39" y="18"/>
                        <a:pt x="39" y="18"/>
                        <a:pt x="39" y="18"/>
                      </a:cubicBezTo>
                      <a:cubicBezTo>
                        <a:pt x="39" y="15"/>
                        <a:pt x="39" y="13"/>
                        <a:pt x="39" y="12"/>
                      </a:cubicBezTo>
                      <a:cubicBezTo>
                        <a:pt x="38" y="10"/>
                        <a:pt x="36" y="8"/>
                        <a:pt x="33" y="8"/>
                      </a:cubicBezTo>
                      <a:cubicBezTo>
                        <a:pt x="31" y="8"/>
                        <a:pt x="29" y="9"/>
                        <a:pt x="27" y="11"/>
                      </a:cubicBezTo>
                      <a:cubicBezTo>
                        <a:pt x="26" y="12"/>
                        <a:pt x="24" y="14"/>
                        <a:pt x="23" y="15"/>
                      </a:cubicBezTo>
                      <a:cubicBezTo>
                        <a:pt x="23" y="47"/>
                        <a:pt x="23" y="47"/>
                        <a:pt x="23" y="47"/>
                      </a:cubicBezTo>
                      <a:cubicBezTo>
                        <a:pt x="23" y="50"/>
                        <a:pt x="24" y="52"/>
                        <a:pt x="24" y="52"/>
                      </a:cubicBezTo>
                      <a:cubicBezTo>
                        <a:pt x="25" y="53"/>
                        <a:pt x="27" y="54"/>
                        <a:pt x="29" y="54"/>
                      </a:cubicBezTo>
                      <a:cubicBezTo>
                        <a:pt x="29" y="57"/>
                        <a:pt x="29" y="57"/>
                        <a:pt x="29" y="57"/>
                      </a:cubicBezTo>
                      <a:lnTo>
                        <a:pt x="0" y="57"/>
                      </a:ln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31" name="Freeform 40"/>
                <p:cNvSpPr>
                  <a:spLocks/>
                </p:cNvSpPr>
                <p:nvPr/>
              </p:nvSpPr>
              <p:spPr bwMode="auto">
                <a:xfrm>
                  <a:off x="2433" y="3612"/>
                  <a:ext cx="57" cy="111"/>
                </a:xfrm>
                <a:custGeom>
                  <a:avLst/>
                  <a:gdLst/>
                  <a:ahLst/>
                  <a:cxnLst>
                    <a:cxn ang="0">
                      <a:pos x="2" y="40"/>
                    </a:cxn>
                    <a:cxn ang="0">
                      <a:pos x="1" y="38"/>
                    </a:cxn>
                    <a:cxn ang="0">
                      <a:pos x="9" y="31"/>
                    </a:cxn>
                    <a:cxn ang="0">
                      <a:pos x="14" y="22"/>
                    </a:cxn>
                    <a:cxn ang="0">
                      <a:pos x="13" y="20"/>
                    </a:cxn>
                    <a:cxn ang="0">
                      <a:pos x="11" y="19"/>
                    </a:cxn>
                    <a:cxn ang="0">
                      <a:pos x="9" y="19"/>
                    </a:cxn>
                    <a:cxn ang="0">
                      <a:pos x="2" y="17"/>
                    </a:cxn>
                    <a:cxn ang="0">
                      <a:pos x="0" y="10"/>
                    </a:cxn>
                    <a:cxn ang="0">
                      <a:pos x="3" y="3"/>
                    </a:cxn>
                    <a:cxn ang="0">
                      <a:pos x="10" y="0"/>
                    </a:cxn>
                    <a:cxn ang="0">
                      <a:pos x="19" y="4"/>
                    </a:cxn>
                    <a:cxn ang="0">
                      <a:pos x="22" y="14"/>
                    </a:cxn>
                    <a:cxn ang="0">
                      <a:pos x="15" y="31"/>
                    </a:cxn>
                    <a:cxn ang="0">
                      <a:pos x="2" y="40"/>
                    </a:cxn>
                  </a:cxnLst>
                  <a:rect l="0" t="0" r="r" b="b"/>
                  <a:pathLst>
                    <a:path w="22" h="40">
                      <a:moveTo>
                        <a:pt x="2" y="40"/>
                      </a:moveTo>
                      <a:cubicBezTo>
                        <a:pt x="1" y="38"/>
                        <a:pt x="1" y="38"/>
                        <a:pt x="1" y="38"/>
                      </a:cubicBezTo>
                      <a:cubicBezTo>
                        <a:pt x="4" y="35"/>
                        <a:pt x="7" y="33"/>
                        <a:pt x="9" y="31"/>
                      </a:cubicBezTo>
                      <a:cubicBezTo>
                        <a:pt x="12" y="28"/>
                        <a:pt x="14" y="25"/>
                        <a:pt x="14" y="22"/>
                      </a:cubicBezTo>
                      <a:cubicBezTo>
                        <a:pt x="14" y="21"/>
                        <a:pt x="14" y="20"/>
                        <a:pt x="13" y="20"/>
                      </a:cubicBezTo>
                      <a:cubicBezTo>
                        <a:pt x="13" y="19"/>
                        <a:pt x="12" y="19"/>
                        <a:pt x="11" y="19"/>
                      </a:cubicBezTo>
                      <a:cubicBezTo>
                        <a:pt x="10" y="19"/>
                        <a:pt x="9" y="19"/>
                        <a:pt x="9" y="19"/>
                      </a:cubicBezTo>
                      <a:cubicBezTo>
                        <a:pt x="6" y="19"/>
                        <a:pt x="4" y="19"/>
                        <a:pt x="2" y="17"/>
                      </a:cubicBezTo>
                      <a:cubicBezTo>
                        <a:pt x="1" y="15"/>
                        <a:pt x="0" y="13"/>
                        <a:pt x="0" y="10"/>
                      </a:cubicBezTo>
                      <a:cubicBezTo>
                        <a:pt x="0" y="7"/>
                        <a:pt x="1" y="5"/>
                        <a:pt x="3" y="3"/>
                      </a:cubicBezTo>
                      <a:cubicBezTo>
                        <a:pt x="4" y="1"/>
                        <a:pt x="7" y="0"/>
                        <a:pt x="10" y="0"/>
                      </a:cubicBezTo>
                      <a:cubicBezTo>
                        <a:pt x="13" y="0"/>
                        <a:pt x="16" y="1"/>
                        <a:pt x="19" y="4"/>
                      </a:cubicBezTo>
                      <a:cubicBezTo>
                        <a:pt x="21" y="6"/>
                        <a:pt x="22" y="10"/>
                        <a:pt x="22" y="14"/>
                      </a:cubicBezTo>
                      <a:cubicBezTo>
                        <a:pt x="22" y="20"/>
                        <a:pt x="20" y="26"/>
                        <a:pt x="15" y="31"/>
                      </a:cubicBezTo>
                      <a:cubicBezTo>
                        <a:pt x="12" y="34"/>
                        <a:pt x="8" y="37"/>
                        <a:pt x="2" y="40"/>
                      </a:cubicBez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32" name="Freeform 41"/>
                <p:cNvSpPr>
                  <a:spLocks/>
                </p:cNvSpPr>
                <p:nvPr/>
              </p:nvSpPr>
              <p:spPr bwMode="auto">
                <a:xfrm>
                  <a:off x="2498" y="3684"/>
                  <a:ext cx="107" cy="168"/>
                </a:xfrm>
                <a:custGeom>
                  <a:avLst/>
                  <a:gdLst/>
                  <a:ahLst/>
                  <a:cxnLst>
                    <a:cxn ang="0">
                      <a:pos x="0" y="59"/>
                    </a:cxn>
                    <a:cxn ang="0">
                      <a:pos x="0" y="39"/>
                    </a:cxn>
                    <a:cxn ang="0">
                      <a:pos x="4" y="39"/>
                    </a:cxn>
                    <a:cxn ang="0">
                      <a:pos x="10" y="51"/>
                    </a:cxn>
                    <a:cxn ang="0">
                      <a:pos x="20" y="54"/>
                    </a:cxn>
                    <a:cxn ang="0">
                      <a:pos x="27" y="52"/>
                    </a:cxn>
                    <a:cxn ang="0">
                      <a:pos x="29" y="47"/>
                    </a:cxn>
                    <a:cxn ang="0">
                      <a:pos x="27" y="41"/>
                    </a:cxn>
                    <a:cxn ang="0">
                      <a:pos x="23" y="39"/>
                    </a:cxn>
                    <a:cxn ang="0">
                      <a:pos x="14" y="34"/>
                    </a:cxn>
                    <a:cxn ang="0">
                      <a:pos x="4" y="27"/>
                    </a:cxn>
                    <a:cxn ang="0">
                      <a:pos x="1" y="17"/>
                    </a:cxn>
                    <a:cxn ang="0">
                      <a:pos x="5" y="5"/>
                    </a:cxn>
                    <a:cxn ang="0">
                      <a:pos x="19" y="0"/>
                    </a:cxn>
                    <a:cxn ang="0">
                      <a:pos x="27" y="1"/>
                    </a:cxn>
                    <a:cxn ang="0">
                      <a:pos x="32" y="3"/>
                    </a:cxn>
                    <a:cxn ang="0">
                      <a:pos x="35" y="2"/>
                    </a:cxn>
                    <a:cxn ang="0">
                      <a:pos x="36" y="0"/>
                    </a:cxn>
                    <a:cxn ang="0">
                      <a:pos x="38" y="0"/>
                    </a:cxn>
                    <a:cxn ang="0">
                      <a:pos x="38" y="18"/>
                    </a:cxn>
                    <a:cxn ang="0">
                      <a:pos x="35" y="18"/>
                    </a:cxn>
                    <a:cxn ang="0">
                      <a:pos x="30" y="8"/>
                    </a:cxn>
                    <a:cxn ang="0">
                      <a:pos x="21" y="4"/>
                    </a:cxn>
                    <a:cxn ang="0">
                      <a:pos x="15" y="6"/>
                    </a:cxn>
                    <a:cxn ang="0">
                      <a:pos x="13" y="11"/>
                    </a:cxn>
                    <a:cxn ang="0">
                      <a:pos x="14" y="16"/>
                    </a:cxn>
                    <a:cxn ang="0">
                      <a:pos x="21" y="20"/>
                    </a:cxn>
                    <a:cxn ang="0">
                      <a:pos x="27" y="23"/>
                    </a:cxn>
                    <a:cxn ang="0">
                      <a:pos x="36" y="29"/>
                    </a:cxn>
                    <a:cxn ang="0">
                      <a:pos x="41" y="40"/>
                    </a:cxn>
                    <a:cxn ang="0">
                      <a:pos x="36" y="53"/>
                    </a:cxn>
                    <a:cxn ang="0">
                      <a:pos x="22" y="59"/>
                    </a:cxn>
                    <a:cxn ang="0">
                      <a:pos x="17" y="58"/>
                    </a:cxn>
                    <a:cxn ang="0">
                      <a:pos x="11" y="56"/>
                    </a:cxn>
                    <a:cxn ang="0">
                      <a:pos x="9" y="56"/>
                    </a:cxn>
                    <a:cxn ang="0">
                      <a:pos x="7" y="55"/>
                    </a:cxn>
                    <a:cxn ang="0">
                      <a:pos x="7" y="55"/>
                    </a:cxn>
                    <a:cxn ang="0">
                      <a:pos x="5" y="56"/>
                    </a:cxn>
                    <a:cxn ang="0">
                      <a:pos x="3" y="59"/>
                    </a:cxn>
                    <a:cxn ang="0">
                      <a:pos x="0" y="59"/>
                    </a:cxn>
                  </a:cxnLst>
                  <a:rect l="0" t="0" r="r" b="b"/>
                  <a:pathLst>
                    <a:path w="41" h="59">
                      <a:moveTo>
                        <a:pt x="0" y="59"/>
                      </a:moveTo>
                      <a:cubicBezTo>
                        <a:pt x="0" y="39"/>
                        <a:pt x="0" y="39"/>
                        <a:pt x="0" y="39"/>
                      </a:cubicBezTo>
                      <a:cubicBezTo>
                        <a:pt x="4" y="39"/>
                        <a:pt x="4" y="39"/>
                        <a:pt x="4" y="39"/>
                      </a:cubicBezTo>
                      <a:cubicBezTo>
                        <a:pt x="5" y="44"/>
                        <a:pt x="7" y="49"/>
                        <a:pt x="10" y="51"/>
                      </a:cubicBezTo>
                      <a:cubicBezTo>
                        <a:pt x="14" y="53"/>
                        <a:pt x="17" y="54"/>
                        <a:pt x="20" y="54"/>
                      </a:cubicBezTo>
                      <a:cubicBezTo>
                        <a:pt x="23" y="54"/>
                        <a:pt x="26" y="54"/>
                        <a:pt x="27" y="52"/>
                      </a:cubicBezTo>
                      <a:cubicBezTo>
                        <a:pt x="28" y="51"/>
                        <a:pt x="29" y="49"/>
                        <a:pt x="29" y="47"/>
                      </a:cubicBezTo>
                      <a:cubicBezTo>
                        <a:pt x="29" y="45"/>
                        <a:pt x="28" y="43"/>
                        <a:pt x="27" y="41"/>
                      </a:cubicBezTo>
                      <a:cubicBezTo>
                        <a:pt x="26" y="41"/>
                        <a:pt x="25" y="40"/>
                        <a:pt x="23" y="39"/>
                      </a:cubicBezTo>
                      <a:cubicBezTo>
                        <a:pt x="14" y="34"/>
                        <a:pt x="14" y="34"/>
                        <a:pt x="14" y="34"/>
                      </a:cubicBezTo>
                      <a:cubicBezTo>
                        <a:pt x="9" y="32"/>
                        <a:pt x="6" y="30"/>
                        <a:pt x="4" y="27"/>
                      </a:cubicBezTo>
                      <a:cubicBezTo>
                        <a:pt x="2" y="24"/>
                        <a:pt x="1" y="21"/>
                        <a:pt x="1" y="17"/>
                      </a:cubicBezTo>
                      <a:cubicBezTo>
                        <a:pt x="1" y="13"/>
                        <a:pt x="2" y="9"/>
                        <a:pt x="5" y="5"/>
                      </a:cubicBezTo>
                      <a:cubicBezTo>
                        <a:pt x="9" y="2"/>
                        <a:pt x="13" y="0"/>
                        <a:pt x="19" y="0"/>
                      </a:cubicBezTo>
                      <a:cubicBezTo>
                        <a:pt x="22" y="0"/>
                        <a:pt x="24" y="1"/>
                        <a:pt x="27" y="1"/>
                      </a:cubicBezTo>
                      <a:cubicBezTo>
                        <a:pt x="30" y="2"/>
                        <a:pt x="32" y="3"/>
                        <a:pt x="32" y="3"/>
                      </a:cubicBezTo>
                      <a:cubicBezTo>
                        <a:pt x="33" y="3"/>
                        <a:pt x="34" y="3"/>
                        <a:pt x="35" y="2"/>
                      </a:cubicBezTo>
                      <a:cubicBezTo>
                        <a:pt x="35" y="2"/>
                        <a:pt x="35" y="1"/>
                        <a:pt x="36" y="0"/>
                      </a:cubicBezTo>
                      <a:cubicBezTo>
                        <a:pt x="38" y="0"/>
                        <a:pt x="38" y="0"/>
                        <a:pt x="38" y="0"/>
                      </a:cubicBezTo>
                      <a:cubicBezTo>
                        <a:pt x="38" y="18"/>
                        <a:pt x="38" y="18"/>
                        <a:pt x="38" y="18"/>
                      </a:cubicBezTo>
                      <a:cubicBezTo>
                        <a:pt x="35" y="18"/>
                        <a:pt x="35" y="18"/>
                        <a:pt x="35" y="18"/>
                      </a:cubicBezTo>
                      <a:cubicBezTo>
                        <a:pt x="34" y="14"/>
                        <a:pt x="32" y="10"/>
                        <a:pt x="30" y="8"/>
                      </a:cubicBezTo>
                      <a:cubicBezTo>
                        <a:pt x="27" y="5"/>
                        <a:pt x="24" y="4"/>
                        <a:pt x="21" y="4"/>
                      </a:cubicBezTo>
                      <a:cubicBezTo>
                        <a:pt x="18" y="4"/>
                        <a:pt x="16" y="5"/>
                        <a:pt x="15" y="6"/>
                      </a:cubicBezTo>
                      <a:cubicBezTo>
                        <a:pt x="13" y="8"/>
                        <a:pt x="13" y="10"/>
                        <a:pt x="13" y="11"/>
                      </a:cubicBezTo>
                      <a:cubicBezTo>
                        <a:pt x="13" y="13"/>
                        <a:pt x="13" y="14"/>
                        <a:pt x="14" y="16"/>
                      </a:cubicBezTo>
                      <a:cubicBezTo>
                        <a:pt x="16" y="17"/>
                        <a:pt x="18" y="18"/>
                        <a:pt x="21" y="20"/>
                      </a:cubicBezTo>
                      <a:cubicBezTo>
                        <a:pt x="27" y="23"/>
                        <a:pt x="27" y="23"/>
                        <a:pt x="27" y="23"/>
                      </a:cubicBezTo>
                      <a:cubicBezTo>
                        <a:pt x="31" y="25"/>
                        <a:pt x="34" y="27"/>
                        <a:pt x="36" y="29"/>
                      </a:cubicBezTo>
                      <a:cubicBezTo>
                        <a:pt x="39" y="32"/>
                        <a:pt x="41" y="36"/>
                        <a:pt x="41" y="40"/>
                      </a:cubicBezTo>
                      <a:cubicBezTo>
                        <a:pt x="41" y="45"/>
                        <a:pt x="39" y="49"/>
                        <a:pt x="36" y="53"/>
                      </a:cubicBezTo>
                      <a:cubicBezTo>
                        <a:pt x="33" y="57"/>
                        <a:pt x="28" y="59"/>
                        <a:pt x="22" y="59"/>
                      </a:cubicBezTo>
                      <a:cubicBezTo>
                        <a:pt x="20" y="59"/>
                        <a:pt x="18" y="58"/>
                        <a:pt x="17" y="58"/>
                      </a:cubicBezTo>
                      <a:cubicBezTo>
                        <a:pt x="15" y="58"/>
                        <a:pt x="13" y="57"/>
                        <a:pt x="11" y="56"/>
                      </a:cubicBezTo>
                      <a:cubicBezTo>
                        <a:pt x="9" y="56"/>
                        <a:pt x="9" y="56"/>
                        <a:pt x="9" y="56"/>
                      </a:cubicBezTo>
                      <a:cubicBezTo>
                        <a:pt x="8" y="55"/>
                        <a:pt x="8" y="55"/>
                        <a:pt x="7" y="55"/>
                      </a:cubicBezTo>
                      <a:cubicBezTo>
                        <a:pt x="7" y="55"/>
                        <a:pt x="7" y="55"/>
                        <a:pt x="7" y="55"/>
                      </a:cubicBezTo>
                      <a:cubicBezTo>
                        <a:pt x="6" y="55"/>
                        <a:pt x="5" y="55"/>
                        <a:pt x="5" y="56"/>
                      </a:cubicBezTo>
                      <a:cubicBezTo>
                        <a:pt x="5" y="56"/>
                        <a:pt x="4" y="57"/>
                        <a:pt x="3" y="59"/>
                      </a:cubicBezTo>
                      <a:lnTo>
                        <a:pt x="0" y="59"/>
                      </a:ln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grpSp>
          <p:grpSp>
            <p:nvGrpSpPr>
              <p:cNvPr id="14" name="Group 42"/>
              <p:cNvGrpSpPr>
                <a:grpSpLocks/>
              </p:cNvGrpSpPr>
              <p:nvPr/>
            </p:nvGrpSpPr>
            <p:grpSpPr bwMode="auto">
              <a:xfrm>
                <a:off x="1427" y="3916"/>
                <a:ext cx="1092" cy="303"/>
                <a:chOff x="1423" y="3916"/>
                <a:chExt cx="1092" cy="303"/>
              </a:xfrm>
            </p:grpSpPr>
            <p:sp>
              <p:nvSpPr>
                <p:cNvPr id="15" name="Freeform 43"/>
                <p:cNvSpPr>
                  <a:spLocks/>
                </p:cNvSpPr>
                <p:nvPr/>
              </p:nvSpPr>
              <p:spPr bwMode="auto">
                <a:xfrm>
                  <a:off x="1423" y="3923"/>
                  <a:ext cx="229" cy="225"/>
                </a:xfrm>
                <a:custGeom>
                  <a:avLst/>
                  <a:gdLst/>
                  <a:ahLst/>
                  <a:cxnLst>
                    <a:cxn ang="0">
                      <a:pos x="0" y="81"/>
                    </a:cxn>
                    <a:cxn ang="0">
                      <a:pos x="0" y="78"/>
                    </a:cxn>
                    <a:cxn ang="0">
                      <a:pos x="7" y="76"/>
                    </a:cxn>
                    <a:cxn ang="0">
                      <a:pos x="10" y="69"/>
                    </a:cxn>
                    <a:cxn ang="0">
                      <a:pos x="10" y="11"/>
                    </a:cxn>
                    <a:cxn ang="0">
                      <a:pos x="7" y="4"/>
                    </a:cxn>
                    <a:cxn ang="0">
                      <a:pos x="0" y="3"/>
                    </a:cxn>
                    <a:cxn ang="0">
                      <a:pos x="0" y="0"/>
                    </a:cxn>
                    <a:cxn ang="0">
                      <a:pos x="41" y="0"/>
                    </a:cxn>
                    <a:cxn ang="0">
                      <a:pos x="41" y="3"/>
                    </a:cxn>
                    <a:cxn ang="0">
                      <a:pos x="33" y="4"/>
                    </a:cxn>
                    <a:cxn ang="0">
                      <a:pos x="30" y="11"/>
                    </a:cxn>
                    <a:cxn ang="0">
                      <a:pos x="30" y="36"/>
                    </a:cxn>
                    <a:cxn ang="0">
                      <a:pos x="59" y="36"/>
                    </a:cxn>
                    <a:cxn ang="0">
                      <a:pos x="59" y="11"/>
                    </a:cxn>
                    <a:cxn ang="0">
                      <a:pos x="55" y="4"/>
                    </a:cxn>
                    <a:cxn ang="0">
                      <a:pos x="48" y="3"/>
                    </a:cxn>
                    <a:cxn ang="0">
                      <a:pos x="48" y="0"/>
                    </a:cxn>
                    <a:cxn ang="0">
                      <a:pos x="89" y="0"/>
                    </a:cxn>
                    <a:cxn ang="0">
                      <a:pos x="89" y="3"/>
                    </a:cxn>
                    <a:cxn ang="0">
                      <a:pos x="82" y="4"/>
                    </a:cxn>
                    <a:cxn ang="0">
                      <a:pos x="78" y="11"/>
                    </a:cxn>
                    <a:cxn ang="0">
                      <a:pos x="78" y="69"/>
                    </a:cxn>
                    <a:cxn ang="0">
                      <a:pos x="82" y="77"/>
                    </a:cxn>
                    <a:cxn ang="0">
                      <a:pos x="89" y="78"/>
                    </a:cxn>
                    <a:cxn ang="0">
                      <a:pos x="89" y="81"/>
                    </a:cxn>
                    <a:cxn ang="0">
                      <a:pos x="48" y="81"/>
                    </a:cxn>
                    <a:cxn ang="0">
                      <a:pos x="48" y="78"/>
                    </a:cxn>
                    <a:cxn ang="0">
                      <a:pos x="55" y="76"/>
                    </a:cxn>
                    <a:cxn ang="0">
                      <a:pos x="59" y="69"/>
                    </a:cxn>
                    <a:cxn ang="0">
                      <a:pos x="59" y="42"/>
                    </a:cxn>
                    <a:cxn ang="0">
                      <a:pos x="30" y="42"/>
                    </a:cxn>
                    <a:cxn ang="0">
                      <a:pos x="30" y="69"/>
                    </a:cxn>
                    <a:cxn ang="0">
                      <a:pos x="34" y="77"/>
                    </a:cxn>
                    <a:cxn ang="0">
                      <a:pos x="41" y="78"/>
                    </a:cxn>
                    <a:cxn ang="0">
                      <a:pos x="41" y="81"/>
                    </a:cxn>
                    <a:cxn ang="0">
                      <a:pos x="0" y="81"/>
                    </a:cxn>
                  </a:cxnLst>
                  <a:rect l="0" t="0" r="r" b="b"/>
                  <a:pathLst>
                    <a:path w="89" h="81">
                      <a:moveTo>
                        <a:pt x="0" y="81"/>
                      </a:moveTo>
                      <a:cubicBezTo>
                        <a:pt x="0" y="78"/>
                        <a:pt x="0" y="78"/>
                        <a:pt x="0" y="78"/>
                      </a:cubicBezTo>
                      <a:cubicBezTo>
                        <a:pt x="3" y="78"/>
                        <a:pt x="6" y="77"/>
                        <a:pt x="7" y="76"/>
                      </a:cubicBezTo>
                      <a:cubicBezTo>
                        <a:pt x="9" y="75"/>
                        <a:pt x="10" y="73"/>
                        <a:pt x="10" y="69"/>
                      </a:cubicBezTo>
                      <a:cubicBezTo>
                        <a:pt x="10" y="11"/>
                        <a:pt x="10" y="11"/>
                        <a:pt x="10" y="11"/>
                      </a:cubicBezTo>
                      <a:cubicBezTo>
                        <a:pt x="10" y="8"/>
                        <a:pt x="9" y="6"/>
                        <a:pt x="7" y="4"/>
                      </a:cubicBezTo>
                      <a:cubicBezTo>
                        <a:pt x="6" y="4"/>
                        <a:pt x="4" y="3"/>
                        <a:pt x="0" y="3"/>
                      </a:cubicBezTo>
                      <a:cubicBezTo>
                        <a:pt x="0" y="0"/>
                        <a:pt x="0" y="0"/>
                        <a:pt x="0" y="0"/>
                      </a:cubicBezTo>
                      <a:cubicBezTo>
                        <a:pt x="41" y="0"/>
                        <a:pt x="41" y="0"/>
                        <a:pt x="41" y="0"/>
                      </a:cubicBezTo>
                      <a:cubicBezTo>
                        <a:pt x="41" y="3"/>
                        <a:pt x="41" y="3"/>
                        <a:pt x="41" y="3"/>
                      </a:cubicBezTo>
                      <a:cubicBezTo>
                        <a:pt x="37" y="3"/>
                        <a:pt x="35" y="3"/>
                        <a:pt x="33" y="4"/>
                      </a:cubicBezTo>
                      <a:cubicBezTo>
                        <a:pt x="31" y="5"/>
                        <a:pt x="30" y="8"/>
                        <a:pt x="30" y="11"/>
                      </a:cubicBezTo>
                      <a:cubicBezTo>
                        <a:pt x="30" y="36"/>
                        <a:pt x="30" y="36"/>
                        <a:pt x="30" y="36"/>
                      </a:cubicBezTo>
                      <a:cubicBezTo>
                        <a:pt x="59" y="36"/>
                        <a:pt x="59" y="36"/>
                        <a:pt x="59" y="36"/>
                      </a:cubicBezTo>
                      <a:cubicBezTo>
                        <a:pt x="59" y="11"/>
                        <a:pt x="59" y="11"/>
                        <a:pt x="59" y="11"/>
                      </a:cubicBezTo>
                      <a:cubicBezTo>
                        <a:pt x="59" y="8"/>
                        <a:pt x="58" y="6"/>
                        <a:pt x="55" y="4"/>
                      </a:cubicBezTo>
                      <a:cubicBezTo>
                        <a:pt x="54" y="4"/>
                        <a:pt x="52" y="3"/>
                        <a:pt x="48" y="3"/>
                      </a:cubicBezTo>
                      <a:cubicBezTo>
                        <a:pt x="48" y="0"/>
                        <a:pt x="48" y="0"/>
                        <a:pt x="48" y="0"/>
                      </a:cubicBezTo>
                      <a:cubicBezTo>
                        <a:pt x="89" y="0"/>
                        <a:pt x="89" y="0"/>
                        <a:pt x="89" y="0"/>
                      </a:cubicBezTo>
                      <a:cubicBezTo>
                        <a:pt x="89" y="3"/>
                        <a:pt x="89" y="3"/>
                        <a:pt x="89" y="3"/>
                      </a:cubicBezTo>
                      <a:cubicBezTo>
                        <a:pt x="85" y="3"/>
                        <a:pt x="83" y="4"/>
                        <a:pt x="82" y="4"/>
                      </a:cubicBezTo>
                      <a:cubicBezTo>
                        <a:pt x="79" y="6"/>
                        <a:pt x="78" y="8"/>
                        <a:pt x="78" y="11"/>
                      </a:cubicBezTo>
                      <a:cubicBezTo>
                        <a:pt x="78" y="69"/>
                        <a:pt x="78" y="69"/>
                        <a:pt x="78" y="69"/>
                      </a:cubicBezTo>
                      <a:cubicBezTo>
                        <a:pt x="78" y="73"/>
                        <a:pt x="80" y="75"/>
                        <a:pt x="82" y="77"/>
                      </a:cubicBezTo>
                      <a:cubicBezTo>
                        <a:pt x="83" y="77"/>
                        <a:pt x="86" y="78"/>
                        <a:pt x="89" y="78"/>
                      </a:cubicBezTo>
                      <a:cubicBezTo>
                        <a:pt x="89" y="81"/>
                        <a:pt x="89" y="81"/>
                        <a:pt x="89" y="81"/>
                      </a:cubicBezTo>
                      <a:cubicBezTo>
                        <a:pt x="48" y="81"/>
                        <a:pt x="48" y="81"/>
                        <a:pt x="48" y="81"/>
                      </a:cubicBezTo>
                      <a:cubicBezTo>
                        <a:pt x="48" y="78"/>
                        <a:pt x="48" y="78"/>
                        <a:pt x="48" y="78"/>
                      </a:cubicBezTo>
                      <a:cubicBezTo>
                        <a:pt x="51" y="78"/>
                        <a:pt x="54" y="77"/>
                        <a:pt x="55" y="76"/>
                      </a:cubicBezTo>
                      <a:cubicBezTo>
                        <a:pt x="57" y="75"/>
                        <a:pt x="59" y="73"/>
                        <a:pt x="59" y="69"/>
                      </a:cubicBezTo>
                      <a:cubicBezTo>
                        <a:pt x="59" y="42"/>
                        <a:pt x="59" y="42"/>
                        <a:pt x="59" y="42"/>
                      </a:cubicBezTo>
                      <a:cubicBezTo>
                        <a:pt x="30" y="42"/>
                        <a:pt x="30" y="42"/>
                        <a:pt x="30" y="42"/>
                      </a:cubicBezTo>
                      <a:cubicBezTo>
                        <a:pt x="30" y="69"/>
                        <a:pt x="30" y="69"/>
                        <a:pt x="30" y="69"/>
                      </a:cubicBezTo>
                      <a:cubicBezTo>
                        <a:pt x="30" y="73"/>
                        <a:pt x="31" y="75"/>
                        <a:pt x="34" y="77"/>
                      </a:cubicBezTo>
                      <a:cubicBezTo>
                        <a:pt x="35" y="77"/>
                        <a:pt x="37" y="78"/>
                        <a:pt x="41" y="78"/>
                      </a:cubicBezTo>
                      <a:cubicBezTo>
                        <a:pt x="41" y="81"/>
                        <a:pt x="41" y="81"/>
                        <a:pt x="41" y="81"/>
                      </a:cubicBezTo>
                      <a:lnTo>
                        <a:pt x="0" y="81"/>
                      </a:ln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6" name="Freeform 44"/>
                <p:cNvSpPr>
                  <a:spLocks noEditPoints="1"/>
                </p:cNvSpPr>
                <p:nvPr/>
              </p:nvSpPr>
              <p:spPr bwMode="auto">
                <a:xfrm>
                  <a:off x="1663" y="3987"/>
                  <a:ext cx="140" cy="168"/>
                </a:xfrm>
                <a:custGeom>
                  <a:avLst/>
                  <a:gdLst/>
                  <a:ahLst/>
                  <a:cxnLst>
                    <a:cxn ang="0">
                      <a:pos x="19" y="12"/>
                    </a:cxn>
                    <a:cxn ang="0">
                      <a:pos x="28" y="4"/>
                    </a:cxn>
                    <a:cxn ang="0">
                      <a:pos x="35" y="10"/>
                    </a:cxn>
                    <a:cxn ang="0">
                      <a:pos x="37" y="29"/>
                    </a:cxn>
                    <a:cxn ang="0">
                      <a:pos x="35" y="49"/>
                    </a:cxn>
                    <a:cxn ang="0">
                      <a:pos x="28" y="55"/>
                    </a:cxn>
                    <a:cxn ang="0">
                      <a:pos x="19" y="47"/>
                    </a:cxn>
                    <a:cxn ang="0">
                      <a:pos x="18" y="29"/>
                    </a:cxn>
                    <a:cxn ang="0">
                      <a:pos x="19" y="12"/>
                    </a:cxn>
                    <a:cxn ang="0">
                      <a:pos x="8" y="50"/>
                    </a:cxn>
                    <a:cxn ang="0">
                      <a:pos x="28" y="59"/>
                    </a:cxn>
                    <a:cxn ang="0">
                      <a:pos x="47" y="50"/>
                    </a:cxn>
                    <a:cxn ang="0">
                      <a:pos x="55" y="29"/>
                    </a:cxn>
                    <a:cxn ang="0">
                      <a:pos x="47" y="9"/>
                    </a:cxn>
                    <a:cxn ang="0">
                      <a:pos x="28" y="0"/>
                    </a:cxn>
                    <a:cxn ang="0">
                      <a:pos x="8" y="8"/>
                    </a:cxn>
                    <a:cxn ang="0">
                      <a:pos x="0" y="29"/>
                    </a:cxn>
                    <a:cxn ang="0">
                      <a:pos x="8" y="50"/>
                    </a:cxn>
                  </a:cxnLst>
                  <a:rect l="0" t="0" r="r" b="b"/>
                  <a:pathLst>
                    <a:path w="55" h="59">
                      <a:moveTo>
                        <a:pt x="19" y="12"/>
                      </a:moveTo>
                      <a:cubicBezTo>
                        <a:pt x="21" y="7"/>
                        <a:pt x="24" y="4"/>
                        <a:pt x="28" y="4"/>
                      </a:cubicBezTo>
                      <a:cubicBezTo>
                        <a:pt x="31" y="4"/>
                        <a:pt x="34" y="6"/>
                        <a:pt x="35" y="10"/>
                      </a:cubicBezTo>
                      <a:cubicBezTo>
                        <a:pt x="36" y="14"/>
                        <a:pt x="37" y="20"/>
                        <a:pt x="37" y="29"/>
                      </a:cubicBezTo>
                      <a:cubicBezTo>
                        <a:pt x="37" y="38"/>
                        <a:pt x="36" y="45"/>
                        <a:pt x="35" y="49"/>
                      </a:cubicBezTo>
                      <a:cubicBezTo>
                        <a:pt x="34" y="53"/>
                        <a:pt x="31" y="55"/>
                        <a:pt x="28" y="55"/>
                      </a:cubicBezTo>
                      <a:cubicBezTo>
                        <a:pt x="23" y="55"/>
                        <a:pt x="21" y="52"/>
                        <a:pt x="19" y="47"/>
                      </a:cubicBezTo>
                      <a:cubicBezTo>
                        <a:pt x="19" y="44"/>
                        <a:pt x="18" y="38"/>
                        <a:pt x="18" y="29"/>
                      </a:cubicBezTo>
                      <a:cubicBezTo>
                        <a:pt x="18" y="21"/>
                        <a:pt x="19" y="15"/>
                        <a:pt x="19" y="12"/>
                      </a:cubicBezTo>
                      <a:close/>
                      <a:moveTo>
                        <a:pt x="8" y="50"/>
                      </a:moveTo>
                      <a:cubicBezTo>
                        <a:pt x="13" y="56"/>
                        <a:pt x="20" y="59"/>
                        <a:pt x="28" y="59"/>
                      </a:cubicBezTo>
                      <a:cubicBezTo>
                        <a:pt x="36" y="59"/>
                        <a:pt x="42" y="56"/>
                        <a:pt x="47" y="50"/>
                      </a:cubicBezTo>
                      <a:cubicBezTo>
                        <a:pt x="52" y="44"/>
                        <a:pt x="55" y="37"/>
                        <a:pt x="55" y="29"/>
                      </a:cubicBezTo>
                      <a:cubicBezTo>
                        <a:pt x="55" y="21"/>
                        <a:pt x="52" y="14"/>
                        <a:pt x="47" y="9"/>
                      </a:cubicBezTo>
                      <a:cubicBezTo>
                        <a:pt x="42" y="3"/>
                        <a:pt x="35" y="0"/>
                        <a:pt x="28" y="0"/>
                      </a:cubicBezTo>
                      <a:cubicBezTo>
                        <a:pt x="20" y="0"/>
                        <a:pt x="13" y="3"/>
                        <a:pt x="8" y="8"/>
                      </a:cubicBezTo>
                      <a:cubicBezTo>
                        <a:pt x="3" y="14"/>
                        <a:pt x="0" y="21"/>
                        <a:pt x="0" y="29"/>
                      </a:cubicBezTo>
                      <a:cubicBezTo>
                        <a:pt x="0" y="38"/>
                        <a:pt x="3" y="45"/>
                        <a:pt x="8" y="50"/>
                      </a:cubicBez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 name="Freeform 45"/>
                <p:cNvSpPr>
                  <a:spLocks/>
                </p:cNvSpPr>
                <p:nvPr/>
              </p:nvSpPr>
              <p:spPr bwMode="auto">
                <a:xfrm>
                  <a:off x="1817" y="3987"/>
                  <a:ext cx="104" cy="168"/>
                </a:xfrm>
                <a:custGeom>
                  <a:avLst/>
                  <a:gdLst/>
                  <a:ahLst/>
                  <a:cxnLst>
                    <a:cxn ang="0">
                      <a:pos x="0" y="59"/>
                    </a:cxn>
                    <a:cxn ang="0">
                      <a:pos x="0" y="39"/>
                    </a:cxn>
                    <a:cxn ang="0">
                      <a:pos x="4" y="39"/>
                    </a:cxn>
                    <a:cxn ang="0">
                      <a:pos x="10" y="51"/>
                    </a:cxn>
                    <a:cxn ang="0">
                      <a:pos x="20" y="54"/>
                    </a:cxn>
                    <a:cxn ang="0">
                      <a:pos x="27" y="52"/>
                    </a:cxn>
                    <a:cxn ang="0">
                      <a:pos x="29" y="47"/>
                    </a:cxn>
                    <a:cxn ang="0">
                      <a:pos x="27" y="41"/>
                    </a:cxn>
                    <a:cxn ang="0">
                      <a:pos x="23" y="39"/>
                    </a:cxn>
                    <a:cxn ang="0">
                      <a:pos x="14" y="34"/>
                    </a:cxn>
                    <a:cxn ang="0">
                      <a:pos x="4" y="27"/>
                    </a:cxn>
                    <a:cxn ang="0">
                      <a:pos x="1" y="17"/>
                    </a:cxn>
                    <a:cxn ang="0">
                      <a:pos x="5" y="5"/>
                    </a:cxn>
                    <a:cxn ang="0">
                      <a:pos x="19" y="0"/>
                    </a:cxn>
                    <a:cxn ang="0">
                      <a:pos x="27" y="1"/>
                    </a:cxn>
                    <a:cxn ang="0">
                      <a:pos x="32" y="3"/>
                    </a:cxn>
                    <a:cxn ang="0">
                      <a:pos x="35" y="2"/>
                    </a:cxn>
                    <a:cxn ang="0">
                      <a:pos x="36" y="0"/>
                    </a:cxn>
                    <a:cxn ang="0">
                      <a:pos x="38" y="0"/>
                    </a:cxn>
                    <a:cxn ang="0">
                      <a:pos x="38" y="18"/>
                    </a:cxn>
                    <a:cxn ang="0">
                      <a:pos x="35" y="18"/>
                    </a:cxn>
                    <a:cxn ang="0">
                      <a:pos x="30" y="8"/>
                    </a:cxn>
                    <a:cxn ang="0">
                      <a:pos x="21" y="4"/>
                    </a:cxn>
                    <a:cxn ang="0">
                      <a:pos x="15" y="6"/>
                    </a:cxn>
                    <a:cxn ang="0">
                      <a:pos x="13" y="11"/>
                    </a:cxn>
                    <a:cxn ang="0">
                      <a:pos x="14" y="16"/>
                    </a:cxn>
                    <a:cxn ang="0">
                      <a:pos x="21" y="20"/>
                    </a:cxn>
                    <a:cxn ang="0">
                      <a:pos x="27" y="23"/>
                    </a:cxn>
                    <a:cxn ang="0">
                      <a:pos x="36" y="29"/>
                    </a:cxn>
                    <a:cxn ang="0">
                      <a:pos x="41" y="40"/>
                    </a:cxn>
                    <a:cxn ang="0">
                      <a:pos x="36" y="53"/>
                    </a:cxn>
                    <a:cxn ang="0">
                      <a:pos x="22" y="59"/>
                    </a:cxn>
                    <a:cxn ang="0">
                      <a:pos x="17" y="58"/>
                    </a:cxn>
                    <a:cxn ang="0">
                      <a:pos x="11" y="56"/>
                    </a:cxn>
                    <a:cxn ang="0">
                      <a:pos x="9" y="56"/>
                    </a:cxn>
                    <a:cxn ang="0">
                      <a:pos x="7" y="55"/>
                    </a:cxn>
                    <a:cxn ang="0">
                      <a:pos x="7" y="55"/>
                    </a:cxn>
                    <a:cxn ang="0">
                      <a:pos x="5" y="56"/>
                    </a:cxn>
                    <a:cxn ang="0">
                      <a:pos x="3" y="59"/>
                    </a:cxn>
                    <a:cxn ang="0">
                      <a:pos x="0" y="59"/>
                    </a:cxn>
                  </a:cxnLst>
                  <a:rect l="0" t="0" r="r" b="b"/>
                  <a:pathLst>
                    <a:path w="41" h="59">
                      <a:moveTo>
                        <a:pt x="0" y="59"/>
                      </a:moveTo>
                      <a:cubicBezTo>
                        <a:pt x="0" y="39"/>
                        <a:pt x="0" y="39"/>
                        <a:pt x="0" y="39"/>
                      </a:cubicBezTo>
                      <a:cubicBezTo>
                        <a:pt x="4" y="39"/>
                        <a:pt x="4" y="39"/>
                        <a:pt x="4" y="39"/>
                      </a:cubicBezTo>
                      <a:cubicBezTo>
                        <a:pt x="5" y="44"/>
                        <a:pt x="7" y="49"/>
                        <a:pt x="10" y="51"/>
                      </a:cubicBezTo>
                      <a:cubicBezTo>
                        <a:pt x="14" y="53"/>
                        <a:pt x="17" y="54"/>
                        <a:pt x="20" y="54"/>
                      </a:cubicBezTo>
                      <a:cubicBezTo>
                        <a:pt x="23" y="54"/>
                        <a:pt x="26" y="54"/>
                        <a:pt x="27" y="52"/>
                      </a:cubicBezTo>
                      <a:cubicBezTo>
                        <a:pt x="28" y="51"/>
                        <a:pt x="29" y="49"/>
                        <a:pt x="29" y="47"/>
                      </a:cubicBezTo>
                      <a:cubicBezTo>
                        <a:pt x="29" y="45"/>
                        <a:pt x="28" y="43"/>
                        <a:pt x="27" y="41"/>
                      </a:cubicBezTo>
                      <a:cubicBezTo>
                        <a:pt x="26" y="41"/>
                        <a:pt x="25" y="40"/>
                        <a:pt x="23" y="39"/>
                      </a:cubicBezTo>
                      <a:cubicBezTo>
                        <a:pt x="14" y="34"/>
                        <a:pt x="14" y="34"/>
                        <a:pt x="14" y="34"/>
                      </a:cubicBezTo>
                      <a:cubicBezTo>
                        <a:pt x="9" y="32"/>
                        <a:pt x="6" y="30"/>
                        <a:pt x="4" y="27"/>
                      </a:cubicBezTo>
                      <a:cubicBezTo>
                        <a:pt x="2" y="24"/>
                        <a:pt x="1" y="21"/>
                        <a:pt x="1" y="17"/>
                      </a:cubicBezTo>
                      <a:cubicBezTo>
                        <a:pt x="1" y="13"/>
                        <a:pt x="2" y="9"/>
                        <a:pt x="5" y="5"/>
                      </a:cubicBezTo>
                      <a:cubicBezTo>
                        <a:pt x="9" y="2"/>
                        <a:pt x="13" y="0"/>
                        <a:pt x="19" y="0"/>
                      </a:cubicBezTo>
                      <a:cubicBezTo>
                        <a:pt x="22" y="0"/>
                        <a:pt x="24" y="1"/>
                        <a:pt x="27" y="1"/>
                      </a:cubicBezTo>
                      <a:cubicBezTo>
                        <a:pt x="30" y="2"/>
                        <a:pt x="32" y="3"/>
                        <a:pt x="32" y="3"/>
                      </a:cubicBezTo>
                      <a:cubicBezTo>
                        <a:pt x="33" y="3"/>
                        <a:pt x="34" y="3"/>
                        <a:pt x="35" y="2"/>
                      </a:cubicBezTo>
                      <a:cubicBezTo>
                        <a:pt x="35" y="2"/>
                        <a:pt x="35" y="1"/>
                        <a:pt x="36" y="0"/>
                      </a:cubicBezTo>
                      <a:cubicBezTo>
                        <a:pt x="38" y="0"/>
                        <a:pt x="38" y="0"/>
                        <a:pt x="38" y="0"/>
                      </a:cubicBezTo>
                      <a:cubicBezTo>
                        <a:pt x="38" y="18"/>
                        <a:pt x="38" y="18"/>
                        <a:pt x="38" y="18"/>
                      </a:cubicBezTo>
                      <a:cubicBezTo>
                        <a:pt x="35" y="18"/>
                        <a:pt x="35" y="18"/>
                        <a:pt x="35" y="18"/>
                      </a:cubicBezTo>
                      <a:cubicBezTo>
                        <a:pt x="34" y="14"/>
                        <a:pt x="32" y="10"/>
                        <a:pt x="30" y="8"/>
                      </a:cubicBezTo>
                      <a:cubicBezTo>
                        <a:pt x="27" y="5"/>
                        <a:pt x="24" y="4"/>
                        <a:pt x="21" y="4"/>
                      </a:cubicBezTo>
                      <a:cubicBezTo>
                        <a:pt x="18" y="4"/>
                        <a:pt x="16" y="5"/>
                        <a:pt x="15" y="6"/>
                      </a:cubicBezTo>
                      <a:cubicBezTo>
                        <a:pt x="13" y="8"/>
                        <a:pt x="13" y="10"/>
                        <a:pt x="13" y="11"/>
                      </a:cubicBezTo>
                      <a:cubicBezTo>
                        <a:pt x="13" y="13"/>
                        <a:pt x="13" y="14"/>
                        <a:pt x="14" y="16"/>
                      </a:cubicBezTo>
                      <a:cubicBezTo>
                        <a:pt x="16" y="17"/>
                        <a:pt x="18" y="18"/>
                        <a:pt x="21" y="20"/>
                      </a:cubicBezTo>
                      <a:cubicBezTo>
                        <a:pt x="27" y="23"/>
                        <a:pt x="27" y="23"/>
                        <a:pt x="27" y="23"/>
                      </a:cubicBezTo>
                      <a:cubicBezTo>
                        <a:pt x="31" y="25"/>
                        <a:pt x="34" y="27"/>
                        <a:pt x="36" y="29"/>
                      </a:cubicBezTo>
                      <a:cubicBezTo>
                        <a:pt x="39" y="32"/>
                        <a:pt x="41" y="36"/>
                        <a:pt x="41" y="40"/>
                      </a:cubicBezTo>
                      <a:cubicBezTo>
                        <a:pt x="41" y="45"/>
                        <a:pt x="39" y="49"/>
                        <a:pt x="36" y="53"/>
                      </a:cubicBezTo>
                      <a:cubicBezTo>
                        <a:pt x="33" y="57"/>
                        <a:pt x="28" y="59"/>
                        <a:pt x="22" y="59"/>
                      </a:cubicBezTo>
                      <a:cubicBezTo>
                        <a:pt x="20" y="59"/>
                        <a:pt x="18" y="58"/>
                        <a:pt x="17" y="58"/>
                      </a:cubicBezTo>
                      <a:cubicBezTo>
                        <a:pt x="15" y="58"/>
                        <a:pt x="13" y="57"/>
                        <a:pt x="11" y="56"/>
                      </a:cubicBezTo>
                      <a:cubicBezTo>
                        <a:pt x="9" y="56"/>
                        <a:pt x="9" y="56"/>
                        <a:pt x="9" y="56"/>
                      </a:cubicBezTo>
                      <a:cubicBezTo>
                        <a:pt x="8" y="55"/>
                        <a:pt x="8" y="55"/>
                        <a:pt x="7" y="55"/>
                      </a:cubicBezTo>
                      <a:cubicBezTo>
                        <a:pt x="7" y="55"/>
                        <a:pt x="7" y="55"/>
                        <a:pt x="7" y="55"/>
                      </a:cubicBezTo>
                      <a:cubicBezTo>
                        <a:pt x="6" y="55"/>
                        <a:pt x="5" y="55"/>
                        <a:pt x="5" y="56"/>
                      </a:cubicBezTo>
                      <a:cubicBezTo>
                        <a:pt x="4" y="56"/>
                        <a:pt x="4" y="57"/>
                        <a:pt x="3" y="59"/>
                      </a:cubicBezTo>
                      <a:lnTo>
                        <a:pt x="0" y="59"/>
                      </a:ln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8" name="Freeform 46"/>
                <p:cNvSpPr>
                  <a:spLocks noEditPoints="1"/>
                </p:cNvSpPr>
                <p:nvPr/>
              </p:nvSpPr>
              <p:spPr bwMode="auto">
                <a:xfrm>
                  <a:off x="1935" y="3987"/>
                  <a:ext cx="154" cy="232"/>
                </a:xfrm>
                <a:custGeom>
                  <a:avLst/>
                  <a:gdLst/>
                  <a:ahLst/>
                  <a:cxnLst>
                    <a:cxn ang="0">
                      <a:pos x="26" y="49"/>
                    </a:cxn>
                    <a:cxn ang="0">
                      <a:pos x="23" y="45"/>
                    </a:cxn>
                    <a:cxn ang="0">
                      <a:pos x="23" y="15"/>
                    </a:cxn>
                    <a:cxn ang="0">
                      <a:pos x="26" y="10"/>
                    </a:cxn>
                    <a:cxn ang="0">
                      <a:pos x="33" y="7"/>
                    </a:cxn>
                    <a:cxn ang="0">
                      <a:pos x="41" y="13"/>
                    </a:cxn>
                    <a:cxn ang="0">
                      <a:pos x="43" y="30"/>
                    </a:cxn>
                    <a:cxn ang="0">
                      <a:pos x="42" y="43"/>
                    </a:cxn>
                    <a:cxn ang="0">
                      <a:pos x="33" y="52"/>
                    </a:cxn>
                    <a:cxn ang="0">
                      <a:pos x="26" y="49"/>
                    </a:cxn>
                    <a:cxn ang="0">
                      <a:pos x="33" y="82"/>
                    </a:cxn>
                    <a:cxn ang="0">
                      <a:pos x="33" y="79"/>
                    </a:cxn>
                    <a:cxn ang="0">
                      <a:pos x="26" y="77"/>
                    </a:cxn>
                    <a:cxn ang="0">
                      <a:pos x="23" y="71"/>
                    </a:cxn>
                    <a:cxn ang="0">
                      <a:pos x="23" y="62"/>
                    </a:cxn>
                    <a:cxn ang="0">
                      <a:pos x="23" y="51"/>
                    </a:cxn>
                    <a:cxn ang="0">
                      <a:pos x="28" y="56"/>
                    </a:cxn>
                    <a:cxn ang="0">
                      <a:pos x="37" y="59"/>
                    </a:cxn>
                    <a:cxn ang="0">
                      <a:pos x="54" y="50"/>
                    </a:cxn>
                    <a:cxn ang="0">
                      <a:pos x="60" y="28"/>
                    </a:cxn>
                    <a:cxn ang="0">
                      <a:pos x="54" y="7"/>
                    </a:cxn>
                    <a:cxn ang="0">
                      <a:pos x="39" y="0"/>
                    </a:cxn>
                    <a:cxn ang="0">
                      <a:pos x="28" y="3"/>
                    </a:cxn>
                    <a:cxn ang="0">
                      <a:pos x="23" y="10"/>
                    </a:cxn>
                    <a:cxn ang="0">
                      <a:pos x="23" y="2"/>
                    </a:cxn>
                    <a:cxn ang="0">
                      <a:pos x="0" y="2"/>
                    </a:cxn>
                    <a:cxn ang="0">
                      <a:pos x="0" y="5"/>
                    </a:cxn>
                    <a:cxn ang="0">
                      <a:pos x="5" y="6"/>
                    </a:cxn>
                    <a:cxn ang="0">
                      <a:pos x="6" y="11"/>
                    </a:cxn>
                    <a:cxn ang="0">
                      <a:pos x="6" y="72"/>
                    </a:cxn>
                    <a:cxn ang="0">
                      <a:pos x="5" y="77"/>
                    </a:cxn>
                    <a:cxn ang="0">
                      <a:pos x="0" y="79"/>
                    </a:cxn>
                    <a:cxn ang="0">
                      <a:pos x="0" y="82"/>
                    </a:cxn>
                    <a:cxn ang="0">
                      <a:pos x="33" y="82"/>
                    </a:cxn>
                  </a:cxnLst>
                  <a:rect l="0" t="0" r="r" b="b"/>
                  <a:pathLst>
                    <a:path w="60" h="82">
                      <a:moveTo>
                        <a:pt x="26" y="49"/>
                      </a:moveTo>
                      <a:cubicBezTo>
                        <a:pt x="24" y="47"/>
                        <a:pt x="23" y="46"/>
                        <a:pt x="23" y="45"/>
                      </a:cubicBezTo>
                      <a:cubicBezTo>
                        <a:pt x="23" y="15"/>
                        <a:pt x="23" y="15"/>
                        <a:pt x="23" y="15"/>
                      </a:cubicBezTo>
                      <a:cubicBezTo>
                        <a:pt x="23" y="14"/>
                        <a:pt x="24" y="13"/>
                        <a:pt x="26" y="10"/>
                      </a:cubicBezTo>
                      <a:cubicBezTo>
                        <a:pt x="28" y="8"/>
                        <a:pt x="31" y="7"/>
                        <a:pt x="33" y="7"/>
                      </a:cubicBezTo>
                      <a:cubicBezTo>
                        <a:pt x="37" y="7"/>
                        <a:pt x="40" y="9"/>
                        <a:pt x="41" y="13"/>
                      </a:cubicBezTo>
                      <a:cubicBezTo>
                        <a:pt x="42" y="17"/>
                        <a:pt x="43" y="23"/>
                        <a:pt x="43" y="30"/>
                      </a:cubicBezTo>
                      <a:cubicBezTo>
                        <a:pt x="43" y="36"/>
                        <a:pt x="42" y="40"/>
                        <a:pt x="42" y="43"/>
                      </a:cubicBezTo>
                      <a:cubicBezTo>
                        <a:pt x="40" y="49"/>
                        <a:pt x="37" y="52"/>
                        <a:pt x="33" y="52"/>
                      </a:cubicBezTo>
                      <a:cubicBezTo>
                        <a:pt x="30" y="52"/>
                        <a:pt x="28" y="51"/>
                        <a:pt x="26" y="49"/>
                      </a:cubicBezTo>
                      <a:close/>
                      <a:moveTo>
                        <a:pt x="33" y="82"/>
                      </a:moveTo>
                      <a:cubicBezTo>
                        <a:pt x="33" y="79"/>
                        <a:pt x="33" y="79"/>
                        <a:pt x="33" y="79"/>
                      </a:cubicBezTo>
                      <a:cubicBezTo>
                        <a:pt x="29" y="79"/>
                        <a:pt x="27" y="78"/>
                        <a:pt x="26" y="77"/>
                      </a:cubicBezTo>
                      <a:cubicBezTo>
                        <a:pt x="24" y="76"/>
                        <a:pt x="24" y="74"/>
                        <a:pt x="23" y="71"/>
                      </a:cubicBezTo>
                      <a:cubicBezTo>
                        <a:pt x="23" y="70"/>
                        <a:pt x="23" y="67"/>
                        <a:pt x="23" y="62"/>
                      </a:cubicBezTo>
                      <a:cubicBezTo>
                        <a:pt x="23" y="51"/>
                        <a:pt x="23" y="51"/>
                        <a:pt x="23" y="51"/>
                      </a:cubicBezTo>
                      <a:cubicBezTo>
                        <a:pt x="25" y="53"/>
                        <a:pt x="27" y="55"/>
                        <a:pt x="28" y="56"/>
                      </a:cubicBezTo>
                      <a:cubicBezTo>
                        <a:pt x="31" y="58"/>
                        <a:pt x="34" y="59"/>
                        <a:pt x="37" y="59"/>
                      </a:cubicBezTo>
                      <a:cubicBezTo>
                        <a:pt x="44" y="59"/>
                        <a:pt x="49" y="56"/>
                        <a:pt x="54" y="50"/>
                      </a:cubicBezTo>
                      <a:cubicBezTo>
                        <a:pt x="58" y="44"/>
                        <a:pt x="60" y="37"/>
                        <a:pt x="60" y="28"/>
                      </a:cubicBezTo>
                      <a:cubicBezTo>
                        <a:pt x="60" y="19"/>
                        <a:pt x="58" y="12"/>
                        <a:pt x="54" y="7"/>
                      </a:cubicBezTo>
                      <a:cubicBezTo>
                        <a:pt x="50" y="2"/>
                        <a:pt x="45" y="0"/>
                        <a:pt x="39" y="0"/>
                      </a:cubicBezTo>
                      <a:cubicBezTo>
                        <a:pt x="34" y="0"/>
                        <a:pt x="31" y="1"/>
                        <a:pt x="28" y="3"/>
                      </a:cubicBezTo>
                      <a:cubicBezTo>
                        <a:pt x="26" y="5"/>
                        <a:pt x="25" y="7"/>
                        <a:pt x="23" y="10"/>
                      </a:cubicBezTo>
                      <a:cubicBezTo>
                        <a:pt x="23" y="2"/>
                        <a:pt x="23" y="2"/>
                        <a:pt x="23" y="2"/>
                      </a:cubicBezTo>
                      <a:cubicBezTo>
                        <a:pt x="0" y="2"/>
                        <a:pt x="0" y="2"/>
                        <a:pt x="0" y="2"/>
                      </a:cubicBezTo>
                      <a:cubicBezTo>
                        <a:pt x="0" y="5"/>
                        <a:pt x="0" y="5"/>
                        <a:pt x="0" y="5"/>
                      </a:cubicBezTo>
                      <a:cubicBezTo>
                        <a:pt x="3" y="5"/>
                        <a:pt x="4" y="6"/>
                        <a:pt x="5" y="6"/>
                      </a:cubicBezTo>
                      <a:cubicBezTo>
                        <a:pt x="6" y="7"/>
                        <a:pt x="6" y="9"/>
                        <a:pt x="6" y="11"/>
                      </a:cubicBezTo>
                      <a:cubicBezTo>
                        <a:pt x="6" y="72"/>
                        <a:pt x="6" y="72"/>
                        <a:pt x="6" y="72"/>
                      </a:cubicBezTo>
                      <a:cubicBezTo>
                        <a:pt x="6" y="74"/>
                        <a:pt x="6" y="76"/>
                        <a:pt x="5" y="77"/>
                      </a:cubicBezTo>
                      <a:cubicBezTo>
                        <a:pt x="4" y="78"/>
                        <a:pt x="2" y="78"/>
                        <a:pt x="0" y="79"/>
                      </a:cubicBezTo>
                      <a:cubicBezTo>
                        <a:pt x="0" y="82"/>
                        <a:pt x="0" y="82"/>
                        <a:pt x="0" y="82"/>
                      </a:cubicBezTo>
                      <a:lnTo>
                        <a:pt x="33" y="82"/>
                      </a:ln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9" name="Freeform 47"/>
                <p:cNvSpPr>
                  <a:spLocks noEditPoints="1"/>
                </p:cNvSpPr>
                <p:nvPr/>
              </p:nvSpPr>
              <p:spPr bwMode="auto">
                <a:xfrm>
                  <a:off x="2103" y="3916"/>
                  <a:ext cx="72" cy="232"/>
                </a:xfrm>
                <a:custGeom>
                  <a:avLst/>
                  <a:gdLst/>
                  <a:ahLst/>
                  <a:cxnLst>
                    <a:cxn ang="0">
                      <a:pos x="5" y="9"/>
                    </a:cxn>
                    <a:cxn ang="0">
                      <a:pos x="8" y="3"/>
                    </a:cxn>
                    <a:cxn ang="0">
                      <a:pos x="14" y="0"/>
                    </a:cxn>
                    <a:cxn ang="0">
                      <a:pos x="21" y="3"/>
                    </a:cxn>
                    <a:cxn ang="0">
                      <a:pos x="24" y="9"/>
                    </a:cxn>
                    <a:cxn ang="0">
                      <a:pos x="21" y="16"/>
                    </a:cxn>
                    <a:cxn ang="0">
                      <a:pos x="14" y="19"/>
                    </a:cxn>
                    <a:cxn ang="0">
                      <a:pos x="8" y="16"/>
                    </a:cxn>
                    <a:cxn ang="0">
                      <a:pos x="5" y="9"/>
                    </a:cxn>
                    <a:cxn ang="0">
                      <a:pos x="0" y="83"/>
                    </a:cxn>
                    <a:cxn ang="0">
                      <a:pos x="0" y="80"/>
                    </a:cxn>
                    <a:cxn ang="0">
                      <a:pos x="4" y="78"/>
                    </a:cxn>
                    <a:cxn ang="0">
                      <a:pos x="6" y="73"/>
                    </a:cxn>
                    <a:cxn ang="0">
                      <a:pos x="6" y="37"/>
                    </a:cxn>
                    <a:cxn ang="0">
                      <a:pos x="5" y="33"/>
                    </a:cxn>
                    <a:cxn ang="0">
                      <a:pos x="0" y="31"/>
                    </a:cxn>
                    <a:cxn ang="0">
                      <a:pos x="0" y="28"/>
                    </a:cxn>
                    <a:cxn ang="0">
                      <a:pos x="23" y="28"/>
                    </a:cxn>
                    <a:cxn ang="0">
                      <a:pos x="23" y="73"/>
                    </a:cxn>
                    <a:cxn ang="0">
                      <a:pos x="24" y="78"/>
                    </a:cxn>
                    <a:cxn ang="0">
                      <a:pos x="28" y="80"/>
                    </a:cxn>
                    <a:cxn ang="0">
                      <a:pos x="28" y="83"/>
                    </a:cxn>
                    <a:cxn ang="0">
                      <a:pos x="0" y="83"/>
                    </a:cxn>
                  </a:cxnLst>
                  <a:rect l="0" t="0" r="r" b="b"/>
                  <a:pathLst>
                    <a:path w="28" h="83">
                      <a:moveTo>
                        <a:pt x="5" y="9"/>
                      </a:moveTo>
                      <a:cubicBezTo>
                        <a:pt x="5" y="7"/>
                        <a:pt x="6" y="5"/>
                        <a:pt x="8" y="3"/>
                      </a:cubicBezTo>
                      <a:cubicBezTo>
                        <a:pt x="10" y="1"/>
                        <a:pt x="12" y="0"/>
                        <a:pt x="14" y="0"/>
                      </a:cubicBezTo>
                      <a:cubicBezTo>
                        <a:pt x="17" y="0"/>
                        <a:pt x="19" y="1"/>
                        <a:pt x="21" y="3"/>
                      </a:cubicBezTo>
                      <a:cubicBezTo>
                        <a:pt x="23" y="5"/>
                        <a:pt x="24" y="7"/>
                        <a:pt x="24" y="9"/>
                      </a:cubicBezTo>
                      <a:cubicBezTo>
                        <a:pt x="24" y="12"/>
                        <a:pt x="23" y="14"/>
                        <a:pt x="21" y="16"/>
                      </a:cubicBezTo>
                      <a:cubicBezTo>
                        <a:pt x="19" y="18"/>
                        <a:pt x="17" y="19"/>
                        <a:pt x="14" y="19"/>
                      </a:cubicBezTo>
                      <a:cubicBezTo>
                        <a:pt x="12" y="19"/>
                        <a:pt x="10" y="18"/>
                        <a:pt x="8" y="16"/>
                      </a:cubicBezTo>
                      <a:cubicBezTo>
                        <a:pt x="6" y="14"/>
                        <a:pt x="5" y="12"/>
                        <a:pt x="5" y="9"/>
                      </a:cubicBezTo>
                      <a:close/>
                      <a:moveTo>
                        <a:pt x="0" y="83"/>
                      </a:moveTo>
                      <a:cubicBezTo>
                        <a:pt x="0" y="80"/>
                        <a:pt x="0" y="80"/>
                        <a:pt x="0" y="80"/>
                      </a:cubicBezTo>
                      <a:cubicBezTo>
                        <a:pt x="2" y="80"/>
                        <a:pt x="3" y="79"/>
                        <a:pt x="4" y="78"/>
                      </a:cubicBezTo>
                      <a:cubicBezTo>
                        <a:pt x="5" y="77"/>
                        <a:pt x="6" y="75"/>
                        <a:pt x="6" y="73"/>
                      </a:cubicBezTo>
                      <a:cubicBezTo>
                        <a:pt x="6" y="37"/>
                        <a:pt x="6" y="37"/>
                        <a:pt x="6" y="37"/>
                      </a:cubicBezTo>
                      <a:cubicBezTo>
                        <a:pt x="6" y="35"/>
                        <a:pt x="6" y="33"/>
                        <a:pt x="5" y="33"/>
                      </a:cubicBezTo>
                      <a:cubicBezTo>
                        <a:pt x="4" y="32"/>
                        <a:pt x="2" y="31"/>
                        <a:pt x="0" y="31"/>
                      </a:cubicBezTo>
                      <a:cubicBezTo>
                        <a:pt x="0" y="28"/>
                        <a:pt x="0" y="28"/>
                        <a:pt x="0" y="28"/>
                      </a:cubicBezTo>
                      <a:cubicBezTo>
                        <a:pt x="23" y="28"/>
                        <a:pt x="23" y="28"/>
                        <a:pt x="23" y="28"/>
                      </a:cubicBezTo>
                      <a:cubicBezTo>
                        <a:pt x="23" y="73"/>
                        <a:pt x="23" y="73"/>
                        <a:pt x="23" y="73"/>
                      </a:cubicBezTo>
                      <a:cubicBezTo>
                        <a:pt x="23" y="76"/>
                        <a:pt x="23" y="78"/>
                        <a:pt x="24" y="78"/>
                      </a:cubicBezTo>
                      <a:cubicBezTo>
                        <a:pt x="25" y="79"/>
                        <a:pt x="26" y="80"/>
                        <a:pt x="28" y="80"/>
                      </a:cubicBezTo>
                      <a:cubicBezTo>
                        <a:pt x="28" y="83"/>
                        <a:pt x="28" y="83"/>
                        <a:pt x="28" y="83"/>
                      </a:cubicBezTo>
                      <a:lnTo>
                        <a:pt x="0" y="83"/>
                      </a:ln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20" name="Freeform 48"/>
                <p:cNvSpPr>
                  <a:spLocks/>
                </p:cNvSpPr>
                <p:nvPr/>
              </p:nvSpPr>
              <p:spPr bwMode="auto">
                <a:xfrm>
                  <a:off x="2189" y="3937"/>
                  <a:ext cx="93" cy="214"/>
                </a:xfrm>
                <a:custGeom>
                  <a:avLst/>
                  <a:gdLst/>
                  <a:ahLst/>
                  <a:cxnLst>
                    <a:cxn ang="0">
                      <a:pos x="6" y="26"/>
                    </a:cxn>
                    <a:cxn ang="0">
                      <a:pos x="0" y="26"/>
                    </a:cxn>
                    <a:cxn ang="0">
                      <a:pos x="0" y="23"/>
                    </a:cxn>
                    <a:cxn ang="0">
                      <a:pos x="4" y="19"/>
                    </a:cxn>
                    <a:cxn ang="0">
                      <a:pos x="10" y="13"/>
                    </a:cxn>
                    <a:cxn ang="0">
                      <a:pos x="19" y="0"/>
                    </a:cxn>
                    <a:cxn ang="0">
                      <a:pos x="22" y="0"/>
                    </a:cxn>
                    <a:cxn ang="0">
                      <a:pos x="22" y="21"/>
                    </a:cxn>
                    <a:cxn ang="0">
                      <a:pos x="34" y="21"/>
                    </a:cxn>
                    <a:cxn ang="0">
                      <a:pos x="34" y="26"/>
                    </a:cxn>
                    <a:cxn ang="0">
                      <a:pos x="22" y="26"/>
                    </a:cxn>
                    <a:cxn ang="0">
                      <a:pos x="22" y="62"/>
                    </a:cxn>
                    <a:cxn ang="0">
                      <a:pos x="23" y="66"/>
                    </a:cxn>
                    <a:cxn ang="0">
                      <a:pos x="27" y="69"/>
                    </a:cxn>
                    <a:cxn ang="0">
                      <a:pos x="31" y="67"/>
                    </a:cxn>
                    <a:cxn ang="0">
                      <a:pos x="34" y="63"/>
                    </a:cxn>
                    <a:cxn ang="0">
                      <a:pos x="37" y="64"/>
                    </a:cxn>
                    <a:cxn ang="0">
                      <a:pos x="32" y="72"/>
                    </a:cxn>
                    <a:cxn ang="0">
                      <a:pos x="19" y="77"/>
                    </a:cxn>
                    <a:cxn ang="0">
                      <a:pos x="12" y="76"/>
                    </a:cxn>
                    <a:cxn ang="0">
                      <a:pos x="6" y="65"/>
                    </a:cxn>
                    <a:cxn ang="0">
                      <a:pos x="6" y="26"/>
                    </a:cxn>
                  </a:cxnLst>
                  <a:rect l="0" t="0" r="r" b="b"/>
                  <a:pathLst>
                    <a:path w="37" h="77">
                      <a:moveTo>
                        <a:pt x="6" y="26"/>
                      </a:moveTo>
                      <a:cubicBezTo>
                        <a:pt x="0" y="26"/>
                        <a:pt x="0" y="26"/>
                        <a:pt x="0" y="26"/>
                      </a:cubicBezTo>
                      <a:cubicBezTo>
                        <a:pt x="0" y="23"/>
                        <a:pt x="0" y="23"/>
                        <a:pt x="0" y="23"/>
                      </a:cubicBezTo>
                      <a:cubicBezTo>
                        <a:pt x="1" y="22"/>
                        <a:pt x="2" y="20"/>
                        <a:pt x="4" y="19"/>
                      </a:cubicBezTo>
                      <a:cubicBezTo>
                        <a:pt x="6" y="17"/>
                        <a:pt x="8" y="15"/>
                        <a:pt x="10" y="13"/>
                      </a:cubicBezTo>
                      <a:cubicBezTo>
                        <a:pt x="13" y="9"/>
                        <a:pt x="16" y="5"/>
                        <a:pt x="19" y="0"/>
                      </a:cubicBezTo>
                      <a:cubicBezTo>
                        <a:pt x="22" y="0"/>
                        <a:pt x="22" y="0"/>
                        <a:pt x="22" y="0"/>
                      </a:cubicBezTo>
                      <a:cubicBezTo>
                        <a:pt x="22" y="21"/>
                        <a:pt x="22" y="21"/>
                        <a:pt x="22" y="21"/>
                      </a:cubicBezTo>
                      <a:cubicBezTo>
                        <a:pt x="34" y="21"/>
                        <a:pt x="34" y="21"/>
                        <a:pt x="34" y="21"/>
                      </a:cubicBezTo>
                      <a:cubicBezTo>
                        <a:pt x="34" y="26"/>
                        <a:pt x="34" y="26"/>
                        <a:pt x="34" y="26"/>
                      </a:cubicBezTo>
                      <a:cubicBezTo>
                        <a:pt x="22" y="26"/>
                        <a:pt x="22" y="26"/>
                        <a:pt x="22" y="26"/>
                      </a:cubicBezTo>
                      <a:cubicBezTo>
                        <a:pt x="22" y="62"/>
                        <a:pt x="22" y="62"/>
                        <a:pt x="22" y="62"/>
                      </a:cubicBezTo>
                      <a:cubicBezTo>
                        <a:pt x="22" y="64"/>
                        <a:pt x="23" y="65"/>
                        <a:pt x="23" y="66"/>
                      </a:cubicBezTo>
                      <a:cubicBezTo>
                        <a:pt x="24" y="68"/>
                        <a:pt x="25" y="69"/>
                        <a:pt x="27" y="69"/>
                      </a:cubicBezTo>
                      <a:cubicBezTo>
                        <a:pt x="29" y="69"/>
                        <a:pt x="30" y="68"/>
                        <a:pt x="31" y="67"/>
                      </a:cubicBezTo>
                      <a:cubicBezTo>
                        <a:pt x="32" y="66"/>
                        <a:pt x="33" y="65"/>
                        <a:pt x="34" y="63"/>
                      </a:cubicBezTo>
                      <a:cubicBezTo>
                        <a:pt x="37" y="64"/>
                        <a:pt x="37" y="64"/>
                        <a:pt x="37" y="64"/>
                      </a:cubicBezTo>
                      <a:cubicBezTo>
                        <a:pt x="36" y="67"/>
                        <a:pt x="34" y="70"/>
                        <a:pt x="32" y="72"/>
                      </a:cubicBezTo>
                      <a:cubicBezTo>
                        <a:pt x="29" y="76"/>
                        <a:pt x="24" y="77"/>
                        <a:pt x="19" y="77"/>
                      </a:cubicBezTo>
                      <a:cubicBezTo>
                        <a:pt x="17" y="77"/>
                        <a:pt x="14" y="77"/>
                        <a:pt x="12" y="76"/>
                      </a:cubicBezTo>
                      <a:cubicBezTo>
                        <a:pt x="8" y="74"/>
                        <a:pt x="6" y="70"/>
                        <a:pt x="6" y="65"/>
                      </a:cubicBezTo>
                      <a:lnTo>
                        <a:pt x="6" y="26"/>
                      </a:ln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21" name="Freeform 49"/>
                <p:cNvSpPr>
                  <a:spLocks noEditPoints="1"/>
                </p:cNvSpPr>
                <p:nvPr/>
              </p:nvSpPr>
              <p:spPr bwMode="auto">
                <a:xfrm>
                  <a:off x="2293" y="3987"/>
                  <a:ext cx="143" cy="168"/>
                </a:xfrm>
                <a:custGeom>
                  <a:avLst/>
                  <a:gdLst/>
                  <a:ahLst/>
                  <a:cxnLst>
                    <a:cxn ang="0">
                      <a:pos x="20" y="48"/>
                    </a:cxn>
                    <a:cxn ang="0">
                      <a:pos x="18" y="42"/>
                    </a:cxn>
                    <a:cxn ang="0">
                      <a:pos x="24" y="31"/>
                    </a:cxn>
                    <a:cxn ang="0">
                      <a:pos x="32" y="27"/>
                    </a:cxn>
                    <a:cxn ang="0">
                      <a:pos x="32" y="45"/>
                    </a:cxn>
                    <a:cxn ang="0">
                      <a:pos x="29" y="48"/>
                    </a:cxn>
                    <a:cxn ang="0">
                      <a:pos x="24" y="50"/>
                    </a:cxn>
                    <a:cxn ang="0">
                      <a:pos x="20" y="48"/>
                    </a:cxn>
                    <a:cxn ang="0">
                      <a:pos x="5" y="55"/>
                    </a:cxn>
                    <a:cxn ang="0">
                      <a:pos x="14" y="59"/>
                    </a:cxn>
                    <a:cxn ang="0">
                      <a:pos x="21" y="57"/>
                    </a:cxn>
                    <a:cxn ang="0">
                      <a:pos x="33" y="50"/>
                    </a:cxn>
                    <a:cxn ang="0">
                      <a:pos x="35" y="55"/>
                    </a:cxn>
                    <a:cxn ang="0">
                      <a:pos x="42" y="59"/>
                    </a:cxn>
                    <a:cxn ang="0">
                      <a:pos x="48" y="58"/>
                    </a:cxn>
                    <a:cxn ang="0">
                      <a:pos x="56" y="52"/>
                    </a:cxn>
                    <a:cxn ang="0">
                      <a:pos x="54" y="49"/>
                    </a:cxn>
                    <a:cxn ang="0">
                      <a:pos x="52" y="51"/>
                    </a:cxn>
                    <a:cxn ang="0">
                      <a:pos x="51" y="51"/>
                    </a:cxn>
                    <a:cxn ang="0">
                      <a:pos x="50" y="50"/>
                    </a:cxn>
                    <a:cxn ang="0">
                      <a:pos x="49" y="48"/>
                    </a:cxn>
                    <a:cxn ang="0">
                      <a:pos x="49" y="19"/>
                    </a:cxn>
                    <a:cxn ang="0">
                      <a:pos x="42" y="4"/>
                    </a:cxn>
                    <a:cxn ang="0">
                      <a:pos x="25" y="0"/>
                    </a:cxn>
                    <a:cxn ang="0">
                      <a:pos x="9" y="4"/>
                    </a:cxn>
                    <a:cxn ang="0">
                      <a:pos x="3" y="15"/>
                    </a:cxn>
                    <a:cxn ang="0">
                      <a:pos x="5" y="21"/>
                    </a:cxn>
                    <a:cxn ang="0">
                      <a:pos x="11" y="23"/>
                    </a:cxn>
                    <a:cxn ang="0">
                      <a:pos x="16" y="21"/>
                    </a:cxn>
                    <a:cxn ang="0">
                      <a:pos x="18" y="16"/>
                    </a:cxn>
                    <a:cxn ang="0">
                      <a:pos x="18" y="14"/>
                    </a:cxn>
                    <a:cxn ang="0">
                      <a:pos x="17" y="11"/>
                    </a:cxn>
                    <a:cxn ang="0">
                      <a:pos x="16" y="11"/>
                    </a:cxn>
                    <a:cxn ang="0">
                      <a:pos x="15" y="10"/>
                    </a:cxn>
                    <a:cxn ang="0">
                      <a:pos x="15" y="8"/>
                    </a:cxn>
                    <a:cxn ang="0">
                      <a:pos x="17" y="5"/>
                    </a:cxn>
                    <a:cxn ang="0">
                      <a:pos x="22" y="4"/>
                    </a:cxn>
                    <a:cxn ang="0">
                      <a:pos x="30" y="7"/>
                    </a:cxn>
                    <a:cxn ang="0">
                      <a:pos x="33" y="15"/>
                    </a:cxn>
                    <a:cxn ang="0">
                      <a:pos x="33" y="23"/>
                    </a:cxn>
                    <a:cxn ang="0">
                      <a:pos x="8" y="33"/>
                    </a:cxn>
                    <a:cxn ang="0">
                      <a:pos x="0" y="46"/>
                    </a:cxn>
                    <a:cxn ang="0">
                      <a:pos x="5" y="55"/>
                    </a:cxn>
                  </a:cxnLst>
                  <a:rect l="0" t="0" r="r" b="b"/>
                  <a:pathLst>
                    <a:path w="56" h="59">
                      <a:moveTo>
                        <a:pt x="20" y="48"/>
                      </a:moveTo>
                      <a:cubicBezTo>
                        <a:pt x="18" y="47"/>
                        <a:pt x="18" y="45"/>
                        <a:pt x="18" y="42"/>
                      </a:cubicBezTo>
                      <a:cubicBezTo>
                        <a:pt x="18" y="38"/>
                        <a:pt x="20" y="34"/>
                        <a:pt x="24" y="31"/>
                      </a:cubicBezTo>
                      <a:cubicBezTo>
                        <a:pt x="26" y="29"/>
                        <a:pt x="29" y="28"/>
                        <a:pt x="32" y="27"/>
                      </a:cubicBezTo>
                      <a:cubicBezTo>
                        <a:pt x="32" y="45"/>
                        <a:pt x="32" y="45"/>
                        <a:pt x="32" y="45"/>
                      </a:cubicBezTo>
                      <a:cubicBezTo>
                        <a:pt x="31" y="46"/>
                        <a:pt x="30" y="48"/>
                        <a:pt x="29" y="48"/>
                      </a:cubicBezTo>
                      <a:cubicBezTo>
                        <a:pt x="27" y="49"/>
                        <a:pt x="26" y="50"/>
                        <a:pt x="24" y="50"/>
                      </a:cubicBezTo>
                      <a:cubicBezTo>
                        <a:pt x="22" y="50"/>
                        <a:pt x="21" y="49"/>
                        <a:pt x="20" y="48"/>
                      </a:cubicBezTo>
                      <a:close/>
                      <a:moveTo>
                        <a:pt x="5" y="55"/>
                      </a:moveTo>
                      <a:cubicBezTo>
                        <a:pt x="7" y="58"/>
                        <a:pt x="11" y="59"/>
                        <a:pt x="14" y="59"/>
                      </a:cubicBezTo>
                      <a:cubicBezTo>
                        <a:pt x="16" y="59"/>
                        <a:pt x="19" y="58"/>
                        <a:pt x="21" y="57"/>
                      </a:cubicBezTo>
                      <a:cubicBezTo>
                        <a:pt x="25" y="56"/>
                        <a:pt x="29" y="54"/>
                        <a:pt x="33" y="50"/>
                      </a:cubicBezTo>
                      <a:cubicBezTo>
                        <a:pt x="33" y="53"/>
                        <a:pt x="34" y="54"/>
                        <a:pt x="35" y="55"/>
                      </a:cubicBezTo>
                      <a:cubicBezTo>
                        <a:pt x="36" y="58"/>
                        <a:pt x="39" y="59"/>
                        <a:pt x="42" y="59"/>
                      </a:cubicBezTo>
                      <a:cubicBezTo>
                        <a:pt x="44" y="59"/>
                        <a:pt x="46" y="58"/>
                        <a:pt x="48" y="58"/>
                      </a:cubicBezTo>
                      <a:cubicBezTo>
                        <a:pt x="51" y="56"/>
                        <a:pt x="54" y="55"/>
                        <a:pt x="56" y="52"/>
                      </a:cubicBezTo>
                      <a:cubicBezTo>
                        <a:pt x="54" y="49"/>
                        <a:pt x="54" y="49"/>
                        <a:pt x="54" y="49"/>
                      </a:cubicBezTo>
                      <a:cubicBezTo>
                        <a:pt x="53" y="50"/>
                        <a:pt x="53" y="51"/>
                        <a:pt x="52" y="51"/>
                      </a:cubicBezTo>
                      <a:cubicBezTo>
                        <a:pt x="52" y="51"/>
                        <a:pt x="52" y="51"/>
                        <a:pt x="51" y="51"/>
                      </a:cubicBezTo>
                      <a:cubicBezTo>
                        <a:pt x="51" y="51"/>
                        <a:pt x="50" y="51"/>
                        <a:pt x="50" y="50"/>
                      </a:cubicBezTo>
                      <a:cubicBezTo>
                        <a:pt x="49" y="49"/>
                        <a:pt x="49" y="49"/>
                        <a:pt x="49" y="48"/>
                      </a:cubicBezTo>
                      <a:cubicBezTo>
                        <a:pt x="49" y="19"/>
                        <a:pt x="49" y="19"/>
                        <a:pt x="49" y="19"/>
                      </a:cubicBezTo>
                      <a:cubicBezTo>
                        <a:pt x="49" y="12"/>
                        <a:pt x="47" y="7"/>
                        <a:pt x="42" y="4"/>
                      </a:cubicBezTo>
                      <a:cubicBezTo>
                        <a:pt x="38" y="2"/>
                        <a:pt x="32" y="0"/>
                        <a:pt x="25" y="0"/>
                      </a:cubicBezTo>
                      <a:cubicBezTo>
                        <a:pt x="19" y="0"/>
                        <a:pt x="13" y="2"/>
                        <a:pt x="9" y="4"/>
                      </a:cubicBezTo>
                      <a:cubicBezTo>
                        <a:pt x="5" y="7"/>
                        <a:pt x="3" y="11"/>
                        <a:pt x="3" y="15"/>
                      </a:cubicBezTo>
                      <a:cubicBezTo>
                        <a:pt x="3" y="18"/>
                        <a:pt x="3" y="20"/>
                        <a:pt x="5" y="21"/>
                      </a:cubicBezTo>
                      <a:cubicBezTo>
                        <a:pt x="7" y="23"/>
                        <a:pt x="9" y="23"/>
                        <a:pt x="11" y="23"/>
                      </a:cubicBezTo>
                      <a:cubicBezTo>
                        <a:pt x="13" y="23"/>
                        <a:pt x="15" y="23"/>
                        <a:pt x="16" y="21"/>
                      </a:cubicBezTo>
                      <a:cubicBezTo>
                        <a:pt x="18" y="20"/>
                        <a:pt x="18" y="18"/>
                        <a:pt x="18" y="16"/>
                      </a:cubicBezTo>
                      <a:cubicBezTo>
                        <a:pt x="18" y="15"/>
                        <a:pt x="18" y="14"/>
                        <a:pt x="18" y="14"/>
                      </a:cubicBezTo>
                      <a:cubicBezTo>
                        <a:pt x="18" y="13"/>
                        <a:pt x="17" y="12"/>
                        <a:pt x="17" y="11"/>
                      </a:cubicBezTo>
                      <a:cubicBezTo>
                        <a:pt x="16" y="11"/>
                        <a:pt x="16" y="11"/>
                        <a:pt x="16" y="11"/>
                      </a:cubicBezTo>
                      <a:cubicBezTo>
                        <a:pt x="16" y="10"/>
                        <a:pt x="15" y="10"/>
                        <a:pt x="15" y="10"/>
                      </a:cubicBezTo>
                      <a:cubicBezTo>
                        <a:pt x="15" y="9"/>
                        <a:pt x="15" y="9"/>
                        <a:pt x="15" y="8"/>
                      </a:cubicBezTo>
                      <a:cubicBezTo>
                        <a:pt x="15" y="7"/>
                        <a:pt x="16" y="6"/>
                        <a:pt x="17" y="5"/>
                      </a:cubicBezTo>
                      <a:cubicBezTo>
                        <a:pt x="18" y="5"/>
                        <a:pt x="20" y="4"/>
                        <a:pt x="22" y="4"/>
                      </a:cubicBezTo>
                      <a:cubicBezTo>
                        <a:pt x="26" y="4"/>
                        <a:pt x="29" y="5"/>
                        <a:pt x="30" y="7"/>
                      </a:cubicBezTo>
                      <a:cubicBezTo>
                        <a:pt x="32" y="8"/>
                        <a:pt x="33" y="11"/>
                        <a:pt x="33" y="15"/>
                      </a:cubicBezTo>
                      <a:cubicBezTo>
                        <a:pt x="33" y="23"/>
                        <a:pt x="33" y="23"/>
                        <a:pt x="33" y="23"/>
                      </a:cubicBezTo>
                      <a:cubicBezTo>
                        <a:pt x="21" y="27"/>
                        <a:pt x="13" y="30"/>
                        <a:pt x="8" y="33"/>
                      </a:cubicBezTo>
                      <a:cubicBezTo>
                        <a:pt x="3" y="36"/>
                        <a:pt x="0" y="40"/>
                        <a:pt x="0" y="46"/>
                      </a:cubicBezTo>
                      <a:cubicBezTo>
                        <a:pt x="0" y="50"/>
                        <a:pt x="2" y="53"/>
                        <a:pt x="5" y="55"/>
                      </a:cubicBez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22" name="Freeform 50"/>
                <p:cNvSpPr>
                  <a:spLocks/>
                </p:cNvSpPr>
                <p:nvPr/>
              </p:nvSpPr>
              <p:spPr bwMode="auto">
                <a:xfrm>
                  <a:off x="2443" y="3923"/>
                  <a:ext cx="72" cy="225"/>
                </a:xfrm>
                <a:custGeom>
                  <a:avLst/>
                  <a:gdLst/>
                  <a:ahLst/>
                  <a:cxnLst>
                    <a:cxn ang="0">
                      <a:pos x="0" y="81"/>
                    </a:cxn>
                    <a:cxn ang="0">
                      <a:pos x="0" y="78"/>
                    </a:cxn>
                    <a:cxn ang="0">
                      <a:pos x="4" y="76"/>
                    </a:cxn>
                    <a:cxn ang="0">
                      <a:pos x="6" y="71"/>
                    </a:cxn>
                    <a:cxn ang="0">
                      <a:pos x="6" y="10"/>
                    </a:cxn>
                    <a:cxn ang="0">
                      <a:pos x="4" y="5"/>
                    </a:cxn>
                    <a:cxn ang="0">
                      <a:pos x="0" y="3"/>
                    </a:cxn>
                    <a:cxn ang="0">
                      <a:pos x="0" y="0"/>
                    </a:cxn>
                    <a:cxn ang="0">
                      <a:pos x="23" y="0"/>
                    </a:cxn>
                    <a:cxn ang="0">
                      <a:pos x="23" y="71"/>
                    </a:cxn>
                    <a:cxn ang="0">
                      <a:pos x="24" y="76"/>
                    </a:cxn>
                    <a:cxn ang="0">
                      <a:pos x="28" y="78"/>
                    </a:cxn>
                    <a:cxn ang="0">
                      <a:pos x="28" y="81"/>
                    </a:cxn>
                    <a:cxn ang="0">
                      <a:pos x="0" y="81"/>
                    </a:cxn>
                  </a:cxnLst>
                  <a:rect l="0" t="0" r="r" b="b"/>
                  <a:pathLst>
                    <a:path w="28" h="81">
                      <a:moveTo>
                        <a:pt x="0" y="81"/>
                      </a:moveTo>
                      <a:cubicBezTo>
                        <a:pt x="0" y="78"/>
                        <a:pt x="0" y="78"/>
                        <a:pt x="0" y="78"/>
                      </a:cubicBezTo>
                      <a:cubicBezTo>
                        <a:pt x="2" y="77"/>
                        <a:pt x="3" y="77"/>
                        <a:pt x="4" y="76"/>
                      </a:cubicBezTo>
                      <a:cubicBezTo>
                        <a:pt x="5" y="75"/>
                        <a:pt x="6" y="73"/>
                        <a:pt x="6" y="71"/>
                      </a:cubicBezTo>
                      <a:cubicBezTo>
                        <a:pt x="6" y="10"/>
                        <a:pt x="6" y="10"/>
                        <a:pt x="6" y="10"/>
                      </a:cubicBezTo>
                      <a:cubicBezTo>
                        <a:pt x="6" y="7"/>
                        <a:pt x="5" y="5"/>
                        <a:pt x="4" y="5"/>
                      </a:cubicBezTo>
                      <a:cubicBezTo>
                        <a:pt x="4" y="4"/>
                        <a:pt x="2" y="3"/>
                        <a:pt x="0" y="3"/>
                      </a:cubicBezTo>
                      <a:cubicBezTo>
                        <a:pt x="0" y="0"/>
                        <a:pt x="0" y="0"/>
                        <a:pt x="0" y="0"/>
                      </a:cubicBezTo>
                      <a:cubicBezTo>
                        <a:pt x="23" y="0"/>
                        <a:pt x="23" y="0"/>
                        <a:pt x="23" y="0"/>
                      </a:cubicBezTo>
                      <a:cubicBezTo>
                        <a:pt x="23" y="71"/>
                        <a:pt x="23" y="71"/>
                        <a:pt x="23" y="71"/>
                      </a:cubicBezTo>
                      <a:cubicBezTo>
                        <a:pt x="23" y="73"/>
                        <a:pt x="23" y="75"/>
                        <a:pt x="24" y="76"/>
                      </a:cubicBezTo>
                      <a:cubicBezTo>
                        <a:pt x="25" y="77"/>
                        <a:pt x="26" y="77"/>
                        <a:pt x="28" y="78"/>
                      </a:cubicBezTo>
                      <a:cubicBezTo>
                        <a:pt x="28" y="81"/>
                        <a:pt x="28" y="81"/>
                        <a:pt x="28" y="81"/>
                      </a:cubicBezTo>
                      <a:lnTo>
                        <a:pt x="0" y="81"/>
                      </a:lnTo>
                      <a:close/>
                    </a:path>
                  </a:pathLst>
                </a:custGeom>
                <a:solidFill>
                  <a:schemeClr val="bg1"/>
                </a:solidFill>
                <a:ln w="9525">
                  <a:noFill/>
                  <a:round/>
                  <a:headEnd/>
                  <a:tailEnd/>
                </a:ln>
              </p:spPr>
              <p:txBody>
                <a:bodyPr/>
                <a:lstStyle/>
                <a:p>
                  <a:pPr eaLnBrk="0" hangingPunct="0">
                    <a:defRPr/>
                  </a:pPr>
                  <a:endParaRPr lang="en-US" dirty="0">
                    <a:ea typeface="ＭＳ Ｐゴシック" pitchFamily="28" charset="-128"/>
                    <a:cs typeface="+mn-cs"/>
                  </a:endParaRPr>
                </a:p>
              </p:txBody>
            </p:sp>
          </p:grpSp>
        </p:grpSp>
      </p:grpSp>
      <p:sp>
        <p:nvSpPr>
          <p:cNvPr id="18441" name="Rectangle 9"/>
          <p:cNvSpPr>
            <a:spLocks noGrp="1" noChangeArrowheads="1"/>
          </p:cNvSpPr>
          <p:nvPr>
            <p:ph type="ctrTitle"/>
          </p:nvPr>
        </p:nvSpPr>
        <p:spPr>
          <a:xfrm>
            <a:off x="2055813" y="2514600"/>
            <a:ext cx="6627812" cy="1143000"/>
          </a:xfrm>
        </p:spPr>
        <p:txBody>
          <a:bodyPr/>
          <a:lstStyle>
            <a:lvl1pPr>
              <a:defRPr b="1">
                <a:solidFill>
                  <a:srgbClr val="203162"/>
                </a:solidFill>
              </a:defRPr>
            </a:lvl1pPr>
          </a:lstStyle>
          <a:p>
            <a:r>
              <a:rPr lang="en-US"/>
              <a:t>Click to edit Master title style</a:t>
            </a:r>
          </a:p>
        </p:txBody>
      </p:sp>
      <p:sp>
        <p:nvSpPr>
          <p:cNvPr id="18442" name="Rectangle 10"/>
          <p:cNvSpPr>
            <a:spLocks noGrp="1" noChangeArrowheads="1"/>
          </p:cNvSpPr>
          <p:nvPr>
            <p:ph type="subTitle" idx="1"/>
          </p:nvPr>
        </p:nvSpPr>
        <p:spPr>
          <a:xfrm>
            <a:off x="2055813" y="3962400"/>
            <a:ext cx="6627812" cy="1143000"/>
          </a:xfrm>
        </p:spPr>
        <p:txBody>
          <a:bodyPr/>
          <a:lstStyle>
            <a:lvl1pPr marL="0" indent="0" algn="ctr">
              <a:buFont typeface="Wingdings 2" pitchFamily="28" charset="2"/>
              <a:buNone/>
              <a:defRPr sz="28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7863" y="609600"/>
            <a:ext cx="165576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5813" y="609600"/>
            <a:ext cx="48196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5813" y="1981200"/>
            <a:ext cx="32369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5125" y="1981200"/>
            <a:ext cx="3238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3" cstate="print"/>
          <a:srcRect/>
          <a:stretch>
            <a:fillRect/>
          </a:stretch>
        </p:blipFill>
        <p:spPr bwMode="auto">
          <a:xfrm>
            <a:off x="0" y="0"/>
            <a:ext cx="9144000" cy="6859588"/>
          </a:xfrm>
          <a:prstGeom prst="rect">
            <a:avLst/>
          </a:prstGeom>
          <a:noFill/>
          <a:ln w="9525">
            <a:noFill/>
            <a:miter lim="800000"/>
            <a:headEnd/>
            <a:tailEnd/>
          </a:ln>
        </p:spPr>
      </p:pic>
      <p:sp>
        <p:nvSpPr>
          <p:cNvPr id="1027" name="Rectangle 13"/>
          <p:cNvSpPr>
            <a:spLocks noGrp="1" noChangeArrowheads="1"/>
          </p:cNvSpPr>
          <p:nvPr>
            <p:ph type="title"/>
          </p:nvPr>
        </p:nvSpPr>
        <p:spPr bwMode="auto">
          <a:xfrm>
            <a:off x="2055813" y="609600"/>
            <a:ext cx="6627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4"/>
          <p:cNvSpPr>
            <a:spLocks noGrp="1" noChangeArrowheads="1"/>
          </p:cNvSpPr>
          <p:nvPr>
            <p:ph type="body" idx="1"/>
          </p:nvPr>
        </p:nvSpPr>
        <p:spPr bwMode="auto">
          <a:xfrm>
            <a:off x="2055813" y="1981200"/>
            <a:ext cx="66278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25" descr="BCM_Logo_CMYK_1"/>
          <p:cNvPicPr>
            <a:picLocks noChangeAspect="1" noChangeArrowheads="1"/>
          </p:cNvPicPr>
          <p:nvPr/>
        </p:nvPicPr>
        <p:blipFill>
          <a:blip r:embed="rId14" cstate="print"/>
          <a:srcRect/>
          <a:stretch>
            <a:fillRect/>
          </a:stretch>
        </p:blipFill>
        <p:spPr bwMode="auto">
          <a:xfrm>
            <a:off x="152400" y="5867400"/>
            <a:ext cx="1219200" cy="574675"/>
          </a:xfrm>
          <a:prstGeom prst="rect">
            <a:avLst/>
          </a:prstGeom>
          <a:noFill/>
          <a:ln w="9525">
            <a:noFill/>
            <a:miter lim="800000"/>
            <a:headEnd/>
            <a:tailEnd/>
          </a:ln>
        </p:spPr>
      </p:pic>
      <p:grpSp>
        <p:nvGrpSpPr>
          <p:cNvPr id="1030" name="Group 26"/>
          <p:cNvGrpSpPr>
            <a:grpSpLocks/>
          </p:cNvGrpSpPr>
          <p:nvPr/>
        </p:nvGrpSpPr>
        <p:grpSpPr bwMode="auto">
          <a:xfrm>
            <a:off x="371475" y="4572000"/>
            <a:ext cx="698500" cy="1111250"/>
            <a:chOff x="537" y="2098"/>
            <a:chExt cx="1292" cy="2056"/>
          </a:xfrm>
        </p:grpSpPr>
        <p:sp>
          <p:nvSpPr>
            <p:cNvPr id="17435" name="Freeform 27"/>
            <p:cNvSpPr>
              <a:spLocks/>
            </p:cNvSpPr>
            <p:nvPr/>
          </p:nvSpPr>
          <p:spPr bwMode="auto">
            <a:xfrm>
              <a:off x="1083" y="2098"/>
              <a:ext cx="200" cy="211"/>
            </a:xfrm>
            <a:custGeom>
              <a:avLst/>
              <a:gdLst/>
              <a:ahLst/>
              <a:cxnLst>
                <a:cxn ang="0">
                  <a:pos x="41" y="1"/>
                </a:cxn>
                <a:cxn ang="0">
                  <a:pos x="75" y="26"/>
                </a:cxn>
                <a:cxn ang="0">
                  <a:pos x="73" y="52"/>
                </a:cxn>
                <a:cxn ang="0">
                  <a:pos x="28" y="70"/>
                </a:cxn>
                <a:cxn ang="0">
                  <a:pos x="4" y="28"/>
                </a:cxn>
                <a:cxn ang="0">
                  <a:pos x="41" y="1"/>
                </a:cxn>
              </a:cxnLst>
              <a:rect l="0" t="0" r="r" b="b"/>
              <a:pathLst>
                <a:path w="77" h="75">
                  <a:moveTo>
                    <a:pt x="41" y="1"/>
                  </a:moveTo>
                  <a:cubicBezTo>
                    <a:pt x="57" y="1"/>
                    <a:pt x="71" y="10"/>
                    <a:pt x="75" y="26"/>
                  </a:cubicBezTo>
                  <a:cubicBezTo>
                    <a:pt x="77" y="35"/>
                    <a:pt x="77" y="44"/>
                    <a:pt x="73" y="52"/>
                  </a:cubicBezTo>
                  <a:cubicBezTo>
                    <a:pt x="65" y="69"/>
                    <a:pt x="44" y="75"/>
                    <a:pt x="28" y="70"/>
                  </a:cubicBezTo>
                  <a:cubicBezTo>
                    <a:pt x="10" y="64"/>
                    <a:pt x="0" y="47"/>
                    <a:pt x="4" y="28"/>
                  </a:cubicBezTo>
                  <a:cubicBezTo>
                    <a:pt x="8" y="10"/>
                    <a:pt x="25" y="0"/>
                    <a:pt x="41" y="1"/>
                  </a:cubicBezTo>
                  <a:close/>
                </a:path>
              </a:pathLst>
            </a:custGeom>
            <a:solidFill>
              <a:srgbClr val="E82317"/>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36" name="Freeform 28"/>
            <p:cNvSpPr>
              <a:spLocks/>
            </p:cNvSpPr>
            <p:nvPr/>
          </p:nvSpPr>
          <p:spPr bwMode="auto">
            <a:xfrm>
              <a:off x="913" y="2280"/>
              <a:ext cx="537" cy="379"/>
            </a:xfrm>
            <a:custGeom>
              <a:avLst/>
              <a:gdLst/>
              <a:ahLst/>
              <a:cxnLst>
                <a:cxn ang="0">
                  <a:pos x="39" y="7"/>
                </a:cxn>
                <a:cxn ang="0">
                  <a:pos x="107" y="65"/>
                </a:cxn>
                <a:cxn ang="0">
                  <a:pos x="174" y="6"/>
                </a:cxn>
                <a:cxn ang="0">
                  <a:pos x="207" y="23"/>
                </a:cxn>
                <a:cxn ang="0">
                  <a:pos x="205" y="41"/>
                </a:cxn>
                <a:cxn ang="0">
                  <a:pos x="115" y="130"/>
                </a:cxn>
                <a:cxn ang="0">
                  <a:pos x="98" y="131"/>
                </a:cxn>
                <a:cxn ang="0">
                  <a:pos x="5" y="36"/>
                </a:cxn>
                <a:cxn ang="0">
                  <a:pos x="14" y="9"/>
                </a:cxn>
                <a:cxn ang="0">
                  <a:pos x="39" y="7"/>
                </a:cxn>
              </a:cxnLst>
              <a:rect l="0" t="0" r="r" b="b"/>
              <a:pathLst>
                <a:path w="209" h="135">
                  <a:moveTo>
                    <a:pt x="39" y="7"/>
                  </a:moveTo>
                  <a:cubicBezTo>
                    <a:pt x="67" y="22"/>
                    <a:pt x="81" y="50"/>
                    <a:pt x="107" y="65"/>
                  </a:cubicBezTo>
                  <a:cubicBezTo>
                    <a:pt x="130" y="45"/>
                    <a:pt x="147" y="20"/>
                    <a:pt x="174" y="6"/>
                  </a:cubicBezTo>
                  <a:cubicBezTo>
                    <a:pt x="187" y="0"/>
                    <a:pt x="203" y="8"/>
                    <a:pt x="207" y="23"/>
                  </a:cubicBezTo>
                  <a:cubicBezTo>
                    <a:pt x="209" y="29"/>
                    <a:pt x="208" y="36"/>
                    <a:pt x="205" y="41"/>
                  </a:cubicBezTo>
                  <a:cubicBezTo>
                    <a:pt x="178" y="75"/>
                    <a:pt x="150" y="104"/>
                    <a:pt x="115" y="130"/>
                  </a:cubicBezTo>
                  <a:cubicBezTo>
                    <a:pt x="111" y="133"/>
                    <a:pt x="103" y="135"/>
                    <a:pt x="98" y="131"/>
                  </a:cubicBezTo>
                  <a:cubicBezTo>
                    <a:pt x="63" y="101"/>
                    <a:pt x="28" y="76"/>
                    <a:pt x="5" y="36"/>
                  </a:cubicBezTo>
                  <a:cubicBezTo>
                    <a:pt x="0" y="28"/>
                    <a:pt x="4" y="15"/>
                    <a:pt x="14" y="9"/>
                  </a:cubicBezTo>
                  <a:cubicBezTo>
                    <a:pt x="21" y="5"/>
                    <a:pt x="30" y="2"/>
                    <a:pt x="39" y="7"/>
                  </a:cubicBezTo>
                  <a:close/>
                </a:path>
              </a:pathLst>
            </a:custGeom>
            <a:solidFill>
              <a:srgbClr val="E82317"/>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37" name="Freeform 29"/>
            <p:cNvSpPr>
              <a:spLocks/>
            </p:cNvSpPr>
            <p:nvPr/>
          </p:nvSpPr>
          <p:spPr bwMode="auto">
            <a:xfrm>
              <a:off x="745" y="2468"/>
              <a:ext cx="875" cy="485"/>
            </a:xfrm>
            <a:custGeom>
              <a:avLst/>
              <a:gdLst/>
              <a:ahLst/>
              <a:cxnLst>
                <a:cxn ang="0">
                  <a:pos x="143" y="101"/>
                </a:cxn>
                <a:cxn ang="0">
                  <a:pos x="202" y="99"/>
                </a:cxn>
                <a:cxn ang="0">
                  <a:pos x="297" y="11"/>
                </a:cxn>
                <a:cxn ang="0">
                  <a:pos x="336" y="18"/>
                </a:cxn>
                <a:cxn ang="0">
                  <a:pos x="335" y="43"/>
                </a:cxn>
                <a:cxn ang="0">
                  <a:pos x="222" y="149"/>
                </a:cxn>
                <a:cxn ang="0">
                  <a:pos x="95" y="134"/>
                </a:cxn>
                <a:cxn ang="0">
                  <a:pos x="5" y="44"/>
                </a:cxn>
                <a:cxn ang="0">
                  <a:pos x="3" y="22"/>
                </a:cxn>
                <a:cxn ang="0">
                  <a:pos x="36" y="8"/>
                </a:cxn>
                <a:cxn ang="0">
                  <a:pos x="143" y="101"/>
                </a:cxn>
              </a:cxnLst>
              <a:rect l="0" t="0" r="r" b="b"/>
              <a:pathLst>
                <a:path w="341" h="172">
                  <a:moveTo>
                    <a:pt x="143" y="101"/>
                  </a:moveTo>
                  <a:cubicBezTo>
                    <a:pt x="161" y="112"/>
                    <a:pt x="185" y="113"/>
                    <a:pt x="202" y="99"/>
                  </a:cubicBezTo>
                  <a:cubicBezTo>
                    <a:pt x="237" y="71"/>
                    <a:pt x="263" y="40"/>
                    <a:pt x="297" y="11"/>
                  </a:cubicBezTo>
                  <a:cubicBezTo>
                    <a:pt x="309" y="0"/>
                    <a:pt x="328" y="4"/>
                    <a:pt x="336" y="18"/>
                  </a:cubicBezTo>
                  <a:cubicBezTo>
                    <a:pt x="341" y="27"/>
                    <a:pt x="341" y="37"/>
                    <a:pt x="335" y="43"/>
                  </a:cubicBezTo>
                  <a:cubicBezTo>
                    <a:pt x="300" y="82"/>
                    <a:pt x="268" y="123"/>
                    <a:pt x="222" y="149"/>
                  </a:cubicBezTo>
                  <a:cubicBezTo>
                    <a:pt x="181" y="172"/>
                    <a:pt x="130" y="165"/>
                    <a:pt x="95" y="134"/>
                  </a:cubicBezTo>
                  <a:cubicBezTo>
                    <a:pt x="63" y="104"/>
                    <a:pt x="34" y="76"/>
                    <a:pt x="5" y="44"/>
                  </a:cubicBezTo>
                  <a:cubicBezTo>
                    <a:pt x="0" y="38"/>
                    <a:pt x="1" y="29"/>
                    <a:pt x="3" y="22"/>
                  </a:cubicBezTo>
                  <a:cubicBezTo>
                    <a:pt x="7" y="8"/>
                    <a:pt x="24" y="1"/>
                    <a:pt x="36" y="8"/>
                  </a:cubicBezTo>
                  <a:cubicBezTo>
                    <a:pt x="78" y="31"/>
                    <a:pt x="101" y="75"/>
                    <a:pt x="143" y="101"/>
                  </a:cubicBezTo>
                  <a:close/>
                </a:path>
              </a:pathLst>
            </a:custGeom>
            <a:solidFill>
              <a:srgbClr val="E82317"/>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38" name="Freeform 30"/>
            <p:cNvSpPr>
              <a:spLocks/>
            </p:cNvSpPr>
            <p:nvPr/>
          </p:nvSpPr>
          <p:spPr bwMode="auto">
            <a:xfrm>
              <a:off x="566" y="2647"/>
              <a:ext cx="1233" cy="558"/>
            </a:xfrm>
            <a:custGeom>
              <a:avLst/>
              <a:gdLst/>
              <a:ahLst/>
              <a:cxnLst>
                <a:cxn ang="0">
                  <a:pos x="188" y="131"/>
                </a:cxn>
                <a:cxn ang="0">
                  <a:pos x="309" y="121"/>
                </a:cxn>
                <a:cxn ang="0">
                  <a:pos x="438" y="10"/>
                </a:cxn>
                <a:cxn ang="0">
                  <a:pos x="471" y="39"/>
                </a:cxn>
                <a:cxn ang="0">
                  <a:pos x="391" y="126"/>
                </a:cxn>
                <a:cxn ang="0">
                  <a:pos x="339" y="166"/>
                </a:cxn>
                <a:cxn ang="0">
                  <a:pos x="178" y="184"/>
                </a:cxn>
                <a:cxn ang="0">
                  <a:pos x="112" y="152"/>
                </a:cxn>
                <a:cxn ang="0">
                  <a:pos x="40" y="84"/>
                </a:cxn>
                <a:cxn ang="0">
                  <a:pos x="2" y="42"/>
                </a:cxn>
                <a:cxn ang="0">
                  <a:pos x="4" y="22"/>
                </a:cxn>
                <a:cxn ang="0">
                  <a:pos x="39" y="11"/>
                </a:cxn>
                <a:cxn ang="0">
                  <a:pos x="188" y="131"/>
                </a:cxn>
              </a:cxnLst>
              <a:rect l="0" t="0" r="r" b="b"/>
              <a:pathLst>
                <a:path w="480" h="198">
                  <a:moveTo>
                    <a:pt x="188" y="131"/>
                  </a:moveTo>
                  <a:cubicBezTo>
                    <a:pt x="227" y="145"/>
                    <a:pt x="271" y="141"/>
                    <a:pt x="309" y="121"/>
                  </a:cubicBezTo>
                  <a:cubicBezTo>
                    <a:pt x="362" y="94"/>
                    <a:pt x="387" y="39"/>
                    <a:pt x="438" y="10"/>
                  </a:cubicBezTo>
                  <a:cubicBezTo>
                    <a:pt x="456" y="0"/>
                    <a:pt x="480" y="21"/>
                    <a:pt x="471" y="39"/>
                  </a:cubicBezTo>
                  <a:cubicBezTo>
                    <a:pt x="454" y="75"/>
                    <a:pt x="419" y="96"/>
                    <a:pt x="391" y="126"/>
                  </a:cubicBezTo>
                  <a:cubicBezTo>
                    <a:pt x="376" y="142"/>
                    <a:pt x="359" y="155"/>
                    <a:pt x="339" y="166"/>
                  </a:cubicBezTo>
                  <a:cubicBezTo>
                    <a:pt x="289" y="193"/>
                    <a:pt x="232" y="198"/>
                    <a:pt x="178" y="184"/>
                  </a:cubicBezTo>
                  <a:cubicBezTo>
                    <a:pt x="153" y="177"/>
                    <a:pt x="133" y="167"/>
                    <a:pt x="112" y="152"/>
                  </a:cubicBezTo>
                  <a:cubicBezTo>
                    <a:pt x="84" y="131"/>
                    <a:pt x="65" y="106"/>
                    <a:pt x="40" y="84"/>
                  </a:cubicBezTo>
                  <a:cubicBezTo>
                    <a:pt x="26" y="71"/>
                    <a:pt x="10" y="60"/>
                    <a:pt x="2" y="42"/>
                  </a:cubicBezTo>
                  <a:cubicBezTo>
                    <a:pt x="0" y="36"/>
                    <a:pt x="1" y="28"/>
                    <a:pt x="4" y="22"/>
                  </a:cubicBezTo>
                  <a:cubicBezTo>
                    <a:pt x="11" y="10"/>
                    <a:pt x="27" y="2"/>
                    <a:pt x="39" y="11"/>
                  </a:cubicBezTo>
                  <a:cubicBezTo>
                    <a:pt x="93" y="50"/>
                    <a:pt x="125" y="110"/>
                    <a:pt x="188" y="131"/>
                  </a:cubicBezTo>
                  <a:close/>
                </a:path>
              </a:pathLst>
            </a:custGeom>
            <a:solidFill>
              <a:srgbClr val="E82317"/>
            </a:solidFill>
            <a:ln w="9525">
              <a:noFill/>
              <a:round/>
              <a:headEnd/>
              <a:tailEnd/>
            </a:ln>
          </p:spPr>
          <p:txBody>
            <a:bodyPr/>
            <a:lstStyle/>
            <a:p>
              <a:pPr eaLnBrk="0" hangingPunct="0">
                <a:defRPr/>
              </a:pPr>
              <a:endParaRPr lang="en-US" dirty="0">
                <a:ea typeface="ＭＳ Ｐゴシック" pitchFamily="28" charset="-128"/>
                <a:cs typeface="+mn-cs"/>
              </a:endParaRPr>
            </a:p>
          </p:txBody>
        </p:sp>
        <p:grpSp>
          <p:nvGrpSpPr>
            <p:cNvPr id="1035" name="Group 31"/>
            <p:cNvGrpSpPr>
              <a:grpSpLocks/>
            </p:cNvGrpSpPr>
            <p:nvPr/>
          </p:nvGrpSpPr>
          <p:grpSpPr bwMode="auto">
            <a:xfrm>
              <a:off x="537" y="3249"/>
              <a:ext cx="1292" cy="905"/>
              <a:chOff x="1327" y="3314"/>
              <a:chExt cx="1292" cy="905"/>
            </a:xfrm>
          </p:grpSpPr>
          <p:grpSp>
            <p:nvGrpSpPr>
              <p:cNvPr id="1036" name="Group 32"/>
              <p:cNvGrpSpPr>
                <a:grpSpLocks/>
              </p:cNvGrpSpPr>
              <p:nvPr/>
            </p:nvGrpSpPr>
            <p:grpSpPr bwMode="auto">
              <a:xfrm>
                <a:off x="1608" y="3314"/>
                <a:ext cx="722" cy="233"/>
                <a:chOff x="1608" y="3314"/>
                <a:chExt cx="722" cy="233"/>
              </a:xfrm>
            </p:grpSpPr>
            <p:sp>
              <p:nvSpPr>
                <p:cNvPr id="17441" name="Freeform 33"/>
                <p:cNvSpPr>
                  <a:spLocks/>
                </p:cNvSpPr>
                <p:nvPr/>
              </p:nvSpPr>
              <p:spPr bwMode="auto">
                <a:xfrm>
                  <a:off x="1609" y="3314"/>
                  <a:ext cx="188" cy="226"/>
                </a:xfrm>
                <a:custGeom>
                  <a:avLst/>
                  <a:gdLst/>
                  <a:ahLst/>
                  <a:cxnLst>
                    <a:cxn ang="0">
                      <a:pos x="0" y="24"/>
                    </a:cxn>
                    <a:cxn ang="0">
                      <a:pos x="0" y="0"/>
                    </a:cxn>
                    <a:cxn ang="0">
                      <a:pos x="73" y="0"/>
                    </a:cxn>
                    <a:cxn ang="0">
                      <a:pos x="73" y="24"/>
                    </a:cxn>
                    <a:cxn ang="0">
                      <a:pos x="69" y="24"/>
                    </a:cxn>
                    <a:cxn ang="0">
                      <a:pos x="60" y="6"/>
                    </a:cxn>
                    <a:cxn ang="0">
                      <a:pos x="46" y="4"/>
                    </a:cxn>
                    <a:cxn ang="0">
                      <a:pos x="46" y="67"/>
                    </a:cxn>
                    <a:cxn ang="0">
                      <a:pos x="48" y="76"/>
                    </a:cxn>
                    <a:cxn ang="0">
                      <a:pos x="58" y="78"/>
                    </a:cxn>
                    <a:cxn ang="0">
                      <a:pos x="58" y="81"/>
                    </a:cxn>
                    <a:cxn ang="0">
                      <a:pos x="15" y="81"/>
                    </a:cxn>
                    <a:cxn ang="0">
                      <a:pos x="15" y="78"/>
                    </a:cxn>
                    <a:cxn ang="0">
                      <a:pos x="25" y="76"/>
                    </a:cxn>
                    <a:cxn ang="0">
                      <a:pos x="27" y="67"/>
                    </a:cxn>
                    <a:cxn ang="0">
                      <a:pos x="27" y="4"/>
                    </a:cxn>
                    <a:cxn ang="0">
                      <a:pos x="14" y="6"/>
                    </a:cxn>
                    <a:cxn ang="0">
                      <a:pos x="4" y="24"/>
                    </a:cxn>
                    <a:cxn ang="0">
                      <a:pos x="0" y="24"/>
                    </a:cxn>
                  </a:cxnLst>
                  <a:rect l="0" t="0" r="r" b="b"/>
                  <a:pathLst>
                    <a:path w="73" h="81">
                      <a:moveTo>
                        <a:pt x="0" y="24"/>
                      </a:moveTo>
                      <a:cubicBezTo>
                        <a:pt x="0" y="0"/>
                        <a:pt x="0" y="0"/>
                        <a:pt x="0" y="0"/>
                      </a:cubicBezTo>
                      <a:cubicBezTo>
                        <a:pt x="73" y="0"/>
                        <a:pt x="73" y="0"/>
                        <a:pt x="73" y="0"/>
                      </a:cubicBezTo>
                      <a:cubicBezTo>
                        <a:pt x="73" y="24"/>
                        <a:pt x="73" y="24"/>
                        <a:pt x="73" y="24"/>
                      </a:cubicBezTo>
                      <a:cubicBezTo>
                        <a:pt x="69" y="24"/>
                        <a:pt x="69" y="24"/>
                        <a:pt x="69" y="24"/>
                      </a:cubicBezTo>
                      <a:cubicBezTo>
                        <a:pt x="68" y="15"/>
                        <a:pt x="65" y="10"/>
                        <a:pt x="60" y="6"/>
                      </a:cubicBezTo>
                      <a:cubicBezTo>
                        <a:pt x="57" y="5"/>
                        <a:pt x="52" y="4"/>
                        <a:pt x="46" y="4"/>
                      </a:cubicBezTo>
                      <a:cubicBezTo>
                        <a:pt x="46" y="67"/>
                        <a:pt x="46" y="67"/>
                        <a:pt x="46" y="67"/>
                      </a:cubicBezTo>
                      <a:cubicBezTo>
                        <a:pt x="46" y="71"/>
                        <a:pt x="47" y="74"/>
                        <a:pt x="48" y="76"/>
                      </a:cubicBezTo>
                      <a:cubicBezTo>
                        <a:pt x="50" y="77"/>
                        <a:pt x="53" y="78"/>
                        <a:pt x="58" y="78"/>
                      </a:cubicBezTo>
                      <a:cubicBezTo>
                        <a:pt x="58" y="81"/>
                        <a:pt x="58" y="81"/>
                        <a:pt x="58" y="81"/>
                      </a:cubicBezTo>
                      <a:cubicBezTo>
                        <a:pt x="15" y="81"/>
                        <a:pt x="15" y="81"/>
                        <a:pt x="15" y="81"/>
                      </a:cubicBezTo>
                      <a:cubicBezTo>
                        <a:pt x="15" y="78"/>
                        <a:pt x="15" y="78"/>
                        <a:pt x="15" y="78"/>
                      </a:cubicBezTo>
                      <a:cubicBezTo>
                        <a:pt x="20" y="78"/>
                        <a:pt x="23" y="77"/>
                        <a:pt x="25" y="76"/>
                      </a:cubicBezTo>
                      <a:cubicBezTo>
                        <a:pt x="26" y="74"/>
                        <a:pt x="27" y="71"/>
                        <a:pt x="27" y="67"/>
                      </a:cubicBezTo>
                      <a:cubicBezTo>
                        <a:pt x="27" y="4"/>
                        <a:pt x="27" y="4"/>
                        <a:pt x="27" y="4"/>
                      </a:cubicBezTo>
                      <a:cubicBezTo>
                        <a:pt x="21" y="4"/>
                        <a:pt x="17" y="5"/>
                        <a:pt x="14" y="6"/>
                      </a:cubicBezTo>
                      <a:cubicBezTo>
                        <a:pt x="8" y="10"/>
                        <a:pt x="5" y="15"/>
                        <a:pt x="4" y="24"/>
                      </a:cubicBezTo>
                      <a:lnTo>
                        <a:pt x="0" y="24"/>
                      </a:ln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42" name="Freeform 34"/>
                <p:cNvSpPr>
                  <a:spLocks noEditPoints="1"/>
                </p:cNvSpPr>
                <p:nvPr/>
              </p:nvSpPr>
              <p:spPr bwMode="auto">
                <a:xfrm>
                  <a:off x="1785" y="3382"/>
                  <a:ext cx="123" cy="164"/>
                </a:xfrm>
                <a:custGeom>
                  <a:avLst/>
                  <a:gdLst/>
                  <a:ahLst/>
                  <a:cxnLst>
                    <a:cxn ang="0">
                      <a:pos x="19" y="9"/>
                    </a:cxn>
                    <a:cxn ang="0">
                      <a:pos x="25" y="4"/>
                    </a:cxn>
                    <a:cxn ang="0">
                      <a:pos x="31" y="8"/>
                    </a:cxn>
                    <a:cxn ang="0">
                      <a:pos x="33" y="23"/>
                    </a:cxn>
                    <a:cxn ang="0">
                      <a:pos x="17" y="23"/>
                    </a:cxn>
                    <a:cxn ang="0">
                      <a:pos x="19" y="9"/>
                    </a:cxn>
                    <a:cxn ang="0">
                      <a:pos x="8" y="52"/>
                    </a:cxn>
                    <a:cxn ang="0">
                      <a:pos x="25" y="59"/>
                    </a:cxn>
                    <a:cxn ang="0">
                      <a:pos x="36" y="56"/>
                    </a:cxn>
                    <a:cxn ang="0">
                      <a:pos x="48" y="44"/>
                    </a:cxn>
                    <a:cxn ang="0">
                      <a:pos x="46" y="42"/>
                    </a:cxn>
                    <a:cxn ang="0">
                      <a:pos x="40" y="47"/>
                    </a:cxn>
                    <a:cxn ang="0">
                      <a:pos x="32" y="50"/>
                    </a:cxn>
                    <a:cxn ang="0">
                      <a:pos x="20" y="40"/>
                    </a:cxn>
                    <a:cxn ang="0">
                      <a:pos x="17" y="27"/>
                    </a:cxn>
                    <a:cxn ang="0">
                      <a:pos x="48" y="27"/>
                    </a:cxn>
                    <a:cxn ang="0">
                      <a:pos x="47" y="23"/>
                    </a:cxn>
                    <a:cxn ang="0">
                      <a:pos x="45" y="12"/>
                    </a:cxn>
                    <a:cxn ang="0">
                      <a:pos x="37" y="3"/>
                    </a:cxn>
                    <a:cxn ang="0">
                      <a:pos x="25" y="0"/>
                    </a:cxn>
                    <a:cxn ang="0">
                      <a:pos x="8" y="8"/>
                    </a:cxn>
                    <a:cxn ang="0">
                      <a:pos x="0" y="29"/>
                    </a:cxn>
                    <a:cxn ang="0">
                      <a:pos x="8" y="52"/>
                    </a:cxn>
                  </a:cxnLst>
                  <a:rect l="0" t="0" r="r" b="b"/>
                  <a:pathLst>
                    <a:path w="48" h="59">
                      <a:moveTo>
                        <a:pt x="19" y="9"/>
                      </a:moveTo>
                      <a:cubicBezTo>
                        <a:pt x="20" y="6"/>
                        <a:pt x="22" y="4"/>
                        <a:pt x="25" y="4"/>
                      </a:cubicBezTo>
                      <a:cubicBezTo>
                        <a:pt x="28" y="4"/>
                        <a:pt x="30" y="5"/>
                        <a:pt x="31" y="8"/>
                      </a:cubicBezTo>
                      <a:cubicBezTo>
                        <a:pt x="32" y="11"/>
                        <a:pt x="33" y="16"/>
                        <a:pt x="33" y="23"/>
                      </a:cubicBezTo>
                      <a:cubicBezTo>
                        <a:pt x="17" y="23"/>
                        <a:pt x="17" y="23"/>
                        <a:pt x="17" y="23"/>
                      </a:cubicBezTo>
                      <a:cubicBezTo>
                        <a:pt x="17" y="17"/>
                        <a:pt x="18" y="12"/>
                        <a:pt x="19" y="9"/>
                      </a:cubicBezTo>
                      <a:close/>
                      <a:moveTo>
                        <a:pt x="8" y="52"/>
                      </a:moveTo>
                      <a:cubicBezTo>
                        <a:pt x="13" y="56"/>
                        <a:pt x="19" y="59"/>
                        <a:pt x="25" y="59"/>
                      </a:cubicBezTo>
                      <a:cubicBezTo>
                        <a:pt x="29" y="59"/>
                        <a:pt x="32" y="58"/>
                        <a:pt x="36" y="56"/>
                      </a:cubicBezTo>
                      <a:cubicBezTo>
                        <a:pt x="40" y="54"/>
                        <a:pt x="45" y="50"/>
                        <a:pt x="48" y="44"/>
                      </a:cubicBezTo>
                      <a:cubicBezTo>
                        <a:pt x="46" y="42"/>
                        <a:pt x="46" y="42"/>
                        <a:pt x="46" y="42"/>
                      </a:cubicBezTo>
                      <a:cubicBezTo>
                        <a:pt x="43" y="44"/>
                        <a:pt x="41" y="46"/>
                        <a:pt x="40" y="47"/>
                      </a:cubicBezTo>
                      <a:cubicBezTo>
                        <a:pt x="37" y="49"/>
                        <a:pt x="35" y="50"/>
                        <a:pt x="32" y="50"/>
                      </a:cubicBezTo>
                      <a:cubicBezTo>
                        <a:pt x="26" y="50"/>
                        <a:pt x="22" y="47"/>
                        <a:pt x="20" y="40"/>
                      </a:cubicBezTo>
                      <a:cubicBezTo>
                        <a:pt x="18" y="36"/>
                        <a:pt x="18" y="32"/>
                        <a:pt x="17" y="27"/>
                      </a:cubicBezTo>
                      <a:cubicBezTo>
                        <a:pt x="48" y="27"/>
                        <a:pt x="48" y="27"/>
                        <a:pt x="48" y="27"/>
                      </a:cubicBezTo>
                      <a:cubicBezTo>
                        <a:pt x="48" y="26"/>
                        <a:pt x="48" y="25"/>
                        <a:pt x="47" y="23"/>
                      </a:cubicBezTo>
                      <a:cubicBezTo>
                        <a:pt x="47" y="18"/>
                        <a:pt x="46" y="15"/>
                        <a:pt x="45" y="12"/>
                      </a:cubicBezTo>
                      <a:cubicBezTo>
                        <a:pt x="43" y="8"/>
                        <a:pt x="40" y="5"/>
                        <a:pt x="37" y="3"/>
                      </a:cubicBezTo>
                      <a:cubicBezTo>
                        <a:pt x="33" y="1"/>
                        <a:pt x="29" y="0"/>
                        <a:pt x="25" y="0"/>
                      </a:cubicBezTo>
                      <a:cubicBezTo>
                        <a:pt x="18" y="0"/>
                        <a:pt x="13" y="3"/>
                        <a:pt x="8" y="8"/>
                      </a:cubicBezTo>
                      <a:cubicBezTo>
                        <a:pt x="3" y="13"/>
                        <a:pt x="0" y="20"/>
                        <a:pt x="0" y="29"/>
                      </a:cubicBezTo>
                      <a:cubicBezTo>
                        <a:pt x="0" y="40"/>
                        <a:pt x="3" y="47"/>
                        <a:pt x="8" y="52"/>
                      </a:cubicBez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43" name="Freeform 35"/>
                <p:cNvSpPr>
                  <a:spLocks/>
                </p:cNvSpPr>
                <p:nvPr/>
              </p:nvSpPr>
              <p:spPr bwMode="auto">
                <a:xfrm>
                  <a:off x="1917" y="3388"/>
                  <a:ext cx="144" cy="153"/>
                </a:xfrm>
                <a:custGeom>
                  <a:avLst/>
                  <a:gdLst/>
                  <a:ahLst/>
                  <a:cxnLst>
                    <a:cxn ang="0">
                      <a:pos x="0" y="55"/>
                    </a:cxn>
                    <a:cxn ang="0">
                      <a:pos x="0" y="52"/>
                    </a:cxn>
                    <a:cxn ang="0">
                      <a:pos x="5" y="50"/>
                    </a:cxn>
                    <a:cxn ang="0">
                      <a:pos x="12" y="43"/>
                    </a:cxn>
                    <a:cxn ang="0">
                      <a:pos x="17" y="37"/>
                    </a:cxn>
                    <a:cxn ang="0">
                      <a:pos x="21" y="31"/>
                    </a:cxn>
                    <a:cxn ang="0">
                      <a:pos x="6" y="7"/>
                    </a:cxn>
                    <a:cxn ang="0">
                      <a:pos x="3" y="4"/>
                    </a:cxn>
                    <a:cxn ang="0">
                      <a:pos x="0" y="3"/>
                    </a:cxn>
                    <a:cxn ang="0">
                      <a:pos x="0" y="0"/>
                    </a:cxn>
                    <a:cxn ang="0">
                      <a:pos x="30" y="0"/>
                    </a:cxn>
                    <a:cxn ang="0">
                      <a:pos x="30" y="3"/>
                    </a:cxn>
                    <a:cxn ang="0">
                      <a:pos x="25" y="3"/>
                    </a:cxn>
                    <a:cxn ang="0">
                      <a:pos x="24" y="5"/>
                    </a:cxn>
                    <a:cxn ang="0">
                      <a:pos x="27" y="11"/>
                    </a:cxn>
                    <a:cxn ang="0">
                      <a:pos x="33" y="18"/>
                    </a:cxn>
                    <a:cxn ang="0">
                      <a:pos x="40" y="9"/>
                    </a:cxn>
                    <a:cxn ang="0">
                      <a:pos x="42" y="5"/>
                    </a:cxn>
                    <a:cxn ang="0">
                      <a:pos x="40" y="3"/>
                    </a:cxn>
                    <a:cxn ang="0">
                      <a:pos x="35" y="3"/>
                    </a:cxn>
                    <a:cxn ang="0">
                      <a:pos x="35" y="0"/>
                    </a:cxn>
                    <a:cxn ang="0">
                      <a:pos x="56" y="0"/>
                    </a:cxn>
                    <a:cxn ang="0">
                      <a:pos x="56" y="3"/>
                    </a:cxn>
                    <a:cxn ang="0">
                      <a:pos x="52" y="4"/>
                    </a:cxn>
                    <a:cxn ang="0">
                      <a:pos x="47" y="7"/>
                    </a:cxn>
                    <a:cxn ang="0">
                      <a:pos x="35" y="22"/>
                    </a:cxn>
                    <a:cxn ang="0">
                      <a:pos x="53" y="50"/>
                    </a:cxn>
                    <a:cxn ang="0">
                      <a:pos x="54" y="51"/>
                    </a:cxn>
                    <a:cxn ang="0">
                      <a:pos x="56" y="52"/>
                    </a:cxn>
                    <a:cxn ang="0">
                      <a:pos x="56" y="55"/>
                    </a:cxn>
                    <a:cxn ang="0">
                      <a:pos x="28" y="55"/>
                    </a:cxn>
                    <a:cxn ang="0">
                      <a:pos x="28" y="52"/>
                    </a:cxn>
                    <a:cxn ang="0">
                      <a:pos x="32" y="52"/>
                    </a:cxn>
                    <a:cxn ang="0">
                      <a:pos x="33" y="50"/>
                    </a:cxn>
                    <a:cxn ang="0">
                      <a:pos x="32" y="46"/>
                    </a:cxn>
                    <a:cxn ang="0">
                      <a:pos x="29" y="43"/>
                    </a:cxn>
                    <a:cxn ang="0">
                      <a:pos x="27" y="39"/>
                    </a:cxn>
                    <a:cxn ang="0">
                      <a:pos x="24" y="34"/>
                    </a:cxn>
                    <a:cxn ang="0">
                      <a:pos x="18" y="42"/>
                    </a:cxn>
                    <a:cxn ang="0">
                      <a:pos x="14" y="49"/>
                    </a:cxn>
                    <a:cxn ang="0">
                      <a:pos x="16" y="51"/>
                    </a:cxn>
                    <a:cxn ang="0">
                      <a:pos x="20" y="52"/>
                    </a:cxn>
                    <a:cxn ang="0">
                      <a:pos x="20" y="55"/>
                    </a:cxn>
                    <a:cxn ang="0">
                      <a:pos x="0" y="55"/>
                    </a:cxn>
                  </a:cxnLst>
                  <a:rect l="0" t="0" r="r" b="b"/>
                  <a:pathLst>
                    <a:path w="56" h="55">
                      <a:moveTo>
                        <a:pt x="0" y="55"/>
                      </a:moveTo>
                      <a:cubicBezTo>
                        <a:pt x="0" y="52"/>
                        <a:pt x="0" y="52"/>
                        <a:pt x="0" y="52"/>
                      </a:cubicBezTo>
                      <a:cubicBezTo>
                        <a:pt x="2" y="52"/>
                        <a:pt x="4" y="51"/>
                        <a:pt x="5" y="50"/>
                      </a:cubicBezTo>
                      <a:cubicBezTo>
                        <a:pt x="7" y="49"/>
                        <a:pt x="9" y="47"/>
                        <a:pt x="12" y="43"/>
                      </a:cubicBezTo>
                      <a:cubicBezTo>
                        <a:pt x="13" y="42"/>
                        <a:pt x="15" y="40"/>
                        <a:pt x="17" y="37"/>
                      </a:cubicBezTo>
                      <a:cubicBezTo>
                        <a:pt x="19" y="35"/>
                        <a:pt x="20" y="32"/>
                        <a:pt x="21" y="31"/>
                      </a:cubicBezTo>
                      <a:cubicBezTo>
                        <a:pt x="6" y="7"/>
                        <a:pt x="6" y="7"/>
                        <a:pt x="6" y="7"/>
                      </a:cubicBezTo>
                      <a:cubicBezTo>
                        <a:pt x="5" y="5"/>
                        <a:pt x="4" y="4"/>
                        <a:pt x="3" y="4"/>
                      </a:cubicBezTo>
                      <a:cubicBezTo>
                        <a:pt x="2" y="3"/>
                        <a:pt x="1" y="3"/>
                        <a:pt x="0" y="3"/>
                      </a:cubicBezTo>
                      <a:cubicBezTo>
                        <a:pt x="0" y="0"/>
                        <a:pt x="0" y="0"/>
                        <a:pt x="0" y="0"/>
                      </a:cubicBezTo>
                      <a:cubicBezTo>
                        <a:pt x="30" y="0"/>
                        <a:pt x="30" y="0"/>
                        <a:pt x="30" y="0"/>
                      </a:cubicBezTo>
                      <a:cubicBezTo>
                        <a:pt x="30" y="3"/>
                        <a:pt x="30" y="3"/>
                        <a:pt x="30" y="3"/>
                      </a:cubicBezTo>
                      <a:cubicBezTo>
                        <a:pt x="27" y="3"/>
                        <a:pt x="25" y="3"/>
                        <a:pt x="25" y="3"/>
                      </a:cubicBezTo>
                      <a:cubicBezTo>
                        <a:pt x="24" y="4"/>
                        <a:pt x="24" y="4"/>
                        <a:pt x="24" y="5"/>
                      </a:cubicBezTo>
                      <a:cubicBezTo>
                        <a:pt x="24" y="6"/>
                        <a:pt x="25" y="8"/>
                        <a:pt x="27" y="11"/>
                      </a:cubicBezTo>
                      <a:cubicBezTo>
                        <a:pt x="29" y="14"/>
                        <a:pt x="31" y="16"/>
                        <a:pt x="33" y="18"/>
                      </a:cubicBezTo>
                      <a:cubicBezTo>
                        <a:pt x="37" y="13"/>
                        <a:pt x="39" y="10"/>
                        <a:pt x="40" y="9"/>
                      </a:cubicBezTo>
                      <a:cubicBezTo>
                        <a:pt x="41" y="7"/>
                        <a:pt x="42" y="6"/>
                        <a:pt x="42" y="5"/>
                      </a:cubicBezTo>
                      <a:cubicBezTo>
                        <a:pt x="42" y="4"/>
                        <a:pt x="41" y="3"/>
                        <a:pt x="40" y="3"/>
                      </a:cubicBezTo>
                      <a:cubicBezTo>
                        <a:pt x="39" y="3"/>
                        <a:pt x="38" y="3"/>
                        <a:pt x="35" y="3"/>
                      </a:cubicBezTo>
                      <a:cubicBezTo>
                        <a:pt x="35" y="0"/>
                        <a:pt x="35" y="0"/>
                        <a:pt x="35" y="0"/>
                      </a:cubicBezTo>
                      <a:cubicBezTo>
                        <a:pt x="56" y="0"/>
                        <a:pt x="56" y="0"/>
                        <a:pt x="56" y="0"/>
                      </a:cubicBezTo>
                      <a:cubicBezTo>
                        <a:pt x="56" y="3"/>
                        <a:pt x="56" y="3"/>
                        <a:pt x="56" y="3"/>
                      </a:cubicBezTo>
                      <a:cubicBezTo>
                        <a:pt x="54" y="3"/>
                        <a:pt x="53" y="3"/>
                        <a:pt x="52" y="4"/>
                      </a:cubicBezTo>
                      <a:cubicBezTo>
                        <a:pt x="50" y="4"/>
                        <a:pt x="49" y="6"/>
                        <a:pt x="47" y="7"/>
                      </a:cubicBezTo>
                      <a:cubicBezTo>
                        <a:pt x="35" y="22"/>
                        <a:pt x="35" y="22"/>
                        <a:pt x="35" y="22"/>
                      </a:cubicBezTo>
                      <a:cubicBezTo>
                        <a:pt x="53" y="50"/>
                        <a:pt x="53" y="50"/>
                        <a:pt x="53" y="50"/>
                      </a:cubicBezTo>
                      <a:cubicBezTo>
                        <a:pt x="53" y="50"/>
                        <a:pt x="54" y="51"/>
                        <a:pt x="54" y="51"/>
                      </a:cubicBezTo>
                      <a:cubicBezTo>
                        <a:pt x="55" y="51"/>
                        <a:pt x="56" y="52"/>
                        <a:pt x="56" y="52"/>
                      </a:cubicBezTo>
                      <a:cubicBezTo>
                        <a:pt x="56" y="55"/>
                        <a:pt x="56" y="55"/>
                        <a:pt x="56" y="55"/>
                      </a:cubicBezTo>
                      <a:cubicBezTo>
                        <a:pt x="28" y="55"/>
                        <a:pt x="28" y="55"/>
                        <a:pt x="28" y="55"/>
                      </a:cubicBezTo>
                      <a:cubicBezTo>
                        <a:pt x="28" y="52"/>
                        <a:pt x="28" y="52"/>
                        <a:pt x="28" y="52"/>
                      </a:cubicBezTo>
                      <a:cubicBezTo>
                        <a:pt x="29" y="52"/>
                        <a:pt x="31" y="52"/>
                        <a:pt x="32" y="52"/>
                      </a:cubicBezTo>
                      <a:cubicBezTo>
                        <a:pt x="33" y="51"/>
                        <a:pt x="33" y="51"/>
                        <a:pt x="33" y="50"/>
                      </a:cubicBezTo>
                      <a:cubicBezTo>
                        <a:pt x="33" y="49"/>
                        <a:pt x="33" y="48"/>
                        <a:pt x="32" y="46"/>
                      </a:cubicBezTo>
                      <a:cubicBezTo>
                        <a:pt x="31" y="45"/>
                        <a:pt x="31" y="44"/>
                        <a:pt x="29" y="43"/>
                      </a:cubicBezTo>
                      <a:cubicBezTo>
                        <a:pt x="29" y="42"/>
                        <a:pt x="28" y="40"/>
                        <a:pt x="27" y="39"/>
                      </a:cubicBezTo>
                      <a:cubicBezTo>
                        <a:pt x="26" y="37"/>
                        <a:pt x="25" y="36"/>
                        <a:pt x="24" y="34"/>
                      </a:cubicBezTo>
                      <a:cubicBezTo>
                        <a:pt x="21" y="38"/>
                        <a:pt x="20" y="40"/>
                        <a:pt x="18" y="42"/>
                      </a:cubicBezTo>
                      <a:cubicBezTo>
                        <a:pt x="16" y="46"/>
                        <a:pt x="14" y="48"/>
                        <a:pt x="14" y="49"/>
                      </a:cubicBezTo>
                      <a:cubicBezTo>
                        <a:pt x="14" y="50"/>
                        <a:pt x="15" y="51"/>
                        <a:pt x="16" y="51"/>
                      </a:cubicBezTo>
                      <a:cubicBezTo>
                        <a:pt x="17" y="52"/>
                        <a:pt x="18" y="52"/>
                        <a:pt x="20" y="52"/>
                      </a:cubicBezTo>
                      <a:cubicBezTo>
                        <a:pt x="20" y="55"/>
                        <a:pt x="20" y="55"/>
                        <a:pt x="20" y="55"/>
                      </a:cubicBezTo>
                      <a:lnTo>
                        <a:pt x="0" y="55"/>
                      </a:ln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44" name="Freeform 36"/>
                <p:cNvSpPr>
                  <a:spLocks noEditPoints="1"/>
                </p:cNvSpPr>
                <p:nvPr/>
              </p:nvSpPr>
              <p:spPr bwMode="auto">
                <a:xfrm>
                  <a:off x="2073" y="3382"/>
                  <a:ext cx="144" cy="164"/>
                </a:xfrm>
                <a:custGeom>
                  <a:avLst/>
                  <a:gdLst/>
                  <a:ahLst/>
                  <a:cxnLst>
                    <a:cxn ang="0">
                      <a:pos x="19" y="48"/>
                    </a:cxn>
                    <a:cxn ang="0">
                      <a:pos x="17" y="42"/>
                    </a:cxn>
                    <a:cxn ang="0">
                      <a:pos x="24" y="31"/>
                    </a:cxn>
                    <a:cxn ang="0">
                      <a:pos x="32" y="27"/>
                    </a:cxn>
                    <a:cxn ang="0">
                      <a:pos x="32" y="45"/>
                    </a:cxn>
                    <a:cxn ang="0">
                      <a:pos x="29" y="48"/>
                    </a:cxn>
                    <a:cxn ang="0">
                      <a:pos x="23" y="50"/>
                    </a:cxn>
                    <a:cxn ang="0">
                      <a:pos x="19" y="48"/>
                    </a:cxn>
                    <a:cxn ang="0">
                      <a:pos x="4" y="55"/>
                    </a:cxn>
                    <a:cxn ang="0">
                      <a:pos x="14" y="59"/>
                    </a:cxn>
                    <a:cxn ang="0">
                      <a:pos x="21" y="57"/>
                    </a:cxn>
                    <a:cxn ang="0">
                      <a:pos x="32" y="50"/>
                    </a:cxn>
                    <a:cxn ang="0">
                      <a:pos x="34" y="55"/>
                    </a:cxn>
                    <a:cxn ang="0">
                      <a:pos x="42" y="59"/>
                    </a:cxn>
                    <a:cxn ang="0">
                      <a:pos x="48" y="58"/>
                    </a:cxn>
                    <a:cxn ang="0">
                      <a:pos x="56" y="52"/>
                    </a:cxn>
                    <a:cxn ang="0">
                      <a:pos x="54" y="49"/>
                    </a:cxn>
                    <a:cxn ang="0">
                      <a:pos x="52" y="51"/>
                    </a:cxn>
                    <a:cxn ang="0">
                      <a:pos x="51" y="51"/>
                    </a:cxn>
                    <a:cxn ang="0">
                      <a:pos x="49" y="50"/>
                    </a:cxn>
                    <a:cxn ang="0">
                      <a:pos x="49" y="48"/>
                    </a:cxn>
                    <a:cxn ang="0">
                      <a:pos x="49" y="19"/>
                    </a:cxn>
                    <a:cxn ang="0">
                      <a:pos x="42" y="4"/>
                    </a:cxn>
                    <a:cxn ang="0">
                      <a:pos x="25" y="0"/>
                    </a:cxn>
                    <a:cxn ang="0">
                      <a:pos x="9" y="4"/>
                    </a:cxn>
                    <a:cxn ang="0">
                      <a:pos x="2" y="15"/>
                    </a:cxn>
                    <a:cxn ang="0">
                      <a:pos x="5" y="21"/>
                    </a:cxn>
                    <a:cxn ang="0">
                      <a:pos x="11" y="23"/>
                    </a:cxn>
                    <a:cxn ang="0">
                      <a:pos x="16" y="21"/>
                    </a:cxn>
                    <a:cxn ang="0">
                      <a:pos x="18" y="16"/>
                    </a:cxn>
                    <a:cxn ang="0">
                      <a:pos x="18" y="14"/>
                    </a:cxn>
                    <a:cxn ang="0">
                      <a:pos x="16" y="11"/>
                    </a:cxn>
                    <a:cxn ang="0">
                      <a:pos x="16" y="11"/>
                    </a:cxn>
                    <a:cxn ang="0">
                      <a:pos x="15" y="10"/>
                    </a:cxn>
                    <a:cxn ang="0">
                      <a:pos x="15" y="8"/>
                    </a:cxn>
                    <a:cxn ang="0">
                      <a:pos x="17" y="5"/>
                    </a:cxn>
                    <a:cxn ang="0">
                      <a:pos x="22" y="4"/>
                    </a:cxn>
                    <a:cxn ang="0">
                      <a:pos x="30" y="7"/>
                    </a:cxn>
                    <a:cxn ang="0">
                      <a:pos x="32" y="15"/>
                    </a:cxn>
                    <a:cxn ang="0">
                      <a:pos x="32" y="23"/>
                    </a:cxn>
                    <a:cxn ang="0">
                      <a:pos x="8" y="33"/>
                    </a:cxn>
                    <a:cxn ang="0">
                      <a:pos x="0" y="46"/>
                    </a:cxn>
                    <a:cxn ang="0">
                      <a:pos x="4" y="55"/>
                    </a:cxn>
                  </a:cxnLst>
                  <a:rect l="0" t="0" r="r" b="b"/>
                  <a:pathLst>
                    <a:path w="56" h="59">
                      <a:moveTo>
                        <a:pt x="19" y="48"/>
                      </a:moveTo>
                      <a:cubicBezTo>
                        <a:pt x="18" y="47"/>
                        <a:pt x="17" y="45"/>
                        <a:pt x="17" y="42"/>
                      </a:cubicBezTo>
                      <a:cubicBezTo>
                        <a:pt x="17" y="38"/>
                        <a:pt x="20" y="34"/>
                        <a:pt x="24" y="31"/>
                      </a:cubicBezTo>
                      <a:cubicBezTo>
                        <a:pt x="26" y="29"/>
                        <a:pt x="29" y="28"/>
                        <a:pt x="32" y="27"/>
                      </a:cubicBezTo>
                      <a:cubicBezTo>
                        <a:pt x="32" y="45"/>
                        <a:pt x="32" y="45"/>
                        <a:pt x="32" y="45"/>
                      </a:cubicBezTo>
                      <a:cubicBezTo>
                        <a:pt x="31" y="46"/>
                        <a:pt x="30" y="48"/>
                        <a:pt x="29" y="48"/>
                      </a:cubicBezTo>
                      <a:cubicBezTo>
                        <a:pt x="27" y="49"/>
                        <a:pt x="25" y="50"/>
                        <a:pt x="23" y="50"/>
                      </a:cubicBezTo>
                      <a:cubicBezTo>
                        <a:pt x="22" y="50"/>
                        <a:pt x="20" y="49"/>
                        <a:pt x="19" y="48"/>
                      </a:cubicBezTo>
                      <a:close/>
                      <a:moveTo>
                        <a:pt x="4" y="55"/>
                      </a:moveTo>
                      <a:cubicBezTo>
                        <a:pt x="7" y="58"/>
                        <a:pt x="10" y="59"/>
                        <a:pt x="14" y="59"/>
                      </a:cubicBezTo>
                      <a:cubicBezTo>
                        <a:pt x="16" y="59"/>
                        <a:pt x="18" y="58"/>
                        <a:pt x="21" y="57"/>
                      </a:cubicBezTo>
                      <a:cubicBezTo>
                        <a:pt x="25" y="56"/>
                        <a:pt x="29" y="54"/>
                        <a:pt x="32" y="50"/>
                      </a:cubicBezTo>
                      <a:cubicBezTo>
                        <a:pt x="33" y="53"/>
                        <a:pt x="33" y="54"/>
                        <a:pt x="34" y="55"/>
                      </a:cubicBezTo>
                      <a:cubicBezTo>
                        <a:pt x="36" y="58"/>
                        <a:pt x="39" y="59"/>
                        <a:pt x="42" y="59"/>
                      </a:cubicBezTo>
                      <a:cubicBezTo>
                        <a:pt x="44" y="59"/>
                        <a:pt x="46" y="58"/>
                        <a:pt x="48" y="58"/>
                      </a:cubicBezTo>
                      <a:cubicBezTo>
                        <a:pt x="51" y="56"/>
                        <a:pt x="53" y="55"/>
                        <a:pt x="56" y="52"/>
                      </a:cubicBezTo>
                      <a:cubicBezTo>
                        <a:pt x="54" y="49"/>
                        <a:pt x="54" y="49"/>
                        <a:pt x="54" y="49"/>
                      </a:cubicBezTo>
                      <a:cubicBezTo>
                        <a:pt x="53" y="50"/>
                        <a:pt x="52" y="51"/>
                        <a:pt x="52" y="51"/>
                      </a:cubicBezTo>
                      <a:cubicBezTo>
                        <a:pt x="52" y="51"/>
                        <a:pt x="51" y="51"/>
                        <a:pt x="51" y="51"/>
                      </a:cubicBezTo>
                      <a:cubicBezTo>
                        <a:pt x="50" y="51"/>
                        <a:pt x="50" y="51"/>
                        <a:pt x="49" y="50"/>
                      </a:cubicBezTo>
                      <a:cubicBezTo>
                        <a:pt x="49" y="49"/>
                        <a:pt x="49" y="49"/>
                        <a:pt x="49" y="48"/>
                      </a:cubicBezTo>
                      <a:cubicBezTo>
                        <a:pt x="49" y="19"/>
                        <a:pt x="49" y="19"/>
                        <a:pt x="49" y="19"/>
                      </a:cubicBezTo>
                      <a:cubicBezTo>
                        <a:pt x="49" y="12"/>
                        <a:pt x="46" y="7"/>
                        <a:pt x="42" y="4"/>
                      </a:cubicBezTo>
                      <a:cubicBezTo>
                        <a:pt x="37" y="2"/>
                        <a:pt x="32" y="0"/>
                        <a:pt x="25" y="0"/>
                      </a:cubicBezTo>
                      <a:cubicBezTo>
                        <a:pt x="18" y="0"/>
                        <a:pt x="13" y="2"/>
                        <a:pt x="9" y="4"/>
                      </a:cubicBezTo>
                      <a:cubicBezTo>
                        <a:pt x="4" y="7"/>
                        <a:pt x="2" y="11"/>
                        <a:pt x="2" y="15"/>
                      </a:cubicBezTo>
                      <a:cubicBezTo>
                        <a:pt x="2" y="18"/>
                        <a:pt x="3" y="20"/>
                        <a:pt x="5" y="21"/>
                      </a:cubicBezTo>
                      <a:cubicBezTo>
                        <a:pt x="6" y="23"/>
                        <a:pt x="8" y="23"/>
                        <a:pt x="11" y="23"/>
                      </a:cubicBezTo>
                      <a:cubicBezTo>
                        <a:pt x="13" y="23"/>
                        <a:pt x="14" y="23"/>
                        <a:pt x="16" y="21"/>
                      </a:cubicBezTo>
                      <a:cubicBezTo>
                        <a:pt x="17" y="20"/>
                        <a:pt x="18" y="18"/>
                        <a:pt x="18" y="16"/>
                      </a:cubicBezTo>
                      <a:cubicBezTo>
                        <a:pt x="18" y="15"/>
                        <a:pt x="18" y="14"/>
                        <a:pt x="18" y="14"/>
                      </a:cubicBezTo>
                      <a:cubicBezTo>
                        <a:pt x="17" y="13"/>
                        <a:pt x="17" y="12"/>
                        <a:pt x="16" y="11"/>
                      </a:cubicBezTo>
                      <a:cubicBezTo>
                        <a:pt x="16" y="11"/>
                        <a:pt x="16" y="11"/>
                        <a:pt x="16" y="11"/>
                      </a:cubicBezTo>
                      <a:cubicBezTo>
                        <a:pt x="15" y="10"/>
                        <a:pt x="15" y="10"/>
                        <a:pt x="15" y="10"/>
                      </a:cubicBezTo>
                      <a:cubicBezTo>
                        <a:pt x="15" y="9"/>
                        <a:pt x="15" y="9"/>
                        <a:pt x="15" y="8"/>
                      </a:cubicBezTo>
                      <a:cubicBezTo>
                        <a:pt x="15" y="7"/>
                        <a:pt x="15" y="6"/>
                        <a:pt x="17" y="5"/>
                      </a:cubicBezTo>
                      <a:cubicBezTo>
                        <a:pt x="18" y="5"/>
                        <a:pt x="20" y="4"/>
                        <a:pt x="22" y="4"/>
                      </a:cubicBezTo>
                      <a:cubicBezTo>
                        <a:pt x="26" y="4"/>
                        <a:pt x="29" y="5"/>
                        <a:pt x="30" y="7"/>
                      </a:cubicBezTo>
                      <a:cubicBezTo>
                        <a:pt x="32" y="8"/>
                        <a:pt x="32" y="11"/>
                        <a:pt x="32" y="15"/>
                      </a:cubicBezTo>
                      <a:cubicBezTo>
                        <a:pt x="32" y="23"/>
                        <a:pt x="32" y="23"/>
                        <a:pt x="32" y="23"/>
                      </a:cubicBezTo>
                      <a:cubicBezTo>
                        <a:pt x="21" y="27"/>
                        <a:pt x="13" y="30"/>
                        <a:pt x="8" y="33"/>
                      </a:cubicBezTo>
                      <a:cubicBezTo>
                        <a:pt x="3" y="36"/>
                        <a:pt x="0" y="40"/>
                        <a:pt x="0" y="46"/>
                      </a:cubicBezTo>
                      <a:cubicBezTo>
                        <a:pt x="0" y="50"/>
                        <a:pt x="1" y="53"/>
                        <a:pt x="4" y="55"/>
                      </a:cubicBez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45" name="Freeform 37"/>
                <p:cNvSpPr>
                  <a:spLocks/>
                </p:cNvSpPr>
                <p:nvPr/>
              </p:nvSpPr>
              <p:spPr bwMode="auto">
                <a:xfrm>
                  <a:off x="2228" y="3382"/>
                  <a:ext cx="103" cy="164"/>
                </a:xfrm>
                <a:custGeom>
                  <a:avLst/>
                  <a:gdLst/>
                  <a:ahLst/>
                  <a:cxnLst>
                    <a:cxn ang="0">
                      <a:pos x="0" y="59"/>
                    </a:cxn>
                    <a:cxn ang="0">
                      <a:pos x="0" y="39"/>
                    </a:cxn>
                    <a:cxn ang="0">
                      <a:pos x="3" y="39"/>
                    </a:cxn>
                    <a:cxn ang="0">
                      <a:pos x="9" y="51"/>
                    </a:cxn>
                    <a:cxn ang="0">
                      <a:pos x="19" y="54"/>
                    </a:cxn>
                    <a:cxn ang="0">
                      <a:pos x="26" y="52"/>
                    </a:cxn>
                    <a:cxn ang="0">
                      <a:pos x="28" y="47"/>
                    </a:cxn>
                    <a:cxn ang="0">
                      <a:pos x="26" y="41"/>
                    </a:cxn>
                    <a:cxn ang="0">
                      <a:pos x="22" y="39"/>
                    </a:cxn>
                    <a:cxn ang="0">
                      <a:pos x="13" y="34"/>
                    </a:cxn>
                    <a:cxn ang="0">
                      <a:pos x="3" y="27"/>
                    </a:cxn>
                    <a:cxn ang="0">
                      <a:pos x="0" y="17"/>
                    </a:cxn>
                    <a:cxn ang="0">
                      <a:pos x="5" y="5"/>
                    </a:cxn>
                    <a:cxn ang="0">
                      <a:pos x="18" y="0"/>
                    </a:cxn>
                    <a:cxn ang="0">
                      <a:pos x="26" y="1"/>
                    </a:cxn>
                    <a:cxn ang="0">
                      <a:pos x="32" y="3"/>
                    </a:cxn>
                    <a:cxn ang="0">
                      <a:pos x="34" y="2"/>
                    </a:cxn>
                    <a:cxn ang="0">
                      <a:pos x="35" y="0"/>
                    </a:cxn>
                    <a:cxn ang="0">
                      <a:pos x="37" y="0"/>
                    </a:cxn>
                    <a:cxn ang="0">
                      <a:pos x="37" y="18"/>
                    </a:cxn>
                    <a:cxn ang="0">
                      <a:pos x="34" y="18"/>
                    </a:cxn>
                    <a:cxn ang="0">
                      <a:pos x="29" y="8"/>
                    </a:cxn>
                    <a:cxn ang="0">
                      <a:pos x="20" y="4"/>
                    </a:cxn>
                    <a:cxn ang="0">
                      <a:pos x="14" y="6"/>
                    </a:cxn>
                    <a:cxn ang="0">
                      <a:pos x="12" y="11"/>
                    </a:cxn>
                    <a:cxn ang="0">
                      <a:pos x="14" y="16"/>
                    </a:cxn>
                    <a:cxn ang="0">
                      <a:pos x="20" y="20"/>
                    </a:cxn>
                    <a:cxn ang="0">
                      <a:pos x="27" y="23"/>
                    </a:cxn>
                    <a:cxn ang="0">
                      <a:pos x="35" y="29"/>
                    </a:cxn>
                    <a:cxn ang="0">
                      <a:pos x="40" y="40"/>
                    </a:cxn>
                    <a:cxn ang="0">
                      <a:pos x="35" y="53"/>
                    </a:cxn>
                    <a:cxn ang="0">
                      <a:pos x="21" y="59"/>
                    </a:cxn>
                    <a:cxn ang="0">
                      <a:pos x="16" y="58"/>
                    </a:cxn>
                    <a:cxn ang="0">
                      <a:pos x="10" y="56"/>
                    </a:cxn>
                    <a:cxn ang="0">
                      <a:pos x="8" y="56"/>
                    </a:cxn>
                    <a:cxn ang="0">
                      <a:pos x="7" y="55"/>
                    </a:cxn>
                    <a:cxn ang="0">
                      <a:pos x="6" y="55"/>
                    </a:cxn>
                    <a:cxn ang="0">
                      <a:pos x="4" y="56"/>
                    </a:cxn>
                    <a:cxn ang="0">
                      <a:pos x="2" y="59"/>
                    </a:cxn>
                    <a:cxn ang="0">
                      <a:pos x="0" y="59"/>
                    </a:cxn>
                  </a:cxnLst>
                  <a:rect l="0" t="0" r="r" b="b"/>
                  <a:pathLst>
                    <a:path w="40" h="59">
                      <a:moveTo>
                        <a:pt x="0" y="59"/>
                      </a:moveTo>
                      <a:cubicBezTo>
                        <a:pt x="0" y="39"/>
                        <a:pt x="0" y="39"/>
                        <a:pt x="0" y="39"/>
                      </a:cubicBezTo>
                      <a:cubicBezTo>
                        <a:pt x="3" y="39"/>
                        <a:pt x="3" y="39"/>
                        <a:pt x="3" y="39"/>
                      </a:cubicBezTo>
                      <a:cubicBezTo>
                        <a:pt x="4" y="44"/>
                        <a:pt x="6" y="49"/>
                        <a:pt x="9" y="51"/>
                      </a:cubicBezTo>
                      <a:cubicBezTo>
                        <a:pt x="13" y="53"/>
                        <a:pt x="16" y="54"/>
                        <a:pt x="19" y="54"/>
                      </a:cubicBezTo>
                      <a:cubicBezTo>
                        <a:pt x="22" y="54"/>
                        <a:pt x="25" y="54"/>
                        <a:pt x="26" y="52"/>
                      </a:cubicBezTo>
                      <a:cubicBezTo>
                        <a:pt x="28" y="51"/>
                        <a:pt x="28" y="49"/>
                        <a:pt x="28" y="47"/>
                      </a:cubicBezTo>
                      <a:cubicBezTo>
                        <a:pt x="28" y="45"/>
                        <a:pt x="28" y="43"/>
                        <a:pt x="26" y="41"/>
                      </a:cubicBezTo>
                      <a:cubicBezTo>
                        <a:pt x="25" y="41"/>
                        <a:pt x="24" y="40"/>
                        <a:pt x="22" y="39"/>
                      </a:cubicBezTo>
                      <a:cubicBezTo>
                        <a:pt x="13" y="34"/>
                        <a:pt x="13" y="34"/>
                        <a:pt x="13" y="34"/>
                      </a:cubicBezTo>
                      <a:cubicBezTo>
                        <a:pt x="8" y="32"/>
                        <a:pt x="5" y="30"/>
                        <a:pt x="3" y="27"/>
                      </a:cubicBezTo>
                      <a:cubicBezTo>
                        <a:pt x="1" y="24"/>
                        <a:pt x="0" y="21"/>
                        <a:pt x="0" y="17"/>
                      </a:cubicBezTo>
                      <a:cubicBezTo>
                        <a:pt x="0" y="13"/>
                        <a:pt x="1" y="9"/>
                        <a:pt x="5" y="5"/>
                      </a:cubicBezTo>
                      <a:cubicBezTo>
                        <a:pt x="8" y="2"/>
                        <a:pt x="12" y="0"/>
                        <a:pt x="18" y="0"/>
                      </a:cubicBezTo>
                      <a:cubicBezTo>
                        <a:pt x="21" y="0"/>
                        <a:pt x="23" y="1"/>
                        <a:pt x="26" y="1"/>
                      </a:cubicBezTo>
                      <a:cubicBezTo>
                        <a:pt x="29" y="2"/>
                        <a:pt x="31" y="3"/>
                        <a:pt x="32" y="3"/>
                      </a:cubicBezTo>
                      <a:cubicBezTo>
                        <a:pt x="33" y="3"/>
                        <a:pt x="33" y="3"/>
                        <a:pt x="34" y="2"/>
                      </a:cubicBezTo>
                      <a:cubicBezTo>
                        <a:pt x="34" y="2"/>
                        <a:pt x="34" y="1"/>
                        <a:pt x="35" y="0"/>
                      </a:cubicBezTo>
                      <a:cubicBezTo>
                        <a:pt x="37" y="0"/>
                        <a:pt x="37" y="0"/>
                        <a:pt x="37" y="0"/>
                      </a:cubicBezTo>
                      <a:cubicBezTo>
                        <a:pt x="37" y="18"/>
                        <a:pt x="37" y="18"/>
                        <a:pt x="37" y="18"/>
                      </a:cubicBezTo>
                      <a:cubicBezTo>
                        <a:pt x="34" y="18"/>
                        <a:pt x="34" y="18"/>
                        <a:pt x="34" y="18"/>
                      </a:cubicBezTo>
                      <a:cubicBezTo>
                        <a:pt x="33" y="14"/>
                        <a:pt x="31" y="10"/>
                        <a:pt x="29" y="8"/>
                      </a:cubicBezTo>
                      <a:cubicBezTo>
                        <a:pt x="26" y="5"/>
                        <a:pt x="23" y="4"/>
                        <a:pt x="20" y="4"/>
                      </a:cubicBezTo>
                      <a:cubicBezTo>
                        <a:pt x="17" y="4"/>
                        <a:pt x="15" y="5"/>
                        <a:pt x="14" y="6"/>
                      </a:cubicBezTo>
                      <a:cubicBezTo>
                        <a:pt x="12" y="8"/>
                        <a:pt x="12" y="10"/>
                        <a:pt x="12" y="11"/>
                      </a:cubicBezTo>
                      <a:cubicBezTo>
                        <a:pt x="12" y="13"/>
                        <a:pt x="12" y="14"/>
                        <a:pt x="14" y="16"/>
                      </a:cubicBezTo>
                      <a:cubicBezTo>
                        <a:pt x="15" y="17"/>
                        <a:pt x="17" y="18"/>
                        <a:pt x="20" y="20"/>
                      </a:cubicBezTo>
                      <a:cubicBezTo>
                        <a:pt x="27" y="23"/>
                        <a:pt x="27" y="23"/>
                        <a:pt x="27" y="23"/>
                      </a:cubicBezTo>
                      <a:cubicBezTo>
                        <a:pt x="31" y="25"/>
                        <a:pt x="34" y="27"/>
                        <a:pt x="35" y="29"/>
                      </a:cubicBezTo>
                      <a:cubicBezTo>
                        <a:pt x="39" y="32"/>
                        <a:pt x="40" y="36"/>
                        <a:pt x="40" y="40"/>
                      </a:cubicBezTo>
                      <a:cubicBezTo>
                        <a:pt x="40" y="45"/>
                        <a:pt x="39" y="49"/>
                        <a:pt x="35" y="53"/>
                      </a:cubicBezTo>
                      <a:cubicBezTo>
                        <a:pt x="32" y="57"/>
                        <a:pt x="27" y="59"/>
                        <a:pt x="21" y="59"/>
                      </a:cubicBezTo>
                      <a:cubicBezTo>
                        <a:pt x="19" y="59"/>
                        <a:pt x="18" y="58"/>
                        <a:pt x="16" y="58"/>
                      </a:cubicBezTo>
                      <a:cubicBezTo>
                        <a:pt x="14" y="58"/>
                        <a:pt x="12" y="57"/>
                        <a:pt x="10" y="56"/>
                      </a:cubicBezTo>
                      <a:cubicBezTo>
                        <a:pt x="8" y="56"/>
                        <a:pt x="8" y="56"/>
                        <a:pt x="8" y="56"/>
                      </a:cubicBezTo>
                      <a:cubicBezTo>
                        <a:pt x="7" y="55"/>
                        <a:pt x="7" y="55"/>
                        <a:pt x="7" y="55"/>
                      </a:cubicBezTo>
                      <a:cubicBezTo>
                        <a:pt x="6" y="55"/>
                        <a:pt x="6" y="55"/>
                        <a:pt x="6" y="55"/>
                      </a:cubicBezTo>
                      <a:cubicBezTo>
                        <a:pt x="5" y="55"/>
                        <a:pt x="5" y="55"/>
                        <a:pt x="4" y="56"/>
                      </a:cubicBezTo>
                      <a:cubicBezTo>
                        <a:pt x="4" y="56"/>
                        <a:pt x="3" y="57"/>
                        <a:pt x="2" y="59"/>
                      </a:cubicBezTo>
                      <a:lnTo>
                        <a:pt x="0" y="59"/>
                      </a:ln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grpSp>
          <p:grpSp>
            <p:nvGrpSpPr>
              <p:cNvPr id="1037" name="Group 38"/>
              <p:cNvGrpSpPr>
                <a:grpSpLocks/>
              </p:cNvGrpSpPr>
              <p:nvPr/>
            </p:nvGrpSpPr>
            <p:grpSpPr bwMode="auto">
              <a:xfrm>
                <a:off x="1327" y="3612"/>
                <a:ext cx="1292" cy="239"/>
                <a:chOff x="1313" y="3612"/>
                <a:chExt cx="1292" cy="239"/>
              </a:xfrm>
            </p:grpSpPr>
            <p:sp>
              <p:nvSpPr>
                <p:cNvPr id="17447" name="Freeform 39"/>
                <p:cNvSpPr>
                  <a:spLocks/>
                </p:cNvSpPr>
                <p:nvPr/>
              </p:nvSpPr>
              <p:spPr bwMode="auto">
                <a:xfrm>
                  <a:off x="1313" y="3611"/>
                  <a:ext cx="197" cy="241"/>
                </a:xfrm>
                <a:custGeom>
                  <a:avLst/>
                  <a:gdLst/>
                  <a:ahLst/>
                  <a:cxnLst>
                    <a:cxn ang="0">
                      <a:pos x="42" y="0"/>
                    </a:cxn>
                    <a:cxn ang="0">
                      <a:pos x="58" y="3"/>
                    </a:cxn>
                    <a:cxn ang="0">
                      <a:pos x="66" y="6"/>
                    </a:cxn>
                    <a:cxn ang="0">
                      <a:pos x="70" y="4"/>
                    </a:cxn>
                    <a:cxn ang="0">
                      <a:pos x="72" y="0"/>
                    </a:cxn>
                    <a:cxn ang="0">
                      <a:pos x="75" y="0"/>
                    </a:cxn>
                    <a:cxn ang="0">
                      <a:pos x="75" y="28"/>
                    </a:cxn>
                    <a:cxn ang="0">
                      <a:pos x="72" y="28"/>
                    </a:cxn>
                    <a:cxn ang="0">
                      <a:pos x="63" y="14"/>
                    </a:cxn>
                    <a:cxn ang="0">
                      <a:pos x="44" y="4"/>
                    </a:cxn>
                    <a:cxn ang="0">
                      <a:pos x="27" y="15"/>
                    </a:cxn>
                    <a:cxn ang="0">
                      <a:pos x="22" y="43"/>
                    </a:cxn>
                    <a:cxn ang="0">
                      <a:pos x="25" y="64"/>
                    </a:cxn>
                    <a:cxn ang="0">
                      <a:pos x="45" y="79"/>
                    </a:cxn>
                    <a:cxn ang="0">
                      <a:pos x="63" y="74"/>
                    </a:cxn>
                    <a:cxn ang="0">
                      <a:pos x="73" y="65"/>
                    </a:cxn>
                    <a:cxn ang="0">
                      <a:pos x="77" y="68"/>
                    </a:cxn>
                    <a:cxn ang="0">
                      <a:pos x="65" y="79"/>
                    </a:cxn>
                    <a:cxn ang="0">
                      <a:pos x="44" y="85"/>
                    </a:cxn>
                    <a:cxn ang="0">
                      <a:pos x="14" y="75"/>
                    </a:cxn>
                    <a:cxn ang="0">
                      <a:pos x="0" y="43"/>
                    </a:cxn>
                    <a:cxn ang="0">
                      <a:pos x="13" y="12"/>
                    </a:cxn>
                    <a:cxn ang="0">
                      <a:pos x="42" y="0"/>
                    </a:cxn>
                  </a:cxnLst>
                  <a:rect l="0" t="0" r="r" b="b"/>
                  <a:pathLst>
                    <a:path w="77" h="85">
                      <a:moveTo>
                        <a:pt x="42" y="0"/>
                      </a:moveTo>
                      <a:cubicBezTo>
                        <a:pt x="47" y="0"/>
                        <a:pt x="53" y="1"/>
                        <a:pt x="58" y="3"/>
                      </a:cubicBezTo>
                      <a:cubicBezTo>
                        <a:pt x="63" y="5"/>
                        <a:pt x="66" y="6"/>
                        <a:pt x="66" y="6"/>
                      </a:cubicBezTo>
                      <a:cubicBezTo>
                        <a:pt x="68" y="6"/>
                        <a:pt x="69" y="5"/>
                        <a:pt x="70" y="4"/>
                      </a:cubicBezTo>
                      <a:cubicBezTo>
                        <a:pt x="71" y="3"/>
                        <a:pt x="71" y="2"/>
                        <a:pt x="72" y="0"/>
                      </a:cubicBezTo>
                      <a:cubicBezTo>
                        <a:pt x="75" y="0"/>
                        <a:pt x="75" y="0"/>
                        <a:pt x="75" y="0"/>
                      </a:cubicBezTo>
                      <a:cubicBezTo>
                        <a:pt x="75" y="28"/>
                        <a:pt x="75" y="28"/>
                        <a:pt x="75" y="28"/>
                      </a:cubicBezTo>
                      <a:cubicBezTo>
                        <a:pt x="72" y="28"/>
                        <a:pt x="72" y="28"/>
                        <a:pt x="72" y="28"/>
                      </a:cubicBezTo>
                      <a:cubicBezTo>
                        <a:pt x="69" y="22"/>
                        <a:pt x="66" y="18"/>
                        <a:pt x="63" y="14"/>
                      </a:cubicBezTo>
                      <a:cubicBezTo>
                        <a:pt x="57" y="8"/>
                        <a:pt x="51" y="4"/>
                        <a:pt x="44" y="4"/>
                      </a:cubicBezTo>
                      <a:cubicBezTo>
                        <a:pt x="36" y="4"/>
                        <a:pt x="30" y="8"/>
                        <a:pt x="27" y="15"/>
                      </a:cubicBezTo>
                      <a:cubicBezTo>
                        <a:pt x="23" y="22"/>
                        <a:pt x="22" y="31"/>
                        <a:pt x="22" y="43"/>
                      </a:cubicBezTo>
                      <a:cubicBezTo>
                        <a:pt x="22" y="51"/>
                        <a:pt x="23" y="58"/>
                        <a:pt x="25" y="64"/>
                      </a:cubicBezTo>
                      <a:cubicBezTo>
                        <a:pt x="28" y="74"/>
                        <a:pt x="35" y="79"/>
                        <a:pt x="45" y="79"/>
                      </a:cubicBezTo>
                      <a:cubicBezTo>
                        <a:pt x="52" y="79"/>
                        <a:pt x="57" y="78"/>
                        <a:pt x="63" y="74"/>
                      </a:cubicBezTo>
                      <a:cubicBezTo>
                        <a:pt x="66" y="72"/>
                        <a:pt x="69" y="69"/>
                        <a:pt x="73" y="65"/>
                      </a:cubicBezTo>
                      <a:cubicBezTo>
                        <a:pt x="77" y="68"/>
                        <a:pt x="77" y="68"/>
                        <a:pt x="77" y="68"/>
                      </a:cubicBezTo>
                      <a:cubicBezTo>
                        <a:pt x="72" y="73"/>
                        <a:pt x="68" y="77"/>
                        <a:pt x="65" y="79"/>
                      </a:cubicBezTo>
                      <a:cubicBezTo>
                        <a:pt x="58" y="83"/>
                        <a:pt x="51" y="85"/>
                        <a:pt x="44" y="85"/>
                      </a:cubicBezTo>
                      <a:cubicBezTo>
                        <a:pt x="32" y="85"/>
                        <a:pt x="22" y="82"/>
                        <a:pt x="14" y="75"/>
                      </a:cubicBezTo>
                      <a:cubicBezTo>
                        <a:pt x="5" y="67"/>
                        <a:pt x="0" y="56"/>
                        <a:pt x="0" y="43"/>
                      </a:cubicBezTo>
                      <a:cubicBezTo>
                        <a:pt x="0" y="30"/>
                        <a:pt x="5" y="20"/>
                        <a:pt x="13" y="12"/>
                      </a:cubicBezTo>
                      <a:cubicBezTo>
                        <a:pt x="21" y="4"/>
                        <a:pt x="31" y="0"/>
                        <a:pt x="42" y="0"/>
                      </a:cubicBez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48" name="Freeform 40"/>
                <p:cNvSpPr>
                  <a:spLocks/>
                </p:cNvSpPr>
                <p:nvPr/>
              </p:nvSpPr>
              <p:spPr bwMode="auto">
                <a:xfrm>
                  <a:off x="1524" y="3617"/>
                  <a:ext cx="159" cy="229"/>
                </a:xfrm>
                <a:custGeom>
                  <a:avLst/>
                  <a:gdLst/>
                  <a:ahLst/>
                  <a:cxnLst>
                    <a:cxn ang="0">
                      <a:pos x="0" y="81"/>
                    </a:cxn>
                    <a:cxn ang="0">
                      <a:pos x="0" y="78"/>
                    </a:cxn>
                    <a:cxn ang="0">
                      <a:pos x="5" y="76"/>
                    </a:cxn>
                    <a:cxn ang="0">
                      <a:pos x="7" y="71"/>
                    </a:cxn>
                    <a:cxn ang="0">
                      <a:pos x="7" y="10"/>
                    </a:cxn>
                    <a:cxn ang="0">
                      <a:pos x="5" y="5"/>
                    </a:cxn>
                    <a:cxn ang="0">
                      <a:pos x="0" y="3"/>
                    </a:cxn>
                    <a:cxn ang="0">
                      <a:pos x="0" y="0"/>
                    </a:cxn>
                    <a:cxn ang="0">
                      <a:pos x="23" y="0"/>
                    </a:cxn>
                    <a:cxn ang="0">
                      <a:pos x="23" y="34"/>
                    </a:cxn>
                    <a:cxn ang="0">
                      <a:pos x="31" y="27"/>
                    </a:cxn>
                    <a:cxn ang="0">
                      <a:pos x="40" y="24"/>
                    </a:cxn>
                    <a:cxn ang="0">
                      <a:pos x="52" y="28"/>
                    </a:cxn>
                    <a:cxn ang="0">
                      <a:pos x="56" y="42"/>
                    </a:cxn>
                    <a:cxn ang="0">
                      <a:pos x="56" y="71"/>
                    </a:cxn>
                    <a:cxn ang="0">
                      <a:pos x="58" y="76"/>
                    </a:cxn>
                    <a:cxn ang="0">
                      <a:pos x="62" y="78"/>
                    </a:cxn>
                    <a:cxn ang="0">
                      <a:pos x="62" y="81"/>
                    </a:cxn>
                    <a:cxn ang="0">
                      <a:pos x="34" y="81"/>
                    </a:cxn>
                    <a:cxn ang="0">
                      <a:pos x="34" y="78"/>
                    </a:cxn>
                    <a:cxn ang="0">
                      <a:pos x="39" y="76"/>
                    </a:cxn>
                    <a:cxn ang="0">
                      <a:pos x="40" y="71"/>
                    </a:cxn>
                    <a:cxn ang="0">
                      <a:pos x="40" y="42"/>
                    </a:cxn>
                    <a:cxn ang="0">
                      <a:pos x="39" y="36"/>
                    </a:cxn>
                    <a:cxn ang="0">
                      <a:pos x="33" y="32"/>
                    </a:cxn>
                    <a:cxn ang="0">
                      <a:pos x="27" y="35"/>
                    </a:cxn>
                    <a:cxn ang="0">
                      <a:pos x="24" y="39"/>
                    </a:cxn>
                    <a:cxn ang="0">
                      <a:pos x="24" y="71"/>
                    </a:cxn>
                    <a:cxn ang="0">
                      <a:pos x="25" y="76"/>
                    </a:cxn>
                    <a:cxn ang="0">
                      <a:pos x="29" y="78"/>
                    </a:cxn>
                    <a:cxn ang="0">
                      <a:pos x="29" y="81"/>
                    </a:cxn>
                    <a:cxn ang="0">
                      <a:pos x="0" y="81"/>
                    </a:cxn>
                  </a:cxnLst>
                  <a:rect l="0" t="0" r="r" b="b"/>
                  <a:pathLst>
                    <a:path w="62" h="81">
                      <a:moveTo>
                        <a:pt x="0" y="81"/>
                      </a:moveTo>
                      <a:cubicBezTo>
                        <a:pt x="0" y="78"/>
                        <a:pt x="0" y="78"/>
                        <a:pt x="0" y="78"/>
                      </a:cubicBezTo>
                      <a:cubicBezTo>
                        <a:pt x="2" y="78"/>
                        <a:pt x="4" y="77"/>
                        <a:pt x="5" y="76"/>
                      </a:cubicBezTo>
                      <a:cubicBezTo>
                        <a:pt x="6" y="75"/>
                        <a:pt x="7" y="73"/>
                        <a:pt x="7" y="71"/>
                      </a:cubicBezTo>
                      <a:cubicBezTo>
                        <a:pt x="7" y="10"/>
                        <a:pt x="7" y="10"/>
                        <a:pt x="7" y="10"/>
                      </a:cubicBezTo>
                      <a:cubicBezTo>
                        <a:pt x="7" y="7"/>
                        <a:pt x="6" y="6"/>
                        <a:pt x="5" y="5"/>
                      </a:cubicBezTo>
                      <a:cubicBezTo>
                        <a:pt x="5" y="4"/>
                        <a:pt x="3" y="3"/>
                        <a:pt x="0" y="3"/>
                      </a:cubicBezTo>
                      <a:cubicBezTo>
                        <a:pt x="0" y="0"/>
                        <a:pt x="0" y="0"/>
                        <a:pt x="0" y="0"/>
                      </a:cubicBezTo>
                      <a:cubicBezTo>
                        <a:pt x="23" y="0"/>
                        <a:pt x="23" y="0"/>
                        <a:pt x="23" y="0"/>
                      </a:cubicBezTo>
                      <a:cubicBezTo>
                        <a:pt x="23" y="34"/>
                        <a:pt x="23" y="34"/>
                        <a:pt x="23" y="34"/>
                      </a:cubicBezTo>
                      <a:cubicBezTo>
                        <a:pt x="26" y="31"/>
                        <a:pt x="29" y="28"/>
                        <a:pt x="31" y="27"/>
                      </a:cubicBezTo>
                      <a:cubicBezTo>
                        <a:pt x="34" y="25"/>
                        <a:pt x="37" y="24"/>
                        <a:pt x="40" y="24"/>
                      </a:cubicBezTo>
                      <a:cubicBezTo>
                        <a:pt x="45" y="24"/>
                        <a:pt x="49" y="26"/>
                        <a:pt x="52" y="28"/>
                      </a:cubicBezTo>
                      <a:cubicBezTo>
                        <a:pt x="55" y="31"/>
                        <a:pt x="56" y="35"/>
                        <a:pt x="56" y="42"/>
                      </a:cubicBezTo>
                      <a:cubicBezTo>
                        <a:pt x="56" y="71"/>
                        <a:pt x="56" y="71"/>
                        <a:pt x="56" y="71"/>
                      </a:cubicBezTo>
                      <a:cubicBezTo>
                        <a:pt x="56" y="73"/>
                        <a:pt x="57" y="75"/>
                        <a:pt x="58" y="76"/>
                      </a:cubicBezTo>
                      <a:cubicBezTo>
                        <a:pt x="59" y="77"/>
                        <a:pt x="60" y="78"/>
                        <a:pt x="62" y="78"/>
                      </a:cubicBezTo>
                      <a:cubicBezTo>
                        <a:pt x="62" y="81"/>
                        <a:pt x="62" y="81"/>
                        <a:pt x="62" y="81"/>
                      </a:cubicBezTo>
                      <a:cubicBezTo>
                        <a:pt x="34" y="81"/>
                        <a:pt x="34" y="81"/>
                        <a:pt x="34" y="81"/>
                      </a:cubicBezTo>
                      <a:cubicBezTo>
                        <a:pt x="34" y="78"/>
                        <a:pt x="34" y="78"/>
                        <a:pt x="34" y="78"/>
                      </a:cubicBezTo>
                      <a:cubicBezTo>
                        <a:pt x="36" y="78"/>
                        <a:pt x="38" y="77"/>
                        <a:pt x="39" y="76"/>
                      </a:cubicBezTo>
                      <a:cubicBezTo>
                        <a:pt x="39" y="76"/>
                        <a:pt x="40" y="74"/>
                        <a:pt x="40" y="71"/>
                      </a:cubicBezTo>
                      <a:cubicBezTo>
                        <a:pt x="40" y="42"/>
                        <a:pt x="40" y="42"/>
                        <a:pt x="40" y="42"/>
                      </a:cubicBezTo>
                      <a:cubicBezTo>
                        <a:pt x="40" y="39"/>
                        <a:pt x="39" y="37"/>
                        <a:pt x="39" y="36"/>
                      </a:cubicBezTo>
                      <a:cubicBezTo>
                        <a:pt x="38" y="34"/>
                        <a:pt x="36" y="32"/>
                        <a:pt x="33" y="32"/>
                      </a:cubicBezTo>
                      <a:cubicBezTo>
                        <a:pt x="31" y="32"/>
                        <a:pt x="29" y="33"/>
                        <a:pt x="27" y="35"/>
                      </a:cubicBezTo>
                      <a:cubicBezTo>
                        <a:pt x="25" y="37"/>
                        <a:pt x="24" y="38"/>
                        <a:pt x="24" y="39"/>
                      </a:cubicBezTo>
                      <a:cubicBezTo>
                        <a:pt x="24" y="71"/>
                        <a:pt x="24" y="71"/>
                        <a:pt x="24" y="71"/>
                      </a:cubicBezTo>
                      <a:cubicBezTo>
                        <a:pt x="24" y="74"/>
                        <a:pt x="24" y="76"/>
                        <a:pt x="25" y="76"/>
                      </a:cubicBezTo>
                      <a:cubicBezTo>
                        <a:pt x="26" y="77"/>
                        <a:pt x="27" y="78"/>
                        <a:pt x="29" y="78"/>
                      </a:cubicBezTo>
                      <a:cubicBezTo>
                        <a:pt x="29" y="81"/>
                        <a:pt x="29" y="81"/>
                        <a:pt x="29" y="81"/>
                      </a:cubicBezTo>
                      <a:lnTo>
                        <a:pt x="0" y="81"/>
                      </a:ln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49" name="Freeform 41"/>
                <p:cNvSpPr>
                  <a:spLocks noEditPoints="1"/>
                </p:cNvSpPr>
                <p:nvPr/>
              </p:nvSpPr>
              <p:spPr bwMode="auto">
                <a:xfrm>
                  <a:off x="1689" y="3611"/>
                  <a:ext cx="73" cy="235"/>
                </a:xfrm>
                <a:custGeom>
                  <a:avLst/>
                  <a:gdLst/>
                  <a:ahLst/>
                  <a:cxnLst>
                    <a:cxn ang="0">
                      <a:pos x="5" y="9"/>
                    </a:cxn>
                    <a:cxn ang="0">
                      <a:pos x="8" y="3"/>
                    </a:cxn>
                    <a:cxn ang="0">
                      <a:pos x="14" y="0"/>
                    </a:cxn>
                    <a:cxn ang="0">
                      <a:pos x="21" y="3"/>
                    </a:cxn>
                    <a:cxn ang="0">
                      <a:pos x="23" y="9"/>
                    </a:cxn>
                    <a:cxn ang="0">
                      <a:pos x="21" y="16"/>
                    </a:cxn>
                    <a:cxn ang="0">
                      <a:pos x="14" y="19"/>
                    </a:cxn>
                    <a:cxn ang="0">
                      <a:pos x="8" y="16"/>
                    </a:cxn>
                    <a:cxn ang="0">
                      <a:pos x="5" y="9"/>
                    </a:cxn>
                    <a:cxn ang="0">
                      <a:pos x="0" y="83"/>
                    </a:cxn>
                    <a:cxn ang="0">
                      <a:pos x="0" y="80"/>
                    </a:cxn>
                    <a:cxn ang="0">
                      <a:pos x="4" y="78"/>
                    </a:cxn>
                    <a:cxn ang="0">
                      <a:pos x="6" y="73"/>
                    </a:cxn>
                    <a:cxn ang="0">
                      <a:pos x="6" y="37"/>
                    </a:cxn>
                    <a:cxn ang="0">
                      <a:pos x="4" y="33"/>
                    </a:cxn>
                    <a:cxn ang="0">
                      <a:pos x="0" y="31"/>
                    </a:cxn>
                    <a:cxn ang="0">
                      <a:pos x="0" y="28"/>
                    </a:cxn>
                    <a:cxn ang="0">
                      <a:pos x="23" y="28"/>
                    </a:cxn>
                    <a:cxn ang="0">
                      <a:pos x="23" y="73"/>
                    </a:cxn>
                    <a:cxn ang="0">
                      <a:pos x="24" y="78"/>
                    </a:cxn>
                    <a:cxn ang="0">
                      <a:pos x="28" y="80"/>
                    </a:cxn>
                    <a:cxn ang="0">
                      <a:pos x="28" y="83"/>
                    </a:cxn>
                    <a:cxn ang="0">
                      <a:pos x="0" y="83"/>
                    </a:cxn>
                  </a:cxnLst>
                  <a:rect l="0" t="0" r="r" b="b"/>
                  <a:pathLst>
                    <a:path w="28" h="83">
                      <a:moveTo>
                        <a:pt x="5" y="9"/>
                      </a:moveTo>
                      <a:cubicBezTo>
                        <a:pt x="5" y="7"/>
                        <a:pt x="6" y="5"/>
                        <a:pt x="8" y="3"/>
                      </a:cubicBezTo>
                      <a:cubicBezTo>
                        <a:pt x="9" y="1"/>
                        <a:pt x="12" y="0"/>
                        <a:pt x="14" y="0"/>
                      </a:cubicBezTo>
                      <a:cubicBezTo>
                        <a:pt x="17" y="0"/>
                        <a:pt x="19" y="1"/>
                        <a:pt x="21" y="3"/>
                      </a:cubicBezTo>
                      <a:cubicBezTo>
                        <a:pt x="23" y="5"/>
                        <a:pt x="23" y="7"/>
                        <a:pt x="23" y="9"/>
                      </a:cubicBezTo>
                      <a:cubicBezTo>
                        <a:pt x="23" y="12"/>
                        <a:pt x="23" y="14"/>
                        <a:pt x="21" y="16"/>
                      </a:cubicBezTo>
                      <a:cubicBezTo>
                        <a:pt x="19" y="18"/>
                        <a:pt x="17" y="19"/>
                        <a:pt x="14" y="19"/>
                      </a:cubicBezTo>
                      <a:cubicBezTo>
                        <a:pt x="12" y="19"/>
                        <a:pt x="9" y="18"/>
                        <a:pt x="8" y="16"/>
                      </a:cubicBezTo>
                      <a:cubicBezTo>
                        <a:pt x="6" y="14"/>
                        <a:pt x="5" y="12"/>
                        <a:pt x="5" y="9"/>
                      </a:cubicBezTo>
                      <a:close/>
                      <a:moveTo>
                        <a:pt x="0" y="83"/>
                      </a:moveTo>
                      <a:cubicBezTo>
                        <a:pt x="0" y="80"/>
                        <a:pt x="0" y="80"/>
                        <a:pt x="0" y="80"/>
                      </a:cubicBezTo>
                      <a:cubicBezTo>
                        <a:pt x="2" y="80"/>
                        <a:pt x="3" y="79"/>
                        <a:pt x="4" y="78"/>
                      </a:cubicBezTo>
                      <a:cubicBezTo>
                        <a:pt x="5" y="77"/>
                        <a:pt x="6" y="75"/>
                        <a:pt x="6" y="73"/>
                      </a:cubicBezTo>
                      <a:cubicBezTo>
                        <a:pt x="6" y="37"/>
                        <a:pt x="6" y="37"/>
                        <a:pt x="6" y="37"/>
                      </a:cubicBezTo>
                      <a:cubicBezTo>
                        <a:pt x="6" y="35"/>
                        <a:pt x="5" y="33"/>
                        <a:pt x="4" y="33"/>
                      </a:cubicBezTo>
                      <a:cubicBezTo>
                        <a:pt x="4" y="32"/>
                        <a:pt x="2" y="31"/>
                        <a:pt x="0" y="31"/>
                      </a:cubicBezTo>
                      <a:cubicBezTo>
                        <a:pt x="0" y="28"/>
                        <a:pt x="0" y="28"/>
                        <a:pt x="0" y="28"/>
                      </a:cubicBezTo>
                      <a:cubicBezTo>
                        <a:pt x="23" y="28"/>
                        <a:pt x="23" y="28"/>
                        <a:pt x="23" y="28"/>
                      </a:cubicBezTo>
                      <a:cubicBezTo>
                        <a:pt x="23" y="73"/>
                        <a:pt x="23" y="73"/>
                        <a:pt x="23" y="73"/>
                      </a:cubicBezTo>
                      <a:cubicBezTo>
                        <a:pt x="23" y="76"/>
                        <a:pt x="23" y="78"/>
                        <a:pt x="24" y="78"/>
                      </a:cubicBezTo>
                      <a:cubicBezTo>
                        <a:pt x="25" y="79"/>
                        <a:pt x="26" y="80"/>
                        <a:pt x="28" y="80"/>
                      </a:cubicBezTo>
                      <a:cubicBezTo>
                        <a:pt x="28" y="83"/>
                        <a:pt x="28" y="83"/>
                        <a:pt x="28" y="83"/>
                      </a:cubicBezTo>
                      <a:lnTo>
                        <a:pt x="0" y="83"/>
                      </a:ln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50" name="Freeform 42"/>
                <p:cNvSpPr>
                  <a:spLocks/>
                </p:cNvSpPr>
                <p:nvPr/>
              </p:nvSpPr>
              <p:spPr bwMode="auto">
                <a:xfrm>
                  <a:off x="1771" y="3617"/>
                  <a:ext cx="70" cy="229"/>
                </a:xfrm>
                <a:custGeom>
                  <a:avLst/>
                  <a:gdLst/>
                  <a:ahLst/>
                  <a:cxnLst>
                    <a:cxn ang="0">
                      <a:pos x="0" y="81"/>
                    </a:cxn>
                    <a:cxn ang="0">
                      <a:pos x="0" y="78"/>
                    </a:cxn>
                    <a:cxn ang="0">
                      <a:pos x="4" y="76"/>
                    </a:cxn>
                    <a:cxn ang="0">
                      <a:pos x="5" y="71"/>
                    </a:cxn>
                    <a:cxn ang="0">
                      <a:pos x="5" y="10"/>
                    </a:cxn>
                    <a:cxn ang="0">
                      <a:pos x="4" y="5"/>
                    </a:cxn>
                    <a:cxn ang="0">
                      <a:pos x="0" y="3"/>
                    </a:cxn>
                    <a:cxn ang="0">
                      <a:pos x="0" y="0"/>
                    </a:cxn>
                    <a:cxn ang="0">
                      <a:pos x="22" y="0"/>
                    </a:cxn>
                    <a:cxn ang="0">
                      <a:pos x="22" y="71"/>
                    </a:cxn>
                    <a:cxn ang="0">
                      <a:pos x="24" y="76"/>
                    </a:cxn>
                    <a:cxn ang="0">
                      <a:pos x="28" y="78"/>
                    </a:cxn>
                    <a:cxn ang="0">
                      <a:pos x="28" y="81"/>
                    </a:cxn>
                    <a:cxn ang="0">
                      <a:pos x="0" y="81"/>
                    </a:cxn>
                  </a:cxnLst>
                  <a:rect l="0" t="0" r="r" b="b"/>
                  <a:pathLst>
                    <a:path w="28" h="81">
                      <a:moveTo>
                        <a:pt x="0" y="81"/>
                      </a:moveTo>
                      <a:cubicBezTo>
                        <a:pt x="0" y="78"/>
                        <a:pt x="0" y="78"/>
                        <a:pt x="0" y="78"/>
                      </a:cubicBezTo>
                      <a:cubicBezTo>
                        <a:pt x="2" y="77"/>
                        <a:pt x="3" y="77"/>
                        <a:pt x="4" y="76"/>
                      </a:cubicBezTo>
                      <a:cubicBezTo>
                        <a:pt x="5" y="75"/>
                        <a:pt x="5" y="73"/>
                        <a:pt x="5" y="71"/>
                      </a:cubicBezTo>
                      <a:cubicBezTo>
                        <a:pt x="5" y="10"/>
                        <a:pt x="5" y="10"/>
                        <a:pt x="5" y="10"/>
                      </a:cubicBezTo>
                      <a:cubicBezTo>
                        <a:pt x="5" y="7"/>
                        <a:pt x="5" y="5"/>
                        <a:pt x="4" y="5"/>
                      </a:cubicBezTo>
                      <a:cubicBezTo>
                        <a:pt x="3" y="4"/>
                        <a:pt x="2" y="3"/>
                        <a:pt x="0" y="3"/>
                      </a:cubicBezTo>
                      <a:cubicBezTo>
                        <a:pt x="0" y="0"/>
                        <a:pt x="0" y="0"/>
                        <a:pt x="0" y="0"/>
                      </a:cubicBezTo>
                      <a:cubicBezTo>
                        <a:pt x="22" y="0"/>
                        <a:pt x="22" y="0"/>
                        <a:pt x="22" y="0"/>
                      </a:cubicBezTo>
                      <a:cubicBezTo>
                        <a:pt x="22" y="71"/>
                        <a:pt x="22" y="71"/>
                        <a:pt x="22" y="71"/>
                      </a:cubicBezTo>
                      <a:cubicBezTo>
                        <a:pt x="22" y="73"/>
                        <a:pt x="23" y="75"/>
                        <a:pt x="24" y="76"/>
                      </a:cubicBezTo>
                      <a:cubicBezTo>
                        <a:pt x="24" y="77"/>
                        <a:pt x="26" y="77"/>
                        <a:pt x="28" y="78"/>
                      </a:cubicBezTo>
                      <a:cubicBezTo>
                        <a:pt x="28" y="81"/>
                        <a:pt x="28" y="81"/>
                        <a:pt x="28" y="81"/>
                      </a:cubicBezTo>
                      <a:lnTo>
                        <a:pt x="0" y="81"/>
                      </a:ln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51" name="Freeform 43"/>
                <p:cNvSpPr>
                  <a:spLocks noEditPoints="1"/>
                </p:cNvSpPr>
                <p:nvPr/>
              </p:nvSpPr>
              <p:spPr bwMode="auto">
                <a:xfrm>
                  <a:off x="1853" y="3617"/>
                  <a:ext cx="156" cy="235"/>
                </a:xfrm>
                <a:custGeom>
                  <a:avLst/>
                  <a:gdLst/>
                  <a:ahLst/>
                  <a:cxnLst>
                    <a:cxn ang="0">
                      <a:pos x="19" y="67"/>
                    </a:cxn>
                    <a:cxn ang="0">
                      <a:pos x="17" y="53"/>
                    </a:cxn>
                    <a:cxn ang="0">
                      <a:pos x="19" y="40"/>
                    </a:cxn>
                    <a:cxn ang="0">
                      <a:pos x="27" y="31"/>
                    </a:cxn>
                    <a:cxn ang="0">
                      <a:pos x="34" y="34"/>
                    </a:cxn>
                    <a:cxn ang="0">
                      <a:pos x="37" y="38"/>
                    </a:cxn>
                    <a:cxn ang="0">
                      <a:pos x="37" y="67"/>
                    </a:cxn>
                    <a:cxn ang="0">
                      <a:pos x="34" y="72"/>
                    </a:cxn>
                    <a:cxn ang="0">
                      <a:pos x="27" y="76"/>
                    </a:cxn>
                    <a:cxn ang="0">
                      <a:pos x="19" y="67"/>
                    </a:cxn>
                    <a:cxn ang="0">
                      <a:pos x="6" y="75"/>
                    </a:cxn>
                    <a:cxn ang="0">
                      <a:pos x="21" y="83"/>
                    </a:cxn>
                    <a:cxn ang="0">
                      <a:pos x="31" y="80"/>
                    </a:cxn>
                    <a:cxn ang="0">
                      <a:pos x="37" y="75"/>
                    </a:cxn>
                    <a:cxn ang="0">
                      <a:pos x="37" y="83"/>
                    </a:cxn>
                    <a:cxn ang="0">
                      <a:pos x="48" y="80"/>
                    </a:cxn>
                    <a:cxn ang="0">
                      <a:pos x="61" y="79"/>
                    </a:cxn>
                    <a:cxn ang="0">
                      <a:pos x="61" y="76"/>
                    </a:cxn>
                    <a:cxn ang="0">
                      <a:pos x="55" y="74"/>
                    </a:cxn>
                    <a:cxn ang="0">
                      <a:pos x="54" y="69"/>
                    </a:cxn>
                    <a:cxn ang="0">
                      <a:pos x="54" y="0"/>
                    </a:cxn>
                    <a:cxn ang="0">
                      <a:pos x="28" y="0"/>
                    </a:cxn>
                    <a:cxn ang="0">
                      <a:pos x="28" y="3"/>
                    </a:cxn>
                    <a:cxn ang="0">
                      <a:pos x="35" y="4"/>
                    </a:cxn>
                    <a:cxn ang="0">
                      <a:pos x="37" y="10"/>
                    </a:cxn>
                    <a:cxn ang="0">
                      <a:pos x="37" y="32"/>
                    </a:cxn>
                    <a:cxn ang="0">
                      <a:pos x="31" y="27"/>
                    </a:cxn>
                    <a:cxn ang="0">
                      <a:pos x="23" y="24"/>
                    </a:cxn>
                    <a:cxn ang="0">
                      <a:pos x="6" y="32"/>
                    </a:cxn>
                    <a:cxn ang="0">
                      <a:pos x="0" y="55"/>
                    </a:cxn>
                    <a:cxn ang="0">
                      <a:pos x="6" y="75"/>
                    </a:cxn>
                  </a:cxnLst>
                  <a:rect l="0" t="0" r="r" b="b"/>
                  <a:pathLst>
                    <a:path w="61" h="83">
                      <a:moveTo>
                        <a:pt x="19" y="67"/>
                      </a:moveTo>
                      <a:cubicBezTo>
                        <a:pt x="18" y="64"/>
                        <a:pt x="17" y="60"/>
                        <a:pt x="17" y="53"/>
                      </a:cubicBezTo>
                      <a:cubicBezTo>
                        <a:pt x="17" y="48"/>
                        <a:pt x="18" y="43"/>
                        <a:pt x="19" y="40"/>
                      </a:cubicBezTo>
                      <a:cubicBezTo>
                        <a:pt x="20" y="34"/>
                        <a:pt x="23" y="31"/>
                        <a:pt x="27" y="31"/>
                      </a:cubicBezTo>
                      <a:cubicBezTo>
                        <a:pt x="30" y="31"/>
                        <a:pt x="33" y="32"/>
                        <a:pt x="34" y="34"/>
                      </a:cubicBezTo>
                      <a:cubicBezTo>
                        <a:pt x="36" y="36"/>
                        <a:pt x="37" y="37"/>
                        <a:pt x="37" y="38"/>
                      </a:cubicBezTo>
                      <a:cubicBezTo>
                        <a:pt x="37" y="67"/>
                        <a:pt x="37" y="67"/>
                        <a:pt x="37" y="67"/>
                      </a:cubicBezTo>
                      <a:cubicBezTo>
                        <a:pt x="37" y="68"/>
                        <a:pt x="36" y="70"/>
                        <a:pt x="34" y="72"/>
                      </a:cubicBezTo>
                      <a:cubicBezTo>
                        <a:pt x="32" y="75"/>
                        <a:pt x="29" y="76"/>
                        <a:pt x="27" y="76"/>
                      </a:cubicBezTo>
                      <a:cubicBezTo>
                        <a:pt x="23" y="76"/>
                        <a:pt x="20" y="73"/>
                        <a:pt x="19" y="67"/>
                      </a:cubicBezTo>
                      <a:close/>
                      <a:moveTo>
                        <a:pt x="6" y="75"/>
                      </a:moveTo>
                      <a:cubicBezTo>
                        <a:pt x="11" y="80"/>
                        <a:pt x="16" y="83"/>
                        <a:pt x="21" y="83"/>
                      </a:cubicBezTo>
                      <a:cubicBezTo>
                        <a:pt x="25" y="83"/>
                        <a:pt x="28" y="82"/>
                        <a:pt x="31" y="80"/>
                      </a:cubicBezTo>
                      <a:cubicBezTo>
                        <a:pt x="33" y="79"/>
                        <a:pt x="35" y="77"/>
                        <a:pt x="37" y="75"/>
                      </a:cubicBezTo>
                      <a:cubicBezTo>
                        <a:pt x="37" y="83"/>
                        <a:pt x="37" y="83"/>
                        <a:pt x="37" y="83"/>
                      </a:cubicBezTo>
                      <a:cubicBezTo>
                        <a:pt x="42" y="81"/>
                        <a:pt x="46" y="80"/>
                        <a:pt x="48" y="80"/>
                      </a:cubicBezTo>
                      <a:cubicBezTo>
                        <a:pt x="50" y="80"/>
                        <a:pt x="54" y="79"/>
                        <a:pt x="61" y="79"/>
                      </a:cubicBezTo>
                      <a:cubicBezTo>
                        <a:pt x="61" y="76"/>
                        <a:pt x="61" y="76"/>
                        <a:pt x="61" y="76"/>
                      </a:cubicBezTo>
                      <a:cubicBezTo>
                        <a:pt x="58" y="76"/>
                        <a:pt x="56" y="75"/>
                        <a:pt x="55" y="74"/>
                      </a:cubicBezTo>
                      <a:cubicBezTo>
                        <a:pt x="54" y="73"/>
                        <a:pt x="54" y="71"/>
                        <a:pt x="54" y="69"/>
                      </a:cubicBezTo>
                      <a:cubicBezTo>
                        <a:pt x="54" y="0"/>
                        <a:pt x="54" y="0"/>
                        <a:pt x="54" y="0"/>
                      </a:cubicBezTo>
                      <a:cubicBezTo>
                        <a:pt x="28" y="0"/>
                        <a:pt x="28" y="0"/>
                        <a:pt x="28" y="0"/>
                      </a:cubicBezTo>
                      <a:cubicBezTo>
                        <a:pt x="28" y="3"/>
                        <a:pt x="28" y="3"/>
                        <a:pt x="28" y="3"/>
                      </a:cubicBezTo>
                      <a:cubicBezTo>
                        <a:pt x="32" y="3"/>
                        <a:pt x="34" y="3"/>
                        <a:pt x="35" y="4"/>
                      </a:cubicBezTo>
                      <a:cubicBezTo>
                        <a:pt x="36" y="5"/>
                        <a:pt x="37" y="7"/>
                        <a:pt x="37" y="10"/>
                      </a:cubicBezTo>
                      <a:cubicBezTo>
                        <a:pt x="37" y="32"/>
                        <a:pt x="37" y="32"/>
                        <a:pt x="37" y="32"/>
                      </a:cubicBezTo>
                      <a:cubicBezTo>
                        <a:pt x="35" y="29"/>
                        <a:pt x="33" y="27"/>
                        <a:pt x="31" y="27"/>
                      </a:cubicBezTo>
                      <a:cubicBezTo>
                        <a:pt x="29" y="25"/>
                        <a:pt x="26" y="24"/>
                        <a:pt x="23" y="24"/>
                      </a:cubicBezTo>
                      <a:cubicBezTo>
                        <a:pt x="16" y="24"/>
                        <a:pt x="11" y="27"/>
                        <a:pt x="6" y="32"/>
                      </a:cubicBezTo>
                      <a:cubicBezTo>
                        <a:pt x="2" y="38"/>
                        <a:pt x="0" y="45"/>
                        <a:pt x="0" y="55"/>
                      </a:cubicBezTo>
                      <a:cubicBezTo>
                        <a:pt x="0" y="63"/>
                        <a:pt x="2" y="70"/>
                        <a:pt x="6" y="75"/>
                      </a:cubicBez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52" name="Freeform 44"/>
                <p:cNvSpPr>
                  <a:spLocks/>
                </p:cNvSpPr>
                <p:nvPr/>
              </p:nvSpPr>
              <p:spPr bwMode="auto">
                <a:xfrm>
                  <a:off x="2015" y="3684"/>
                  <a:ext cx="126" cy="162"/>
                </a:xfrm>
                <a:custGeom>
                  <a:avLst/>
                  <a:gdLst/>
                  <a:ahLst/>
                  <a:cxnLst>
                    <a:cxn ang="0">
                      <a:pos x="0" y="57"/>
                    </a:cxn>
                    <a:cxn ang="0">
                      <a:pos x="0" y="54"/>
                    </a:cxn>
                    <a:cxn ang="0">
                      <a:pos x="5" y="52"/>
                    </a:cxn>
                    <a:cxn ang="0">
                      <a:pos x="6" y="48"/>
                    </a:cxn>
                    <a:cxn ang="0">
                      <a:pos x="7" y="44"/>
                    </a:cxn>
                    <a:cxn ang="0">
                      <a:pos x="7" y="11"/>
                    </a:cxn>
                    <a:cxn ang="0">
                      <a:pos x="5" y="6"/>
                    </a:cxn>
                    <a:cxn ang="0">
                      <a:pos x="0" y="5"/>
                    </a:cxn>
                    <a:cxn ang="0">
                      <a:pos x="0" y="2"/>
                    </a:cxn>
                    <a:cxn ang="0">
                      <a:pos x="23" y="2"/>
                    </a:cxn>
                    <a:cxn ang="0">
                      <a:pos x="23" y="11"/>
                    </a:cxn>
                    <a:cxn ang="0">
                      <a:pos x="31" y="3"/>
                    </a:cxn>
                    <a:cxn ang="0">
                      <a:pos x="39" y="0"/>
                    </a:cxn>
                    <a:cxn ang="0">
                      <a:pos x="46" y="3"/>
                    </a:cxn>
                    <a:cxn ang="0">
                      <a:pos x="49" y="10"/>
                    </a:cxn>
                    <a:cxn ang="0">
                      <a:pos x="47" y="15"/>
                    </a:cxn>
                    <a:cxn ang="0">
                      <a:pos x="41" y="18"/>
                    </a:cxn>
                    <a:cxn ang="0">
                      <a:pos x="35" y="14"/>
                    </a:cxn>
                    <a:cxn ang="0">
                      <a:pos x="31" y="10"/>
                    </a:cxn>
                    <a:cxn ang="0">
                      <a:pos x="26" y="13"/>
                    </a:cxn>
                    <a:cxn ang="0">
                      <a:pos x="24" y="22"/>
                    </a:cxn>
                    <a:cxn ang="0">
                      <a:pos x="24" y="45"/>
                    </a:cxn>
                    <a:cxn ang="0">
                      <a:pos x="25" y="52"/>
                    </a:cxn>
                    <a:cxn ang="0">
                      <a:pos x="32" y="54"/>
                    </a:cxn>
                    <a:cxn ang="0">
                      <a:pos x="32" y="57"/>
                    </a:cxn>
                    <a:cxn ang="0">
                      <a:pos x="0" y="57"/>
                    </a:cxn>
                  </a:cxnLst>
                  <a:rect l="0" t="0" r="r" b="b"/>
                  <a:pathLst>
                    <a:path w="49" h="57">
                      <a:moveTo>
                        <a:pt x="0" y="57"/>
                      </a:moveTo>
                      <a:cubicBezTo>
                        <a:pt x="0" y="54"/>
                        <a:pt x="0" y="54"/>
                        <a:pt x="0" y="54"/>
                      </a:cubicBezTo>
                      <a:cubicBezTo>
                        <a:pt x="2" y="54"/>
                        <a:pt x="4" y="53"/>
                        <a:pt x="5" y="52"/>
                      </a:cubicBezTo>
                      <a:cubicBezTo>
                        <a:pt x="6" y="52"/>
                        <a:pt x="6" y="50"/>
                        <a:pt x="6" y="48"/>
                      </a:cubicBezTo>
                      <a:cubicBezTo>
                        <a:pt x="7" y="44"/>
                        <a:pt x="7" y="44"/>
                        <a:pt x="7" y="44"/>
                      </a:cubicBezTo>
                      <a:cubicBezTo>
                        <a:pt x="7" y="11"/>
                        <a:pt x="7" y="11"/>
                        <a:pt x="7" y="11"/>
                      </a:cubicBezTo>
                      <a:cubicBezTo>
                        <a:pt x="7" y="9"/>
                        <a:pt x="6" y="7"/>
                        <a:pt x="5" y="6"/>
                      </a:cubicBezTo>
                      <a:cubicBezTo>
                        <a:pt x="4" y="5"/>
                        <a:pt x="3" y="5"/>
                        <a:pt x="0" y="5"/>
                      </a:cubicBezTo>
                      <a:cubicBezTo>
                        <a:pt x="0" y="2"/>
                        <a:pt x="0" y="2"/>
                        <a:pt x="0" y="2"/>
                      </a:cubicBezTo>
                      <a:cubicBezTo>
                        <a:pt x="23" y="2"/>
                        <a:pt x="23" y="2"/>
                        <a:pt x="23" y="2"/>
                      </a:cubicBezTo>
                      <a:cubicBezTo>
                        <a:pt x="23" y="11"/>
                        <a:pt x="23" y="11"/>
                        <a:pt x="23" y="11"/>
                      </a:cubicBezTo>
                      <a:cubicBezTo>
                        <a:pt x="25" y="8"/>
                        <a:pt x="28" y="5"/>
                        <a:pt x="31" y="3"/>
                      </a:cubicBezTo>
                      <a:cubicBezTo>
                        <a:pt x="33" y="1"/>
                        <a:pt x="36" y="0"/>
                        <a:pt x="39" y="0"/>
                      </a:cubicBezTo>
                      <a:cubicBezTo>
                        <a:pt x="42" y="0"/>
                        <a:pt x="44" y="1"/>
                        <a:pt x="46" y="3"/>
                      </a:cubicBezTo>
                      <a:cubicBezTo>
                        <a:pt x="48" y="4"/>
                        <a:pt x="49" y="6"/>
                        <a:pt x="49" y="10"/>
                      </a:cubicBezTo>
                      <a:cubicBezTo>
                        <a:pt x="49" y="12"/>
                        <a:pt x="48" y="14"/>
                        <a:pt x="47" y="15"/>
                      </a:cubicBezTo>
                      <a:cubicBezTo>
                        <a:pt x="45" y="17"/>
                        <a:pt x="44" y="18"/>
                        <a:pt x="41" y="18"/>
                      </a:cubicBezTo>
                      <a:cubicBezTo>
                        <a:pt x="39" y="18"/>
                        <a:pt x="37" y="16"/>
                        <a:pt x="35" y="14"/>
                      </a:cubicBezTo>
                      <a:cubicBezTo>
                        <a:pt x="33" y="12"/>
                        <a:pt x="32" y="10"/>
                        <a:pt x="31" y="10"/>
                      </a:cubicBezTo>
                      <a:cubicBezTo>
                        <a:pt x="29" y="10"/>
                        <a:pt x="28" y="11"/>
                        <a:pt x="26" y="13"/>
                      </a:cubicBezTo>
                      <a:cubicBezTo>
                        <a:pt x="24" y="15"/>
                        <a:pt x="24" y="18"/>
                        <a:pt x="24" y="22"/>
                      </a:cubicBezTo>
                      <a:cubicBezTo>
                        <a:pt x="24" y="45"/>
                        <a:pt x="24" y="45"/>
                        <a:pt x="24" y="45"/>
                      </a:cubicBezTo>
                      <a:cubicBezTo>
                        <a:pt x="24" y="49"/>
                        <a:pt x="24" y="51"/>
                        <a:pt x="25" y="52"/>
                      </a:cubicBezTo>
                      <a:cubicBezTo>
                        <a:pt x="26" y="53"/>
                        <a:pt x="29" y="54"/>
                        <a:pt x="32" y="54"/>
                      </a:cubicBezTo>
                      <a:cubicBezTo>
                        <a:pt x="32" y="57"/>
                        <a:pt x="32" y="57"/>
                        <a:pt x="32" y="57"/>
                      </a:cubicBezTo>
                      <a:lnTo>
                        <a:pt x="0" y="57"/>
                      </a:ln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53" name="Freeform 45"/>
                <p:cNvSpPr>
                  <a:spLocks noEditPoints="1"/>
                </p:cNvSpPr>
                <p:nvPr/>
              </p:nvSpPr>
              <p:spPr bwMode="auto">
                <a:xfrm>
                  <a:off x="2141" y="3684"/>
                  <a:ext cx="123" cy="167"/>
                </a:xfrm>
                <a:custGeom>
                  <a:avLst/>
                  <a:gdLst/>
                  <a:ahLst/>
                  <a:cxnLst>
                    <a:cxn ang="0">
                      <a:pos x="18" y="9"/>
                    </a:cxn>
                    <a:cxn ang="0">
                      <a:pos x="25" y="4"/>
                    </a:cxn>
                    <a:cxn ang="0">
                      <a:pos x="31" y="8"/>
                    </a:cxn>
                    <a:cxn ang="0">
                      <a:pos x="33" y="23"/>
                    </a:cxn>
                    <a:cxn ang="0">
                      <a:pos x="16" y="23"/>
                    </a:cxn>
                    <a:cxn ang="0">
                      <a:pos x="18" y="9"/>
                    </a:cxn>
                    <a:cxn ang="0">
                      <a:pos x="8" y="52"/>
                    </a:cxn>
                    <a:cxn ang="0">
                      <a:pos x="24" y="59"/>
                    </a:cxn>
                    <a:cxn ang="0">
                      <a:pos x="35" y="56"/>
                    </a:cxn>
                    <a:cxn ang="0">
                      <a:pos x="48" y="44"/>
                    </a:cxn>
                    <a:cxn ang="0">
                      <a:pos x="45" y="42"/>
                    </a:cxn>
                    <a:cxn ang="0">
                      <a:pos x="39" y="47"/>
                    </a:cxn>
                    <a:cxn ang="0">
                      <a:pos x="31" y="50"/>
                    </a:cxn>
                    <a:cxn ang="0">
                      <a:pos x="19" y="40"/>
                    </a:cxn>
                    <a:cxn ang="0">
                      <a:pos x="17" y="27"/>
                    </a:cxn>
                    <a:cxn ang="0">
                      <a:pos x="47" y="27"/>
                    </a:cxn>
                    <a:cxn ang="0">
                      <a:pos x="47" y="23"/>
                    </a:cxn>
                    <a:cxn ang="0">
                      <a:pos x="44" y="12"/>
                    </a:cxn>
                    <a:cxn ang="0">
                      <a:pos x="36" y="3"/>
                    </a:cxn>
                    <a:cxn ang="0">
                      <a:pos x="25" y="0"/>
                    </a:cxn>
                    <a:cxn ang="0">
                      <a:pos x="7" y="8"/>
                    </a:cxn>
                    <a:cxn ang="0">
                      <a:pos x="0" y="29"/>
                    </a:cxn>
                    <a:cxn ang="0">
                      <a:pos x="8" y="52"/>
                    </a:cxn>
                  </a:cxnLst>
                  <a:rect l="0" t="0" r="r" b="b"/>
                  <a:pathLst>
                    <a:path w="48" h="59">
                      <a:moveTo>
                        <a:pt x="18" y="9"/>
                      </a:moveTo>
                      <a:cubicBezTo>
                        <a:pt x="20" y="6"/>
                        <a:pt x="22" y="4"/>
                        <a:pt x="25" y="4"/>
                      </a:cubicBezTo>
                      <a:cubicBezTo>
                        <a:pt x="28" y="4"/>
                        <a:pt x="30" y="5"/>
                        <a:pt x="31" y="8"/>
                      </a:cubicBezTo>
                      <a:cubicBezTo>
                        <a:pt x="32" y="11"/>
                        <a:pt x="33" y="16"/>
                        <a:pt x="33" y="23"/>
                      </a:cubicBezTo>
                      <a:cubicBezTo>
                        <a:pt x="16" y="23"/>
                        <a:pt x="16" y="23"/>
                        <a:pt x="16" y="23"/>
                      </a:cubicBezTo>
                      <a:cubicBezTo>
                        <a:pt x="17" y="17"/>
                        <a:pt x="17" y="12"/>
                        <a:pt x="18" y="9"/>
                      </a:cubicBezTo>
                      <a:close/>
                      <a:moveTo>
                        <a:pt x="8" y="52"/>
                      </a:moveTo>
                      <a:cubicBezTo>
                        <a:pt x="13" y="56"/>
                        <a:pt x="18" y="59"/>
                        <a:pt x="24" y="59"/>
                      </a:cubicBezTo>
                      <a:cubicBezTo>
                        <a:pt x="28" y="59"/>
                        <a:pt x="32" y="58"/>
                        <a:pt x="35" y="56"/>
                      </a:cubicBezTo>
                      <a:cubicBezTo>
                        <a:pt x="40" y="54"/>
                        <a:pt x="44" y="50"/>
                        <a:pt x="48" y="44"/>
                      </a:cubicBezTo>
                      <a:cubicBezTo>
                        <a:pt x="45" y="42"/>
                        <a:pt x="45" y="42"/>
                        <a:pt x="45" y="42"/>
                      </a:cubicBezTo>
                      <a:cubicBezTo>
                        <a:pt x="43" y="44"/>
                        <a:pt x="41" y="46"/>
                        <a:pt x="39" y="47"/>
                      </a:cubicBezTo>
                      <a:cubicBezTo>
                        <a:pt x="37" y="49"/>
                        <a:pt x="34" y="50"/>
                        <a:pt x="31" y="50"/>
                      </a:cubicBezTo>
                      <a:cubicBezTo>
                        <a:pt x="26" y="50"/>
                        <a:pt x="21" y="47"/>
                        <a:pt x="19" y="40"/>
                      </a:cubicBezTo>
                      <a:cubicBezTo>
                        <a:pt x="18" y="36"/>
                        <a:pt x="17" y="32"/>
                        <a:pt x="17" y="27"/>
                      </a:cubicBezTo>
                      <a:cubicBezTo>
                        <a:pt x="47" y="27"/>
                        <a:pt x="47" y="27"/>
                        <a:pt x="47" y="27"/>
                      </a:cubicBezTo>
                      <a:cubicBezTo>
                        <a:pt x="47" y="26"/>
                        <a:pt x="47" y="25"/>
                        <a:pt x="47" y="23"/>
                      </a:cubicBezTo>
                      <a:cubicBezTo>
                        <a:pt x="46" y="18"/>
                        <a:pt x="45" y="15"/>
                        <a:pt x="44" y="12"/>
                      </a:cubicBezTo>
                      <a:cubicBezTo>
                        <a:pt x="42" y="8"/>
                        <a:pt x="39" y="5"/>
                        <a:pt x="36" y="3"/>
                      </a:cubicBezTo>
                      <a:cubicBezTo>
                        <a:pt x="33" y="1"/>
                        <a:pt x="29" y="0"/>
                        <a:pt x="25" y="0"/>
                      </a:cubicBezTo>
                      <a:cubicBezTo>
                        <a:pt x="18" y="0"/>
                        <a:pt x="12" y="3"/>
                        <a:pt x="7" y="8"/>
                      </a:cubicBezTo>
                      <a:cubicBezTo>
                        <a:pt x="2" y="13"/>
                        <a:pt x="0" y="20"/>
                        <a:pt x="0" y="29"/>
                      </a:cubicBezTo>
                      <a:cubicBezTo>
                        <a:pt x="0" y="40"/>
                        <a:pt x="2" y="47"/>
                        <a:pt x="8" y="52"/>
                      </a:cubicBez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54" name="Freeform 46"/>
                <p:cNvSpPr>
                  <a:spLocks/>
                </p:cNvSpPr>
                <p:nvPr/>
              </p:nvSpPr>
              <p:spPr bwMode="auto">
                <a:xfrm>
                  <a:off x="2270" y="3684"/>
                  <a:ext cx="159" cy="162"/>
                </a:xfrm>
                <a:custGeom>
                  <a:avLst/>
                  <a:gdLst/>
                  <a:ahLst/>
                  <a:cxnLst>
                    <a:cxn ang="0">
                      <a:pos x="0" y="57"/>
                    </a:cxn>
                    <a:cxn ang="0">
                      <a:pos x="0" y="54"/>
                    </a:cxn>
                    <a:cxn ang="0">
                      <a:pos x="5" y="52"/>
                    </a:cxn>
                    <a:cxn ang="0">
                      <a:pos x="6" y="47"/>
                    </a:cxn>
                    <a:cxn ang="0">
                      <a:pos x="6" y="11"/>
                    </a:cxn>
                    <a:cxn ang="0">
                      <a:pos x="5" y="6"/>
                    </a:cxn>
                    <a:cxn ang="0">
                      <a:pos x="0" y="5"/>
                    </a:cxn>
                    <a:cxn ang="0">
                      <a:pos x="0" y="2"/>
                    </a:cxn>
                    <a:cxn ang="0">
                      <a:pos x="23" y="2"/>
                    </a:cxn>
                    <a:cxn ang="0">
                      <a:pos x="23" y="10"/>
                    </a:cxn>
                    <a:cxn ang="0">
                      <a:pos x="30" y="3"/>
                    </a:cxn>
                    <a:cxn ang="0">
                      <a:pos x="40" y="0"/>
                    </a:cxn>
                    <a:cxn ang="0">
                      <a:pos x="52" y="4"/>
                    </a:cxn>
                    <a:cxn ang="0">
                      <a:pos x="56" y="18"/>
                    </a:cxn>
                    <a:cxn ang="0">
                      <a:pos x="56" y="47"/>
                    </a:cxn>
                    <a:cxn ang="0">
                      <a:pos x="57" y="52"/>
                    </a:cxn>
                    <a:cxn ang="0">
                      <a:pos x="62" y="54"/>
                    </a:cxn>
                    <a:cxn ang="0">
                      <a:pos x="62" y="57"/>
                    </a:cxn>
                    <a:cxn ang="0">
                      <a:pos x="34" y="57"/>
                    </a:cxn>
                    <a:cxn ang="0">
                      <a:pos x="34" y="54"/>
                    </a:cxn>
                    <a:cxn ang="0">
                      <a:pos x="38" y="52"/>
                    </a:cxn>
                    <a:cxn ang="0">
                      <a:pos x="39" y="47"/>
                    </a:cxn>
                    <a:cxn ang="0">
                      <a:pos x="39" y="18"/>
                    </a:cxn>
                    <a:cxn ang="0">
                      <a:pos x="39" y="12"/>
                    </a:cxn>
                    <a:cxn ang="0">
                      <a:pos x="33" y="8"/>
                    </a:cxn>
                    <a:cxn ang="0">
                      <a:pos x="27" y="11"/>
                    </a:cxn>
                    <a:cxn ang="0">
                      <a:pos x="23" y="15"/>
                    </a:cxn>
                    <a:cxn ang="0">
                      <a:pos x="23" y="47"/>
                    </a:cxn>
                    <a:cxn ang="0">
                      <a:pos x="24" y="52"/>
                    </a:cxn>
                    <a:cxn ang="0">
                      <a:pos x="29" y="54"/>
                    </a:cxn>
                    <a:cxn ang="0">
                      <a:pos x="29" y="57"/>
                    </a:cxn>
                    <a:cxn ang="0">
                      <a:pos x="0" y="57"/>
                    </a:cxn>
                  </a:cxnLst>
                  <a:rect l="0" t="0" r="r" b="b"/>
                  <a:pathLst>
                    <a:path w="62" h="57">
                      <a:moveTo>
                        <a:pt x="0" y="57"/>
                      </a:moveTo>
                      <a:cubicBezTo>
                        <a:pt x="0" y="54"/>
                        <a:pt x="0" y="54"/>
                        <a:pt x="0" y="54"/>
                      </a:cubicBezTo>
                      <a:cubicBezTo>
                        <a:pt x="2" y="54"/>
                        <a:pt x="4" y="53"/>
                        <a:pt x="5" y="52"/>
                      </a:cubicBezTo>
                      <a:cubicBezTo>
                        <a:pt x="6" y="51"/>
                        <a:pt x="6" y="49"/>
                        <a:pt x="6" y="47"/>
                      </a:cubicBezTo>
                      <a:cubicBezTo>
                        <a:pt x="6" y="11"/>
                        <a:pt x="6" y="11"/>
                        <a:pt x="6" y="11"/>
                      </a:cubicBezTo>
                      <a:cubicBezTo>
                        <a:pt x="6" y="9"/>
                        <a:pt x="6" y="7"/>
                        <a:pt x="5" y="6"/>
                      </a:cubicBezTo>
                      <a:cubicBezTo>
                        <a:pt x="4" y="5"/>
                        <a:pt x="3" y="5"/>
                        <a:pt x="0" y="5"/>
                      </a:cubicBezTo>
                      <a:cubicBezTo>
                        <a:pt x="0" y="2"/>
                        <a:pt x="0" y="2"/>
                        <a:pt x="0" y="2"/>
                      </a:cubicBezTo>
                      <a:cubicBezTo>
                        <a:pt x="23" y="2"/>
                        <a:pt x="23" y="2"/>
                        <a:pt x="23" y="2"/>
                      </a:cubicBezTo>
                      <a:cubicBezTo>
                        <a:pt x="23" y="10"/>
                        <a:pt x="23" y="10"/>
                        <a:pt x="23" y="10"/>
                      </a:cubicBezTo>
                      <a:cubicBezTo>
                        <a:pt x="25" y="7"/>
                        <a:pt x="27" y="5"/>
                        <a:pt x="30" y="3"/>
                      </a:cubicBezTo>
                      <a:cubicBezTo>
                        <a:pt x="33" y="1"/>
                        <a:pt x="36" y="0"/>
                        <a:pt x="40" y="0"/>
                      </a:cubicBezTo>
                      <a:cubicBezTo>
                        <a:pt x="45" y="0"/>
                        <a:pt x="49" y="2"/>
                        <a:pt x="52" y="4"/>
                      </a:cubicBezTo>
                      <a:cubicBezTo>
                        <a:pt x="55" y="7"/>
                        <a:pt x="56" y="12"/>
                        <a:pt x="56" y="18"/>
                      </a:cubicBezTo>
                      <a:cubicBezTo>
                        <a:pt x="56" y="47"/>
                        <a:pt x="56" y="47"/>
                        <a:pt x="56" y="47"/>
                      </a:cubicBezTo>
                      <a:cubicBezTo>
                        <a:pt x="56" y="50"/>
                        <a:pt x="56" y="52"/>
                        <a:pt x="57" y="52"/>
                      </a:cubicBezTo>
                      <a:cubicBezTo>
                        <a:pt x="58" y="53"/>
                        <a:pt x="60" y="54"/>
                        <a:pt x="62" y="54"/>
                      </a:cubicBezTo>
                      <a:cubicBezTo>
                        <a:pt x="62" y="57"/>
                        <a:pt x="62" y="57"/>
                        <a:pt x="62" y="57"/>
                      </a:cubicBezTo>
                      <a:cubicBezTo>
                        <a:pt x="34" y="57"/>
                        <a:pt x="34" y="57"/>
                        <a:pt x="34" y="57"/>
                      </a:cubicBezTo>
                      <a:cubicBezTo>
                        <a:pt x="34" y="54"/>
                        <a:pt x="34" y="54"/>
                        <a:pt x="34" y="54"/>
                      </a:cubicBezTo>
                      <a:cubicBezTo>
                        <a:pt x="36" y="54"/>
                        <a:pt x="37" y="53"/>
                        <a:pt x="38" y="52"/>
                      </a:cubicBezTo>
                      <a:cubicBezTo>
                        <a:pt x="39" y="52"/>
                        <a:pt x="39" y="50"/>
                        <a:pt x="39" y="47"/>
                      </a:cubicBezTo>
                      <a:cubicBezTo>
                        <a:pt x="39" y="18"/>
                        <a:pt x="39" y="18"/>
                        <a:pt x="39" y="18"/>
                      </a:cubicBezTo>
                      <a:cubicBezTo>
                        <a:pt x="39" y="15"/>
                        <a:pt x="39" y="13"/>
                        <a:pt x="39" y="12"/>
                      </a:cubicBezTo>
                      <a:cubicBezTo>
                        <a:pt x="38" y="10"/>
                        <a:pt x="36" y="8"/>
                        <a:pt x="33" y="8"/>
                      </a:cubicBezTo>
                      <a:cubicBezTo>
                        <a:pt x="31" y="8"/>
                        <a:pt x="29" y="9"/>
                        <a:pt x="27" y="11"/>
                      </a:cubicBezTo>
                      <a:cubicBezTo>
                        <a:pt x="26" y="12"/>
                        <a:pt x="24" y="14"/>
                        <a:pt x="23" y="15"/>
                      </a:cubicBezTo>
                      <a:cubicBezTo>
                        <a:pt x="23" y="47"/>
                        <a:pt x="23" y="47"/>
                        <a:pt x="23" y="47"/>
                      </a:cubicBezTo>
                      <a:cubicBezTo>
                        <a:pt x="23" y="50"/>
                        <a:pt x="24" y="52"/>
                        <a:pt x="24" y="52"/>
                      </a:cubicBezTo>
                      <a:cubicBezTo>
                        <a:pt x="25" y="53"/>
                        <a:pt x="27" y="54"/>
                        <a:pt x="29" y="54"/>
                      </a:cubicBezTo>
                      <a:cubicBezTo>
                        <a:pt x="29" y="57"/>
                        <a:pt x="29" y="57"/>
                        <a:pt x="29" y="57"/>
                      </a:cubicBezTo>
                      <a:lnTo>
                        <a:pt x="0" y="57"/>
                      </a:ln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55" name="Freeform 47"/>
                <p:cNvSpPr>
                  <a:spLocks/>
                </p:cNvSpPr>
                <p:nvPr/>
              </p:nvSpPr>
              <p:spPr bwMode="auto">
                <a:xfrm>
                  <a:off x="2432" y="3611"/>
                  <a:ext cx="56" cy="112"/>
                </a:xfrm>
                <a:custGeom>
                  <a:avLst/>
                  <a:gdLst/>
                  <a:ahLst/>
                  <a:cxnLst>
                    <a:cxn ang="0">
                      <a:pos x="2" y="40"/>
                    </a:cxn>
                    <a:cxn ang="0">
                      <a:pos x="1" y="38"/>
                    </a:cxn>
                    <a:cxn ang="0">
                      <a:pos x="9" y="31"/>
                    </a:cxn>
                    <a:cxn ang="0">
                      <a:pos x="14" y="22"/>
                    </a:cxn>
                    <a:cxn ang="0">
                      <a:pos x="13" y="20"/>
                    </a:cxn>
                    <a:cxn ang="0">
                      <a:pos x="11" y="19"/>
                    </a:cxn>
                    <a:cxn ang="0">
                      <a:pos x="9" y="19"/>
                    </a:cxn>
                    <a:cxn ang="0">
                      <a:pos x="2" y="17"/>
                    </a:cxn>
                    <a:cxn ang="0">
                      <a:pos x="0" y="10"/>
                    </a:cxn>
                    <a:cxn ang="0">
                      <a:pos x="3" y="3"/>
                    </a:cxn>
                    <a:cxn ang="0">
                      <a:pos x="10" y="0"/>
                    </a:cxn>
                    <a:cxn ang="0">
                      <a:pos x="19" y="4"/>
                    </a:cxn>
                    <a:cxn ang="0">
                      <a:pos x="22" y="14"/>
                    </a:cxn>
                    <a:cxn ang="0">
                      <a:pos x="15" y="31"/>
                    </a:cxn>
                    <a:cxn ang="0">
                      <a:pos x="2" y="40"/>
                    </a:cxn>
                  </a:cxnLst>
                  <a:rect l="0" t="0" r="r" b="b"/>
                  <a:pathLst>
                    <a:path w="22" h="40">
                      <a:moveTo>
                        <a:pt x="2" y="40"/>
                      </a:moveTo>
                      <a:cubicBezTo>
                        <a:pt x="1" y="38"/>
                        <a:pt x="1" y="38"/>
                        <a:pt x="1" y="38"/>
                      </a:cubicBezTo>
                      <a:cubicBezTo>
                        <a:pt x="4" y="35"/>
                        <a:pt x="7" y="33"/>
                        <a:pt x="9" y="31"/>
                      </a:cubicBezTo>
                      <a:cubicBezTo>
                        <a:pt x="12" y="28"/>
                        <a:pt x="14" y="25"/>
                        <a:pt x="14" y="22"/>
                      </a:cubicBezTo>
                      <a:cubicBezTo>
                        <a:pt x="14" y="21"/>
                        <a:pt x="14" y="20"/>
                        <a:pt x="13" y="20"/>
                      </a:cubicBezTo>
                      <a:cubicBezTo>
                        <a:pt x="13" y="19"/>
                        <a:pt x="12" y="19"/>
                        <a:pt x="11" y="19"/>
                      </a:cubicBezTo>
                      <a:cubicBezTo>
                        <a:pt x="10" y="19"/>
                        <a:pt x="9" y="19"/>
                        <a:pt x="9" y="19"/>
                      </a:cubicBezTo>
                      <a:cubicBezTo>
                        <a:pt x="6" y="19"/>
                        <a:pt x="4" y="19"/>
                        <a:pt x="2" y="17"/>
                      </a:cubicBezTo>
                      <a:cubicBezTo>
                        <a:pt x="1" y="15"/>
                        <a:pt x="0" y="13"/>
                        <a:pt x="0" y="10"/>
                      </a:cubicBezTo>
                      <a:cubicBezTo>
                        <a:pt x="0" y="7"/>
                        <a:pt x="1" y="5"/>
                        <a:pt x="3" y="3"/>
                      </a:cubicBezTo>
                      <a:cubicBezTo>
                        <a:pt x="4" y="1"/>
                        <a:pt x="7" y="0"/>
                        <a:pt x="10" y="0"/>
                      </a:cubicBezTo>
                      <a:cubicBezTo>
                        <a:pt x="13" y="0"/>
                        <a:pt x="16" y="1"/>
                        <a:pt x="19" y="4"/>
                      </a:cubicBezTo>
                      <a:cubicBezTo>
                        <a:pt x="21" y="6"/>
                        <a:pt x="22" y="10"/>
                        <a:pt x="22" y="14"/>
                      </a:cubicBezTo>
                      <a:cubicBezTo>
                        <a:pt x="22" y="20"/>
                        <a:pt x="20" y="26"/>
                        <a:pt x="15" y="31"/>
                      </a:cubicBezTo>
                      <a:cubicBezTo>
                        <a:pt x="12" y="34"/>
                        <a:pt x="8" y="37"/>
                        <a:pt x="2" y="40"/>
                      </a:cubicBez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56" name="Freeform 48"/>
                <p:cNvSpPr>
                  <a:spLocks/>
                </p:cNvSpPr>
                <p:nvPr/>
              </p:nvSpPr>
              <p:spPr bwMode="auto">
                <a:xfrm>
                  <a:off x="2499" y="3684"/>
                  <a:ext cx="106" cy="167"/>
                </a:xfrm>
                <a:custGeom>
                  <a:avLst/>
                  <a:gdLst/>
                  <a:ahLst/>
                  <a:cxnLst>
                    <a:cxn ang="0">
                      <a:pos x="0" y="59"/>
                    </a:cxn>
                    <a:cxn ang="0">
                      <a:pos x="0" y="39"/>
                    </a:cxn>
                    <a:cxn ang="0">
                      <a:pos x="4" y="39"/>
                    </a:cxn>
                    <a:cxn ang="0">
                      <a:pos x="10" y="51"/>
                    </a:cxn>
                    <a:cxn ang="0">
                      <a:pos x="20" y="54"/>
                    </a:cxn>
                    <a:cxn ang="0">
                      <a:pos x="27" y="52"/>
                    </a:cxn>
                    <a:cxn ang="0">
                      <a:pos x="29" y="47"/>
                    </a:cxn>
                    <a:cxn ang="0">
                      <a:pos x="27" y="41"/>
                    </a:cxn>
                    <a:cxn ang="0">
                      <a:pos x="23" y="39"/>
                    </a:cxn>
                    <a:cxn ang="0">
                      <a:pos x="14" y="34"/>
                    </a:cxn>
                    <a:cxn ang="0">
                      <a:pos x="4" y="27"/>
                    </a:cxn>
                    <a:cxn ang="0">
                      <a:pos x="1" y="17"/>
                    </a:cxn>
                    <a:cxn ang="0">
                      <a:pos x="5" y="5"/>
                    </a:cxn>
                    <a:cxn ang="0">
                      <a:pos x="19" y="0"/>
                    </a:cxn>
                    <a:cxn ang="0">
                      <a:pos x="27" y="1"/>
                    </a:cxn>
                    <a:cxn ang="0">
                      <a:pos x="32" y="3"/>
                    </a:cxn>
                    <a:cxn ang="0">
                      <a:pos x="35" y="2"/>
                    </a:cxn>
                    <a:cxn ang="0">
                      <a:pos x="36" y="0"/>
                    </a:cxn>
                    <a:cxn ang="0">
                      <a:pos x="38" y="0"/>
                    </a:cxn>
                    <a:cxn ang="0">
                      <a:pos x="38" y="18"/>
                    </a:cxn>
                    <a:cxn ang="0">
                      <a:pos x="35" y="18"/>
                    </a:cxn>
                    <a:cxn ang="0">
                      <a:pos x="30" y="8"/>
                    </a:cxn>
                    <a:cxn ang="0">
                      <a:pos x="21" y="4"/>
                    </a:cxn>
                    <a:cxn ang="0">
                      <a:pos x="15" y="6"/>
                    </a:cxn>
                    <a:cxn ang="0">
                      <a:pos x="13" y="11"/>
                    </a:cxn>
                    <a:cxn ang="0">
                      <a:pos x="14" y="16"/>
                    </a:cxn>
                    <a:cxn ang="0">
                      <a:pos x="21" y="20"/>
                    </a:cxn>
                    <a:cxn ang="0">
                      <a:pos x="27" y="23"/>
                    </a:cxn>
                    <a:cxn ang="0">
                      <a:pos x="36" y="29"/>
                    </a:cxn>
                    <a:cxn ang="0">
                      <a:pos x="41" y="40"/>
                    </a:cxn>
                    <a:cxn ang="0">
                      <a:pos x="36" y="53"/>
                    </a:cxn>
                    <a:cxn ang="0">
                      <a:pos x="22" y="59"/>
                    </a:cxn>
                    <a:cxn ang="0">
                      <a:pos x="17" y="58"/>
                    </a:cxn>
                    <a:cxn ang="0">
                      <a:pos x="11" y="56"/>
                    </a:cxn>
                    <a:cxn ang="0">
                      <a:pos x="9" y="56"/>
                    </a:cxn>
                    <a:cxn ang="0">
                      <a:pos x="7" y="55"/>
                    </a:cxn>
                    <a:cxn ang="0">
                      <a:pos x="7" y="55"/>
                    </a:cxn>
                    <a:cxn ang="0">
                      <a:pos x="5" y="56"/>
                    </a:cxn>
                    <a:cxn ang="0">
                      <a:pos x="3" y="59"/>
                    </a:cxn>
                    <a:cxn ang="0">
                      <a:pos x="0" y="59"/>
                    </a:cxn>
                  </a:cxnLst>
                  <a:rect l="0" t="0" r="r" b="b"/>
                  <a:pathLst>
                    <a:path w="41" h="59">
                      <a:moveTo>
                        <a:pt x="0" y="59"/>
                      </a:moveTo>
                      <a:cubicBezTo>
                        <a:pt x="0" y="39"/>
                        <a:pt x="0" y="39"/>
                        <a:pt x="0" y="39"/>
                      </a:cubicBezTo>
                      <a:cubicBezTo>
                        <a:pt x="4" y="39"/>
                        <a:pt x="4" y="39"/>
                        <a:pt x="4" y="39"/>
                      </a:cubicBezTo>
                      <a:cubicBezTo>
                        <a:pt x="5" y="44"/>
                        <a:pt x="7" y="49"/>
                        <a:pt x="10" y="51"/>
                      </a:cubicBezTo>
                      <a:cubicBezTo>
                        <a:pt x="14" y="53"/>
                        <a:pt x="17" y="54"/>
                        <a:pt x="20" y="54"/>
                      </a:cubicBezTo>
                      <a:cubicBezTo>
                        <a:pt x="23" y="54"/>
                        <a:pt x="26" y="54"/>
                        <a:pt x="27" y="52"/>
                      </a:cubicBezTo>
                      <a:cubicBezTo>
                        <a:pt x="28" y="51"/>
                        <a:pt x="29" y="49"/>
                        <a:pt x="29" y="47"/>
                      </a:cubicBezTo>
                      <a:cubicBezTo>
                        <a:pt x="29" y="45"/>
                        <a:pt x="28" y="43"/>
                        <a:pt x="27" y="41"/>
                      </a:cubicBezTo>
                      <a:cubicBezTo>
                        <a:pt x="26" y="41"/>
                        <a:pt x="25" y="40"/>
                        <a:pt x="23" y="39"/>
                      </a:cubicBezTo>
                      <a:cubicBezTo>
                        <a:pt x="14" y="34"/>
                        <a:pt x="14" y="34"/>
                        <a:pt x="14" y="34"/>
                      </a:cubicBezTo>
                      <a:cubicBezTo>
                        <a:pt x="9" y="32"/>
                        <a:pt x="6" y="30"/>
                        <a:pt x="4" y="27"/>
                      </a:cubicBezTo>
                      <a:cubicBezTo>
                        <a:pt x="2" y="24"/>
                        <a:pt x="1" y="21"/>
                        <a:pt x="1" y="17"/>
                      </a:cubicBezTo>
                      <a:cubicBezTo>
                        <a:pt x="1" y="13"/>
                        <a:pt x="2" y="9"/>
                        <a:pt x="5" y="5"/>
                      </a:cubicBezTo>
                      <a:cubicBezTo>
                        <a:pt x="9" y="2"/>
                        <a:pt x="13" y="0"/>
                        <a:pt x="19" y="0"/>
                      </a:cubicBezTo>
                      <a:cubicBezTo>
                        <a:pt x="22" y="0"/>
                        <a:pt x="24" y="1"/>
                        <a:pt x="27" y="1"/>
                      </a:cubicBezTo>
                      <a:cubicBezTo>
                        <a:pt x="30" y="2"/>
                        <a:pt x="32" y="3"/>
                        <a:pt x="32" y="3"/>
                      </a:cubicBezTo>
                      <a:cubicBezTo>
                        <a:pt x="33" y="3"/>
                        <a:pt x="34" y="3"/>
                        <a:pt x="35" y="2"/>
                      </a:cubicBezTo>
                      <a:cubicBezTo>
                        <a:pt x="35" y="2"/>
                        <a:pt x="35" y="1"/>
                        <a:pt x="36" y="0"/>
                      </a:cubicBezTo>
                      <a:cubicBezTo>
                        <a:pt x="38" y="0"/>
                        <a:pt x="38" y="0"/>
                        <a:pt x="38" y="0"/>
                      </a:cubicBezTo>
                      <a:cubicBezTo>
                        <a:pt x="38" y="18"/>
                        <a:pt x="38" y="18"/>
                        <a:pt x="38" y="18"/>
                      </a:cubicBezTo>
                      <a:cubicBezTo>
                        <a:pt x="35" y="18"/>
                        <a:pt x="35" y="18"/>
                        <a:pt x="35" y="18"/>
                      </a:cubicBezTo>
                      <a:cubicBezTo>
                        <a:pt x="34" y="14"/>
                        <a:pt x="32" y="10"/>
                        <a:pt x="30" y="8"/>
                      </a:cubicBezTo>
                      <a:cubicBezTo>
                        <a:pt x="27" y="5"/>
                        <a:pt x="24" y="4"/>
                        <a:pt x="21" y="4"/>
                      </a:cubicBezTo>
                      <a:cubicBezTo>
                        <a:pt x="18" y="4"/>
                        <a:pt x="16" y="5"/>
                        <a:pt x="15" y="6"/>
                      </a:cubicBezTo>
                      <a:cubicBezTo>
                        <a:pt x="13" y="8"/>
                        <a:pt x="13" y="10"/>
                        <a:pt x="13" y="11"/>
                      </a:cubicBezTo>
                      <a:cubicBezTo>
                        <a:pt x="13" y="13"/>
                        <a:pt x="13" y="14"/>
                        <a:pt x="14" y="16"/>
                      </a:cubicBezTo>
                      <a:cubicBezTo>
                        <a:pt x="16" y="17"/>
                        <a:pt x="18" y="18"/>
                        <a:pt x="21" y="20"/>
                      </a:cubicBezTo>
                      <a:cubicBezTo>
                        <a:pt x="27" y="23"/>
                        <a:pt x="27" y="23"/>
                        <a:pt x="27" y="23"/>
                      </a:cubicBezTo>
                      <a:cubicBezTo>
                        <a:pt x="31" y="25"/>
                        <a:pt x="34" y="27"/>
                        <a:pt x="36" y="29"/>
                      </a:cubicBezTo>
                      <a:cubicBezTo>
                        <a:pt x="39" y="32"/>
                        <a:pt x="41" y="36"/>
                        <a:pt x="41" y="40"/>
                      </a:cubicBezTo>
                      <a:cubicBezTo>
                        <a:pt x="41" y="45"/>
                        <a:pt x="39" y="49"/>
                        <a:pt x="36" y="53"/>
                      </a:cubicBezTo>
                      <a:cubicBezTo>
                        <a:pt x="33" y="57"/>
                        <a:pt x="28" y="59"/>
                        <a:pt x="22" y="59"/>
                      </a:cubicBezTo>
                      <a:cubicBezTo>
                        <a:pt x="20" y="59"/>
                        <a:pt x="18" y="58"/>
                        <a:pt x="17" y="58"/>
                      </a:cubicBezTo>
                      <a:cubicBezTo>
                        <a:pt x="15" y="58"/>
                        <a:pt x="13" y="57"/>
                        <a:pt x="11" y="56"/>
                      </a:cubicBezTo>
                      <a:cubicBezTo>
                        <a:pt x="9" y="56"/>
                        <a:pt x="9" y="56"/>
                        <a:pt x="9" y="56"/>
                      </a:cubicBezTo>
                      <a:cubicBezTo>
                        <a:pt x="8" y="55"/>
                        <a:pt x="8" y="55"/>
                        <a:pt x="7" y="55"/>
                      </a:cubicBezTo>
                      <a:cubicBezTo>
                        <a:pt x="7" y="55"/>
                        <a:pt x="7" y="55"/>
                        <a:pt x="7" y="55"/>
                      </a:cubicBezTo>
                      <a:cubicBezTo>
                        <a:pt x="6" y="55"/>
                        <a:pt x="5" y="55"/>
                        <a:pt x="5" y="56"/>
                      </a:cubicBezTo>
                      <a:cubicBezTo>
                        <a:pt x="5" y="56"/>
                        <a:pt x="4" y="57"/>
                        <a:pt x="3" y="59"/>
                      </a:cubicBezTo>
                      <a:lnTo>
                        <a:pt x="0" y="59"/>
                      </a:ln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grpSp>
          <p:grpSp>
            <p:nvGrpSpPr>
              <p:cNvPr id="1038" name="Group 49"/>
              <p:cNvGrpSpPr>
                <a:grpSpLocks/>
              </p:cNvGrpSpPr>
              <p:nvPr/>
            </p:nvGrpSpPr>
            <p:grpSpPr bwMode="auto">
              <a:xfrm>
                <a:off x="1427" y="3915"/>
                <a:ext cx="1092" cy="304"/>
                <a:chOff x="1423" y="3915"/>
                <a:chExt cx="1092" cy="304"/>
              </a:xfrm>
            </p:grpSpPr>
            <p:sp>
              <p:nvSpPr>
                <p:cNvPr id="17458" name="Freeform 50"/>
                <p:cNvSpPr>
                  <a:spLocks/>
                </p:cNvSpPr>
                <p:nvPr/>
              </p:nvSpPr>
              <p:spPr bwMode="auto">
                <a:xfrm>
                  <a:off x="1423" y="3922"/>
                  <a:ext cx="229" cy="226"/>
                </a:xfrm>
                <a:custGeom>
                  <a:avLst/>
                  <a:gdLst/>
                  <a:ahLst/>
                  <a:cxnLst>
                    <a:cxn ang="0">
                      <a:pos x="0" y="81"/>
                    </a:cxn>
                    <a:cxn ang="0">
                      <a:pos x="0" y="78"/>
                    </a:cxn>
                    <a:cxn ang="0">
                      <a:pos x="7" y="76"/>
                    </a:cxn>
                    <a:cxn ang="0">
                      <a:pos x="10" y="69"/>
                    </a:cxn>
                    <a:cxn ang="0">
                      <a:pos x="10" y="11"/>
                    </a:cxn>
                    <a:cxn ang="0">
                      <a:pos x="7" y="4"/>
                    </a:cxn>
                    <a:cxn ang="0">
                      <a:pos x="0" y="3"/>
                    </a:cxn>
                    <a:cxn ang="0">
                      <a:pos x="0" y="0"/>
                    </a:cxn>
                    <a:cxn ang="0">
                      <a:pos x="41" y="0"/>
                    </a:cxn>
                    <a:cxn ang="0">
                      <a:pos x="41" y="3"/>
                    </a:cxn>
                    <a:cxn ang="0">
                      <a:pos x="33" y="4"/>
                    </a:cxn>
                    <a:cxn ang="0">
                      <a:pos x="30" y="11"/>
                    </a:cxn>
                    <a:cxn ang="0">
                      <a:pos x="30" y="36"/>
                    </a:cxn>
                    <a:cxn ang="0">
                      <a:pos x="59" y="36"/>
                    </a:cxn>
                    <a:cxn ang="0">
                      <a:pos x="59" y="11"/>
                    </a:cxn>
                    <a:cxn ang="0">
                      <a:pos x="55" y="4"/>
                    </a:cxn>
                    <a:cxn ang="0">
                      <a:pos x="48" y="3"/>
                    </a:cxn>
                    <a:cxn ang="0">
                      <a:pos x="48" y="0"/>
                    </a:cxn>
                    <a:cxn ang="0">
                      <a:pos x="89" y="0"/>
                    </a:cxn>
                    <a:cxn ang="0">
                      <a:pos x="89" y="3"/>
                    </a:cxn>
                    <a:cxn ang="0">
                      <a:pos x="82" y="4"/>
                    </a:cxn>
                    <a:cxn ang="0">
                      <a:pos x="78" y="11"/>
                    </a:cxn>
                    <a:cxn ang="0">
                      <a:pos x="78" y="69"/>
                    </a:cxn>
                    <a:cxn ang="0">
                      <a:pos x="82" y="77"/>
                    </a:cxn>
                    <a:cxn ang="0">
                      <a:pos x="89" y="78"/>
                    </a:cxn>
                    <a:cxn ang="0">
                      <a:pos x="89" y="81"/>
                    </a:cxn>
                    <a:cxn ang="0">
                      <a:pos x="48" y="81"/>
                    </a:cxn>
                    <a:cxn ang="0">
                      <a:pos x="48" y="78"/>
                    </a:cxn>
                    <a:cxn ang="0">
                      <a:pos x="55" y="76"/>
                    </a:cxn>
                    <a:cxn ang="0">
                      <a:pos x="59" y="69"/>
                    </a:cxn>
                    <a:cxn ang="0">
                      <a:pos x="59" y="42"/>
                    </a:cxn>
                    <a:cxn ang="0">
                      <a:pos x="30" y="42"/>
                    </a:cxn>
                    <a:cxn ang="0">
                      <a:pos x="30" y="69"/>
                    </a:cxn>
                    <a:cxn ang="0">
                      <a:pos x="34" y="77"/>
                    </a:cxn>
                    <a:cxn ang="0">
                      <a:pos x="41" y="78"/>
                    </a:cxn>
                    <a:cxn ang="0">
                      <a:pos x="41" y="81"/>
                    </a:cxn>
                    <a:cxn ang="0">
                      <a:pos x="0" y="81"/>
                    </a:cxn>
                  </a:cxnLst>
                  <a:rect l="0" t="0" r="r" b="b"/>
                  <a:pathLst>
                    <a:path w="89" h="81">
                      <a:moveTo>
                        <a:pt x="0" y="81"/>
                      </a:moveTo>
                      <a:cubicBezTo>
                        <a:pt x="0" y="78"/>
                        <a:pt x="0" y="78"/>
                        <a:pt x="0" y="78"/>
                      </a:cubicBezTo>
                      <a:cubicBezTo>
                        <a:pt x="3" y="78"/>
                        <a:pt x="6" y="77"/>
                        <a:pt x="7" y="76"/>
                      </a:cubicBezTo>
                      <a:cubicBezTo>
                        <a:pt x="9" y="75"/>
                        <a:pt x="10" y="73"/>
                        <a:pt x="10" y="69"/>
                      </a:cubicBezTo>
                      <a:cubicBezTo>
                        <a:pt x="10" y="11"/>
                        <a:pt x="10" y="11"/>
                        <a:pt x="10" y="11"/>
                      </a:cubicBezTo>
                      <a:cubicBezTo>
                        <a:pt x="10" y="8"/>
                        <a:pt x="9" y="6"/>
                        <a:pt x="7" y="4"/>
                      </a:cubicBezTo>
                      <a:cubicBezTo>
                        <a:pt x="6" y="4"/>
                        <a:pt x="4" y="3"/>
                        <a:pt x="0" y="3"/>
                      </a:cubicBezTo>
                      <a:cubicBezTo>
                        <a:pt x="0" y="0"/>
                        <a:pt x="0" y="0"/>
                        <a:pt x="0" y="0"/>
                      </a:cubicBezTo>
                      <a:cubicBezTo>
                        <a:pt x="41" y="0"/>
                        <a:pt x="41" y="0"/>
                        <a:pt x="41" y="0"/>
                      </a:cubicBezTo>
                      <a:cubicBezTo>
                        <a:pt x="41" y="3"/>
                        <a:pt x="41" y="3"/>
                        <a:pt x="41" y="3"/>
                      </a:cubicBezTo>
                      <a:cubicBezTo>
                        <a:pt x="37" y="3"/>
                        <a:pt x="35" y="3"/>
                        <a:pt x="33" y="4"/>
                      </a:cubicBezTo>
                      <a:cubicBezTo>
                        <a:pt x="31" y="5"/>
                        <a:pt x="30" y="8"/>
                        <a:pt x="30" y="11"/>
                      </a:cubicBezTo>
                      <a:cubicBezTo>
                        <a:pt x="30" y="36"/>
                        <a:pt x="30" y="36"/>
                        <a:pt x="30" y="36"/>
                      </a:cubicBezTo>
                      <a:cubicBezTo>
                        <a:pt x="59" y="36"/>
                        <a:pt x="59" y="36"/>
                        <a:pt x="59" y="36"/>
                      </a:cubicBezTo>
                      <a:cubicBezTo>
                        <a:pt x="59" y="11"/>
                        <a:pt x="59" y="11"/>
                        <a:pt x="59" y="11"/>
                      </a:cubicBezTo>
                      <a:cubicBezTo>
                        <a:pt x="59" y="8"/>
                        <a:pt x="58" y="6"/>
                        <a:pt x="55" y="4"/>
                      </a:cubicBezTo>
                      <a:cubicBezTo>
                        <a:pt x="54" y="4"/>
                        <a:pt x="52" y="3"/>
                        <a:pt x="48" y="3"/>
                      </a:cubicBezTo>
                      <a:cubicBezTo>
                        <a:pt x="48" y="0"/>
                        <a:pt x="48" y="0"/>
                        <a:pt x="48" y="0"/>
                      </a:cubicBezTo>
                      <a:cubicBezTo>
                        <a:pt x="89" y="0"/>
                        <a:pt x="89" y="0"/>
                        <a:pt x="89" y="0"/>
                      </a:cubicBezTo>
                      <a:cubicBezTo>
                        <a:pt x="89" y="3"/>
                        <a:pt x="89" y="3"/>
                        <a:pt x="89" y="3"/>
                      </a:cubicBezTo>
                      <a:cubicBezTo>
                        <a:pt x="85" y="3"/>
                        <a:pt x="83" y="4"/>
                        <a:pt x="82" y="4"/>
                      </a:cubicBezTo>
                      <a:cubicBezTo>
                        <a:pt x="79" y="6"/>
                        <a:pt x="78" y="8"/>
                        <a:pt x="78" y="11"/>
                      </a:cubicBezTo>
                      <a:cubicBezTo>
                        <a:pt x="78" y="69"/>
                        <a:pt x="78" y="69"/>
                        <a:pt x="78" y="69"/>
                      </a:cubicBezTo>
                      <a:cubicBezTo>
                        <a:pt x="78" y="73"/>
                        <a:pt x="80" y="75"/>
                        <a:pt x="82" y="77"/>
                      </a:cubicBezTo>
                      <a:cubicBezTo>
                        <a:pt x="83" y="77"/>
                        <a:pt x="86" y="78"/>
                        <a:pt x="89" y="78"/>
                      </a:cubicBezTo>
                      <a:cubicBezTo>
                        <a:pt x="89" y="81"/>
                        <a:pt x="89" y="81"/>
                        <a:pt x="89" y="81"/>
                      </a:cubicBezTo>
                      <a:cubicBezTo>
                        <a:pt x="48" y="81"/>
                        <a:pt x="48" y="81"/>
                        <a:pt x="48" y="81"/>
                      </a:cubicBezTo>
                      <a:cubicBezTo>
                        <a:pt x="48" y="78"/>
                        <a:pt x="48" y="78"/>
                        <a:pt x="48" y="78"/>
                      </a:cubicBezTo>
                      <a:cubicBezTo>
                        <a:pt x="51" y="78"/>
                        <a:pt x="54" y="77"/>
                        <a:pt x="55" y="76"/>
                      </a:cubicBezTo>
                      <a:cubicBezTo>
                        <a:pt x="57" y="75"/>
                        <a:pt x="59" y="73"/>
                        <a:pt x="59" y="69"/>
                      </a:cubicBezTo>
                      <a:cubicBezTo>
                        <a:pt x="59" y="42"/>
                        <a:pt x="59" y="42"/>
                        <a:pt x="59" y="42"/>
                      </a:cubicBezTo>
                      <a:cubicBezTo>
                        <a:pt x="30" y="42"/>
                        <a:pt x="30" y="42"/>
                        <a:pt x="30" y="42"/>
                      </a:cubicBezTo>
                      <a:cubicBezTo>
                        <a:pt x="30" y="69"/>
                        <a:pt x="30" y="69"/>
                        <a:pt x="30" y="69"/>
                      </a:cubicBezTo>
                      <a:cubicBezTo>
                        <a:pt x="30" y="73"/>
                        <a:pt x="31" y="75"/>
                        <a:pt x="34" y="77"/>
                      </a:cubicBezTo>
                      <a:cubicBezTo>
                        <a:pt x="35" y="77"/>
                        <a:pt x="37" y="78"/>
                        <a:pt x="41" y="78"/>
                      </a:cubicBezTo>
                      <a:cubicBezTo>
                        <a:pt x="41" y="81"/>
                        <a:pt x="41" y="81"/>
                        <a:pt x="41" y="81"/>
                      </a:cubicBezTo>
                      <a:lnTo>
                        <a:pt x="0" y="81"/>
                      </a:ln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59" name="Freeform 51"/>
                <p:cNvSpPr>
                  <a:spLocks noEditPoints="1"/>
                </p:cNvSpPr>
                <p:nvPr/>
              </p:nvSpPr>
              <p:spPr bwMode="auto">
                <a:xfrm>
                  <a:off x="1661" y="3990"/>
                  <a:ext cx="141" cy="164"/>
                </a:xfrm>
                <a:custGeom>
                  <a:avLst/>
                  <a:gdLst/>
                  <a:ahLst/>
                  <a:cxnLst>
                    <a:cxn ang="0">
                      <a:pos x="19" y="12"/>
                    </a:cxn>
                    <a:cxn ang="0">
                      <a:pos x="28" y="4"/>
                    </a:cxn>
                    <a:cxn ang="0">
                      <a:pos x="35" y="10"/>
                    </a:cxn>
                    <a:cxn ang="0">
                      <a:pos x="37" y="29"/>
                    </a:cxn>
                    <a:cxn ang="0">
                      <a:pos x="35" y="49"/>
                    </a:cxn>
                    <a:cxn ang="0">
                      <a:pos x="28" y="55"/>
                    </a:cxn>
                    <a:cxn ang="0">
                      <a:pos x="19" y="47"/>
                    </a:cxn>
                    <a:cxn ang="0">
                      <a:pos x="18" y="29"/>
                    </a:cxn>
                    <a:cxn ang="0">
                      <a:pos x="19" y="12"/>
                    </a:cxn>
                    <a:cxn ang="0">
                      <a:pos x="8" y="50"/>
                    </a:cxn>
                    <a:cxn ang="0">
                      <a:pos x="28" y="59"/>
                    </a:cxn>
                    <a:cxn ang="0">
                      <a:pos x="47" y="50"/>
                    </a:cxn>
                    <a:cxn ang="0">
                      <a:pos x="55" y="29"/>
                    </a:cxn>
                    <a:cxn ang="0">
                      <a:pos x="47" y="9"/>
                    </a:cxn>
                    <a:cxn ang="0">
                      <a:pos x="28" y="0"/>
                    </a:cxn>
                    <a:cxn ang="0">
                      <a:pos x="8" y="8"/>
                    </a:cxn>
                    <a:cxn ang="0">
                      <a:pos x="0" y="29"/>
                    </a:cxn>
                    <a:cxn ang="0">
                      <a:pos x="8" y="50"/>
                    </a:cxn>
                  </a:cxnLst>
                  <a:rect l="0" t="0" r="r" b="b"/>
                  <a:pathLst>
                    <a:path w="55" h="59">
                      <a:moveTo>
                        <a:pt x="19" y="12"/>
                      </a:moveTo>
                      <a:cubicBezTo>
                        <a:pt x="21" y="7"/>
                        <a:pt x="24" y="4"/>
                        <a:pt x="28" y="4"/>
                      </a:cubicBezTo>
                      <a:cubicBezTo>
                        <a:pt x="31" y="4"/>
                        <a:pt x="34" y="6"/>
                        <a:pt x="35" y="10"/>
                      </a:cubicBezTo>
                      <a:cubicBezTo>
                        <a:pt x="36" y="14"/>
                        <a:pt x="37" y="20"/>
                        <a:pt x="37" y="29"/>
                      </a:cubicBezTo>
                      <a:cubicBezTo>
                        <a:pt x="37" y="38"/>
                        <a:pt x="36" y="45"/>
                        <a:pt x="35" y="49"/>
                      </a:cubicBezTo>
                      <a:cubicBezTo>
                        <a:pt x="34" y="53"/>
                        <a:pt x="31" y="55"/>
                        <a:pt x="28" y="55"/>
                      </a:cubicBezTo>
                      <a:cubicBezTo>
                        <a:pt x="23" y="55"/>
                        <a:pt x="21" y="52"/>
                        <a:pt x="19" y="47"/>
                      </a:cubicBezTo>
                      <a:cubicBezTo>
                        <a:pt x="19" y="44"/>
                        <a:pt x="18" y="38"/>
                        <a:pt x="18" y="29"/>
                      </a:cubicBezTo>
                      <a:cubicBezTo>
                        <a:pt x="18" y="21"/>
                        <a:pt x="19" y="15"/>
                        <a:pt x="19" y="12"/>
                      </a:cubicBezTo>
                      <a:close/>
                      <a:moveTo>
                        <a:pt x="8" y="50"/>
                      </a:moveTo>
                      <a:cubicBezTo>
                        <a:pt x="13" y="56"/>
                        <a:pt x="20" y="59"/>
                        <a:pt x="28" y="59"/>
                      </a:cubicBezTo>
                      <a:cubicBezTo>
                        <a:pt x="36" y="59"/>
                        <a:pt x="42" y="56"/>
                        <a:pt x="47" y="50"/>
                      </a:cubicBezTo>
                      <a:cubicBezTo>
                        <a:pt x="52" y="44"/>
                        <a:pt x="55" y="37"/>
                        <a:pt x="55" y="29"/>
                      </a:cubicBezTo>
                      <a:cubicBezTo>
                        <a:pt x="55" y="21"/>
                        <a:pt x="52" y="14"/>
                        <a:pt x="47" y="9"/>
                      </a:cubicBezTo>
                      <a:cubicBezTo>
                        <a:pt x="42" y="3"/>
                        <a:pt x="35" y="0"/>
                        <a:pt x="28" y="0"/>
                      </a:cubicBezTo>
                      <a:cubicBezTo>
                        <a:pt x="20" y="0"/>
                        <a:pt x="13" y="3"/>
                        <a:pt x="8" y="8"/>
                      </a:cubicBezTo>
                      <a:cubicBezTo>
                        <a:pt x="3" y="14"/>
                        <a:pt x="0" y="21"/>
                        <a:pt x="0" y="29"/>
                      </a:cubicBezTo>
                      <a:cubicBezTo>
                        <a:pt x="0" y="38"/>
                        <a:pt x="3" y="45"/>
                        <a:pt x="8" y="50"/>
                      </a:cubicBez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60" name="Freeform 52"/>
                <p:cNvSpPr>
                  <a:spLocks/>
                </p:cNvSpPr>
                <p:nvPr/>
              </p:nvSpPr>
              <p:spPr bwMode="auto">
                <a:xfrm>
                  <a:off x="1816" y="3990"/>
                  <a:ext cx="106" cy="164"/>
                </a:xfrm>
                <a:custGeom>
                  <a:avLst/>
                  <a:gdLst/>
                  <a:ahLst/>
                  <a:cxnLst>
                    <a:cxn ang="0">
                      <a:pos x="0" y="59"/>
                    </a:cxn>
                    <a:cxn ang="0">
                      <a:pos x="0" y="39"/>
                    </a:cxn>
                    <a:cxn ang="0">
                      <a:pos x="4" y="39"/>
                    </a:cxn>
                    <a:cxn ang="0">
                      <a:pos x="10" y="51"/>
                    </a:cxn>
                    <a:cxn ang="0">
                      <a:pos x="20" y="54"/>
                    </a:cxn>
                    <a:cxn ang="0">
                      <a:pos x="27" y="52"/>
                    </a:cxn>
                    <a:cxn ang="0">
                      <a:pos x="29" y="47"/>
                    </a:cxn>
                    <a:cxn ang="0">
                      <a:pos x="27" y="41"/>
                    </a:cxn>
                    <a:cxn ang="0">
                      <a:pos x="23" y="39"/>
                    </a:cxn>
                    <a:cxn ang="0">
                      <a:pos x="14" y="34"/>
                    </a:cxn>
                    <a:cxn ang="0">
                      <a:pos x="4" y="27"/>
                    </a:cxn>
                    <a:cxn ang="0">
                      <a:pos x="1" y="17"/>
                    </a:cxn>
                    <a:cxn ang="0">
                      <a:pos x="5" y="5"/>
                    </a:cxn>
                    <a:cxn ang="0">
                      <a:pos x="19" y="0"/>
                    </a:cxn>
                    <a:cxn ang="0">
                      <a:pos x="27" y="1"/>
                    </a:cxn>
                    <a:cxn ang="0">
                      <a:pos x="32" y="3"/>
                    </a:cxn>
                    <a:cxn ang="0">
                      <a:pos x="35" y="2"/>
                    </a:cxn>
                    <a:cxn ang="0">
                      <a:pos x="36" y="0"/>
                    </a:cxn>
                    <a:cxn ang="0">
                      <a:pos x="38" y="0"/>
                    </a:cxn>
                    <a:cxn ang="0">
                      <a:pos x="38" y="18"/>
                    </a:cxn>
                    <a:cxn ang="0">
                      <a:pos x="35" y="18"/>
                    </a:cxn>
                    <a:cxn ang="0">
                      <a:pos x="30" y="8"/>
                    </a:cxn>
                    <a:cxn ang="0">
                      <a:pos x="21" y="4"/>
                    </a:cxn>
                    <a:cxn ang="0">
                      <a:pos x="15" y="6"/>
                    </a:cxn>
                    <a:cxn ang="0">
                      <a:pos x="13" y="11"/>
                    </a:cxn>
                    <a:cxn ang="0">
                      <a:pos x="14" y="16"/>
                    </a:cxn>
                    <a:cxn ang="0">
                      <a:pos x="21" y="20"/>
                    </a:cxn>
                    <a:cxn ang="0">
                      <a:pos x="27" y="23"/>
                    </a:cxn>
                    <a:cxn ang="0">
                      <a:pos x="36" y="29"/>
                    </a:cxn>
                    <a:cxn ang="0">
                      <a:pos x="41" y="40"/>
                    </a:cxn>
                    <a:cxn ang="0">
                      <a:pos x="36" y="53"/>
                    </a:cxn>
                    <a:cxn ang="0">
                      <a:pos x="22" y="59"/>
                    </a:cxn>
                    <a:cxn ang="0">
                      <a:pos x="17" y="58"/>
                    </a:cxn>
                    <a:cxn ang="0">
                      <a:pos x="11" y="56"/>
                    </a:cxn>
                    <a:cxn ang="0">
                      <a:pos x="9" y="56"/>
                    </a:cxn>
                    <a:cxn ang="0">
                      <a:pos x="7" y="55"/>
                    </a:cxn>
                    <a:cxn ang="0">
                      <a:pos x="7" y="55"/>
                    </a:cxn>
                    <a:cxn ang="0">
                      <a:pos x="5" y="56"/>
                    </a:cxn>
                    <a:cxn ang="0">
                      <a:pos x="3" y="59"/>
                    </a:cxn>
                    <a:cxn ang="0">
                      <a:pos x="0" y="59"/>
                    </a:cxn>
                  </a:cxnLst>
                  <a:rect l="0" t="0" r="r" b="b"/>
                  <a:pathLst>
                    <a:path w="41" h="59">
                      <a:moveTo>
                        <a:pt x="0" y="59"/>
                      </a:moveTo>
                      <a:cubicBezTo>
                        <a:pt x="0" y="39"/>
                        <a:pt x="0" y="39"/>
                        <a:pt x="0" y="39"/>
                      </a:cubicBezTo>
                      <a:cubicBezTo>
                        <a:pt x="4" y="39"/>
                        <a:pt x="4" y="39"/>
                        <a:pt x="4" y="39"/>
                      </a:cubicBezTo>
                      <a:cubicBezTo>
                        <a:pt x="5" y="44"/>
                        <a:pt x="7" y="49"/>
                        <a:pt x="10" y="51"/>
                      </a:cubicBezTo>
                      <a:cubicBezTo>
                        <a:pt x="14" y="53"/>
                        <a:pt x="17" y="54"/>
                        <a:pt x="20" y="54"/>
                      </a:cubicBezTo>
                      <a:cubicBezTo>
                        <a:pt x="23" y="54"/>
                        <a:pt x="26" y="54"/>
                        <a:pt x="27" y="52"/>
                      </a:cubicBezTo>
                      <a:cubicBezTo>
                        <a:pt x="28" y="51"/>
                        <a:pt x="29" y="49"/>
                        <a:pt x="29" y="47"/>
                      </a:cubicBezTo>
                      <a:cubicBezTo>
                        <a:pt x="29" y="45"/>
                        <a:pt x="28" y="43"/>
                        <a:pt x="27" y="41"/>
                      </a:cubicBezTo>
                      <a:cubicBezTo>
                        <a:pt x="26" y="41"/>
                        <a:pt x="25" y="40"/>
                        <a:pt x="23" y="39"/>
                      </a:cubicBezTo>
                      <a:cubicBezTo>
                        <a:pt x="14" y="34"/>
                        <a:pt x="14" y="34"/>
                        <a:pt x="14" y="34"/>
                      </a:cubicBezTo>
                      <a:cubicBezTo>
                        <a:pt x="9" y="32"/>
                        <a:pt x="6" y="30"/>
                        <a:pt x="4" y="27"/>
                      </a:cubicBezTo>
                      <a:cubicBezTo>
                        <a:pt x="2" y="24"/>
                        <a:pt x="1" y="21"/>
                        <a:pt x="1" y="17"/>
                      </a:cubicBezTo>
                      <a:cubicBezTo>
                        <a:pt x="1" y="13"/>
                        <a:pt x="2" y="9"/>
                        <a:pt x="5" y="5"/>
                      </a:cubicBezTo>
                      <a:cubicBezTo>
                        <a:pt x="9" y="2"/>
                        <a:pt x="13" y="0"/>
                        <a:pt x="19" y="0"/>
                      </a:cubicBezTo>
                      <a:cubicBezTo>
                        <a:pt x="22" y="0"/>
                        <a:pt x="24" y="1"/>
                        <a:pt x="27" y="1"/>
                      </a:cubicBezTo>
                      <a:cubicBezTo>
                        <a:pt x="30" y="2"/>
                        <a:pt x="32" y="3"/>
                        <a:pt x="32" y="3"/>
                      </a:cubicBezTo>
                      <a:cubicBezTo>
                        <a:pt x="33" y="3"/>
                        <a:pt x="34" y="3"/>
                        <a:pt x="35" y="2"/>
                      </a:cubicBezTo>
                      <a:cubicBezTo>
                        <a:pt x="35" y="2"/>
                        <a:pt x="35" y="1"/>
                        <a:pt x="36" y="0"/>
                      </a:cubicBezTo>
                      <a:cubicBezTo>
                        <a:pt x="38" y="0"/>
                        <a:pt x="38" y="0"/>
                        <a:pt x="38" y="0"/>
                      </a:cubicBezTo>
                      <a:cubicBezTo>
                        <a:pt x="38" y="18"/>
                        <a:pt x="38" y="18"/>
                        <a:pt x="38" y="18"/>
                      </a:cubicBezTo>
                      <a:cubicBezTo>
                        <a:pt x="35" y="18"/>
                        <a:pt x="35" y="18"/>
                        <a:pt x="35" y="18"/>
                      </a:cubicBezTo>
                      <a:cubicBezTo>
                        <a:pt x="34" y="14"/>
                        <a:pt x="32" y="10"/>
                        <a:pt x="30" y="8"/>
                      </a:cubicBezTo>
                      <a:cubicBezTo>
                        <a:pt x="27" y="5"/>
                        <a:pt x="24" y="4"/>
                        <a:pt x="21" y="4"/>
                      </a:cubicBezTo>
                      <a:cubicBezTo>
                        <a:pt x="18" y="4"/>
                        <a:pt x="16" y="5"/>
                        <a:pt x="15" y="6"/>
                      </a:cubicBezTo>
                      <a:cubicBezTo>
                        <a:pt x="13" y="8"/>
                        <a:pt x="13" y="10"/>
                        <a:pt x="13" y="11"/>
                      </a:cubicBezTo>
                      <a:cubicBezTo>
                        <a:pt x="13" y="13"/>
                        <a:pt x="13" y="14"/>
                        <a:pt x="14" y="16"/>
                      </a:cubicBezTo>
                      <a:cubicBezTo>
                        <a:pt x="16" y="17"/>
                        <a:pt x="18" y="18"/>
                        <a:pt x="21" y="20"/>
                      </a:cubicBezTo>
                      <a:cubicBezTo>
                        <a:pt x="27" y="23"/>
                        <a:pt x="27" y="23"/>
                        <a:pt x="27" y="23"/>
                      </a:cubicBezTo>
                      <a:cubicBezTo>
                        <a:pt x="31" y="25"/>
                        <a:pt x="34" y="27"/>
                        <a:pt x="36" y="29"/>
                      </a:cubicBezTo>
                      <a:cubicBezTo>
                        <a:pt x="39" y="32"/>
                        <a:pt x="41" y="36"/>
                        <a:pt x="41" y="40"/>
                      </a:cubicBezTo>
                      <a:cubicBezTo>
                        <a:pt x="41" y="45"/>
                        <a:pt x="39" y="49"/>
                        <a:pt x="36" y="53"/>
                      </a:cubicBezTo>
                      <a:cubicBezTo>
                        <a:pt x="33" y="57"/>
                        <a:pt x="28" y="59"/>
                        <a:pt x="22" y="59"/>
                      </a:cubicBezTo>
                      <a:cubicBezTo>
                        <a:pt x="20" y="59"/>
                        <a:pt x="18" y="58"/>
                        <a:pt x="17" y="58"/>
                      </a:cubicBezTo>
                      <a:cubicBezTo>
                        <a:pt x="15" y="58"/>
                        <a:pt x="13" y="57"/>
                        <a:pt x="11" y="56"/>
                      </a:cubicBezTo>
                      <a:cubicBezTo>
                        <a:pt x="9" y="56"/>
                        <a:pt x="9" y="56"/>
                        <a:pt x="9" y="56"/>
                      </a:cubicBezTo>
                      <a:cubicBezTo>
                        <a:pt x="8" y="55"/>
                        <a:pt x="8" y="55"/>
                        <a:pt x="7" y="55"/>
                      </a:cubicBezTo>
                      <a:cubicBezTo>
                        <a:pt x="7" y="55"/>
                        <a:pt x="7" y="55"/>
                        <a:pt x="7" y="55"/>
                      </a:cubicBezTo>
                      <a:cubicBezTo>
                        <a:pt x="6" y="55"/>
                        <a:pt x="5" y="55"/>
                        <a:pt x="5" y="56"/>
                      </a:cubicBezTo>
                      <a:cubicBezTo>
                        <a:pt x="4" y="56"/>
                        <a:pt x="4" y="57"/>
                        <a:pt x="3" y="59"/>
                      </a:cubicBezTo>
                      <a:lnTo>
                        <a:pt x="0" y="59"/>
                      </a:ln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61" name="Freeform 53"/>
                <p:cNvSpPr>
                  <a:spLocks noEditPoints="1"/>
                </p:cNvSpPr>
                <p:nvPr/>
              </p:nvSpPr>
              <p:spPr bwMode="auto">
                <a:xfrm>
                  <a:off x="1934" y="3990"/>
                  <a:ext cx="156" cy="229"/>
                </a:xfrm>
                <a:custGeom>
                  <a:avLst/>
                  <a:gdLst/>
                  <a:ahLst/>
                  <a:cxnLst>
                    <a:cxn ang="0">
                      <a:pos x="26" y="49"/>
                    </a:cxn>
                    <a:cxn ang="0">
                      <a:pos x="23" y="45"/>
                    </a:cxn>
                    <a:cxn ang="0">
                      <a:pos x="23" y="15"/>
                    </a:cxn>
                    <a:cxn ang="0">
                      <a:pos x="26" y="10"/>
                    </a:cxn>
                    <a:cxn ang="0">
                      <a:pos x="33" y="7"/>
                    </a:cxn>
                    <a:cxn ang="0">
                      <a:pos x="41" y="13"/>
                    </a:cxn>
                    <a:cxn ang="0">
                      <a:pos x="43" y="30"/>
                    </a:cxn>
                    <a:cxn ang="0">
                      <a:pos x="42" y="43"/>
                    </a:cxn>
                    <a:cxn ang="0">
                      <a:pos x="33" y="52"/>
                    </a:cxn>
                    <a:cxn ang="0">
                      <a:pos x="26" y="49"/>
                    </a:cxn>
                    <a:cxn ang="0">
                      <a:pos x="33" y="82"/>
                    </a:cxn>
                    <a:cxn ang="0">
                      <a:pos x="33" y="79"/>
                    </a:cxn>
                    <a:cxn ang="0">
                      <a:pos x="26" y="77"/>
                    </a:cxn>
                    <a:cxn ang="0">
                      <a:pos x="23" y="71"/>
                    </a:cxn>
                    <a:cxn ang="0">
                      <a:pos x="23" y="62"/>
                    </a:cxn>
                    <a:cxn ang="0">
                      <a:pos x="23" y="51"/>
                    </a:cxn>
                    <a:cxn ang="0">
                      <a:pos x="28" y="56"/>
                    </a:cxn>
                    <a:cxn ang="0">
                      <a:pos x="37" y="59"/>
                    </a:cxn>
                    <a:cxn ang="0">
                      <a:pos x="54" y="50"/>
                    </a:cxn>
                    <a:cxn ang="0">
                      <a:pos x="60" y="28"/>
                    </a:cxn>
                    <a:cxn ang="0">
                      <a:pos x="54" y="7"/>
                    </a:cxn>
                    <a:cxn ang="0">
                      <a:pos x="39" y="0"/>
                    </a:cxn>
                    <a:cxn ang="0">
                      <a:pos x="28" y="3"/>
                    </a:cxn>
                    <a:cxn ang="0">
                      <a:pos x="23" y="10"/>
                    </a:cxn>
                    <a:cxn ang="0">
                      <a:pos x="23" y="2"/>
                    </a:cxn>
                    <a:cxn ang="0">
                      <a:pos x="0" y="2"/>
                    </a:cxn>
                    <a:cxn ang="0">
                      <a:pos x="0" y="5"/>
                    </a:cxn>
                    <a:cxn ang="0">
                      <a:pos x="5" y="6"/>
                    </a:cxn>
                    <a:cxn ang="0">
                      <a:pos x="6" y="11"/>
                    </a:cxn>
                    <a:cxn ang="0">
                      <a:pos x="6" y="72"/>
                    </a:cxn>
                    <a:cxn ang="0">
                      <a:pos x="5" y="77"/>
                    </a:cxn>
                    <a:cxn ang="0">
                      <a:pos x="0" y="79"/>
                    </a:cxn>
                    <a:cxn ang="0">
                      <a:pos x="0" y="82"/>
                    </a:cxn>
                    <a:cxn ang="0">
                      <a:pos x="33" y="82"/>
                    </a:cxn>
                  </a:cxnLst>
                  <a:rect l="0" t="0" r="r" b="b"/>
                  <a:pathLst>
                    <a:path w="60" h="82">
                      <a:moveTo>
                        <a:pt x="26" y="49"/>
                      </a:moveTo>
                      <a:cubicBezTo>
                        <a:pt x="24" y="47"/>
                        <a:pt x="23" y="46"/>
                        <a:pt x="23" y="45"/>
                      </a:cubicBezTo>
                      <a:cubicBezTo>
                        <a:pt x="23" y="15"/>
                        <a:pt x="23" y="15"/>
                        <a:pt x="23" y="15"/>
                      </a:cubicBezTo>
                      <a:cubicBezTo>
                        <a:pt x="23" y="14"/>
                        <a:pt x="24" y="13"/>
                        <a:pt x="26" y="10"/>
                      </a:cubicBezTo>
                      <a:cubicBezTo>
                        <a:pt x="28" y="8"/>
                        <a:pt x="31" y="7"/>
                        <a:pt x="33" y="7"/>
                      </a:cubicBezTo>
                      <a:cubicBezTo>
                        <a:pt x="37" y="7"/>
                        <a:pt x="40" y="9"/>
                        <a:pt x="41" y="13"/>
                      </a:cubicBezTo>
                      <a:cubicBezTo>
                        <a:pt x="42" y="17"/>
                        <a:pt x="43" y="23"/>
                        <a:pt x="43" y="30"/>
                      </a:cubicBezTo>
                      <a:cubicBezTo>
                        <a:pt x="43" y="36"/>
                        <a:pt x="42" y="40"/>
                        <a:pt x="42" y="43"/>
                      </a:cubicBezTo>
                      <a:cubicBezTo>
                        <a:pt x="40" y="49"/>
                        <a:pt x="37" y="52"/>
                        <a:pt x="33" y="52"/>
                      </a:cubicBezTo>
                      <a:cubicBezTo>
                        <a:pt x="30" y="52"/>
                        <a:pt x="28" y="51"/>
                        <a:pt x="26" y="49"/>
                      </a:cubicBezTo>
                      <a:close/>
                      <a:moveTo>
                        <a:pt x="33" y="82"/>
                      </a:moveTo>
                      <a:cubicBezTo>
                        <a:pt x="33" y="79"/>
                        <a:pt x="33" y="79"/>
                        <a:pt x="33" y="79"/>
                      </a:cubicBezTo>
                      <a:cubicBezTo>
                        <a:pt x="29" y="79"/>
                        <a:pt x="27" y="78"/>
                        <a:pt x="26" y="77"/>
                      </a:cubicBezTo>
                      <a:cubicBezTo>
                        <a:pt x="24" y="76"/>
                        <a:pt x="24" y="74"/>
                        <a:pt x="23" y="71"/>
                      </a:cubicBezTo>
                      <a:cubicBezTo>
                        <a:pt x="23" y="70"/>
                        <a:pt x="23" y="67"/>
                        <a:pt x="23" y="62"/>
                      </a:cubicBezTo>
                      <a:cubicBezTo>
                        <a:pt x="23" y="51"/>
                        <a:pt x="23" y="51"/>
                        <a:pt x="23" y="51"/>
                      </a:cubicBezTo>
                      <a:cubicBezTo>
                        <a:pt x="25" y="53"/>
                        <a:pt x="27" y="55"/>
                        <a:pt x="28" y="56"/>
                      </a:cubicBezTo>
                      <a:cubicBezTo>
                        <a:pt x="31" y="58"/>
                        <a:pt x="34" y="59"/>
                        <a:pt x="37" y="59"/>
                      </a:cubicBezTo>
                      <a:cubicBezTo>
                        <a:pt x="44" y="59"/>
                        <a:pt x="49" y="56"/>
                        <a:pt x="54" y="50"/>
                      </a:cubicBezTo>
                      <a:cubicBezTo>
                        <a:pt x="58" y="44"/>
                        <a:pt x="60" y="37"/>
                        <a:pt x="60" y="28"/>
                      </a:cubicBezTo>
                      <a:cubicBezTo>
                        <a:pt x="60" y="19"/>
                        <a:pt x="58" y="12"/>
                        <a:pt x="54" y="7"/>
                      </a:cubicBezTo>
                      <a:cubicBezTo>
                        <a:pt x="50" y="2"/>
                        <a:pt x="45" y="0"/>
                        <a:pt x="39" y="0"/>
                      </a:cubicBezTo>
                      <a:cubicBezTo>
                        <a:pt x="34" y="0"/>
                        <a:pt x="31" y="1"/>
                        <a:pt x="28" y="3"/>
                      </a:cubicBezTo>
                      <a:cubicBezTo>
                        <a:pt x="26" y="5"/>
                        <a:pt x="25" y="7"/>
                        <a:pt x="23" y="10"/>
                      </a:cubicBezTo>
                      <a:cubicBezTo>
                        <a:pt x="23" y="2"/>
                        <a:pt x="23" y="2"/>
                        <a:pt x="23" y="2"/>
                      </a:cubicBezTo>
                      <a:cubicBezTo>
                        <a:pt x="0" y="2"/>
                        <a:pt x="0" y="2"/>
                        <a:pt x="0" y="2"/>
                      </a:cubicBezTo>
                      <a:cubicBezTo>
                        <a:pt x="0" y="5"/>
                        <a:pt x="0" y="5"/>
                        <a:pt x="0" y="5"/>
                      </a:cubicBezTo>
                      <a:cubicBezTo>
                        <a:pt x="3" y="5"/>
                        <a:pt x="4" y="6"/>
                        <a:pt x="5" y="6"/>
                      </a:cubicBezTo>
                      <a:cubicBezTo>
                        <a:pt x="6" y="7"/>
                        <a:pt x="6" y="9"/>
                        <a:pt x="6" y="11"/>
                      </a:cubicBezTo>
                      <a:cubicBezTo>
                        <a:pt x="6" y="72"/>
                        <a:pt x="6" y="72"/>
                        <a:pt x="6" y="72"/>
                      </a:cubicBezTo>
                      <a:cubicBezTo>
                        <a:pt x="6" y="74"/>
                        <a:pt x="6" y="76"/>
                        <a:pt x="5" y="77"/>
                      </a:cubicBezTo>
                      <a:cubicBezTo>
                        <a:pt x="4" y="78"/>
                        <a:pt x="2" y="78"/>
                        <a:pt x="0" y="79"/>
                      </a:cubicBezTo>
                      <a:cubicBezTo>
                        <a:pt x="0" y="82"/>
                        <a:pt x="0" y="82"/>
                        <a:pt x="0" y="82"/>
                      </a:cubicBezTo>
                      <a:lnTo>
                        <a:pt x="33" y="82"/>
                      </a:ln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62" name="Freeform 54"/>
                <p:cNvSpPr>
                  <a:spLocks noEditPoints="1"/>
                </p:cNvSpPr>
                <p:nvPr/>
              </p:nvSpPr>
              <p:spPr bwMode="auto">
                <a:xfrm>
                  <a:off x="2104" y="3916"/>
                  <a:ext cx="73" cy="232"/>
                </a:xfrm>
                <a:custGeom>
                  <a:avLst/>
                  <a:gdLst/>
                  <a:ahLst/>
                  <a:cxnLst>
                    <a:cxn ang="0">
                      <a:pos x="5" y="9"/>
                    </a:cxn>
                    <a:cxn ang="0">
                      <a:pos x="8" y="3"/>
                    </a:cxn>
                    <a:cxn ang="0">
                      <a:pos x="14" y="0"/>
                    </a:cxn>
                    <a:cxn ang="0">
                      <a:pos x="21" y="3"/>
                    </a:cxn>
                    <a:cxn ang="0">
                      <a:pos x="24" y="9"/>
                    </a:cxn>
                    <a:cxn ang="0">
                      <a:pos x="21" y="16"/>
                    </a:cxn>
                    <a:cxn ang="0">
                      <a:pos x="14" y="19"/>
                    </a:cxn>
                    <a:cxn ang="0">
                      <a:pos x="8" y="16"/>
                    </a:cxn>
                    <a:cxn ang="0">
                      <a:pos x="5" y="9"/>
                    </a:cxn>
                    <a:cxn ang="0">
                      <a:pos x="0" y="83"/>
                    </a:cxn>
                    <a:cxn ang="0">
                      <a:pos x="0" y="80"/>
                    </a:cxn>
                    <a:cxn ang="0">
                      <a:pos x="4" y="78"/>
                    </a:cxn>
                    <a:cxn ang="0">
                      <a:pos x="6" y="73"/>
                    </a:cxn>
                    <a:cxn ang="0">
                      <a:pos x="6" y="37"/>
                    </a:cxn>
                    <a:cxn ang="0">
                      <a:pos x="5" y="33"/>
                    </a:cxn>
                    <a:cxn ang="0">
                      <a:pos x="0" y="31"/>
                    </a:cxn>
                    <a:cxn ang="0">
                      <a:pos x="0" y="28"/>
                    </a:cxn>
                    <a:cxn ang="0">
                      <a:pos x="23" y="28"/>
                    </a:cxn>
                    <a:cxn ang="0">
                      <a:pos x="23" y="73"/>
                    </a:cxn>
                    <a:cxn ang="0">
                      <a:pos x="24" y="78"/>
                    </a:cxn>
                    <a:cxn ang="0">
                      <a:pos x="28" y="80"/>
                    </a:cxn>
                    <a:cxn ang="0">
                      <a:pos x="28" y="83"/>
                    </a:cxn>
                    <a:cxn ang="0">
                      <a:pos x="0" y="83"/>
                    </a:cxn>
                  </a:cxnLst>
                  <a:rect l="0" t="0" r="r" b="b"/>
                  <a:pathLst>
                    <a:path w="28" h="83">
                      <a:moveTo>
                        <a:pt x="5" y="9"/>
                      </a:moveTo>
                      <a:cubicBezTo>
                        <a:pt x="5" y="7"/>
                        <a:pt x="6" y="5"/>
                        <a:pt x="8" y="3"/>
                      </a:cubicBezTo>
                      <a:cubicBezTo>
                        <a:pt x="10" y="1"/>
                        <a:pt x="12" y="0"/>
                        <a:pt x="14" y="0"/>
                      </a:cubicBezTo>
                      <a:cubicBezTo>
                        <a:pt x="17" y="0"/>
                        <a:pt x="19" y="1"/>
                        <a:pt x="21" y="3"/>
                      </a:cubicBezTo>
                      <a:cubicBezTo>
                        <a:pt x="23" y="5"/>
                        <a:pt x="24" y="7"/>
                        <a:pt x="24" y="9"/>
                      </a:cubicBezTo>
                      <a:cubicBezTo>
                        <a:pt x="24" y="12"/>
                        <a:pt x="23" y="14"/>
                        <a:pt x="21" y="16"/>
                      </a:cubicBezTo>
                      <a:cubicBezTo>
                        <a:pt x="19" y="18"/>
                        <a:pt x="17" y="19"/>
                        <a:pt x="14" y="19"/>
                      </a:cubicBezTo>
                      <a:cubicBezTo>
                        <a:pt x="12" y="19"/>
                        <a:pt x="10" y="18"/>
                        <a:pt x="8" y="16"/>
                      </a:cubicBezTo>
                      <a:cubicBezTo>
                        <a:pt x="6" y="14"/>
                        <a:pt x="5" y="12"/>
                        <a:pt x="5" y="9"/>
                      </a:cubicBezTo>
                      <a:close/>
                      <a:moveTo>
                        <a:pt x="0" y="83"/>
                      </a:moveTo>
                      <a:cubicBezTo>
                        <a:pt x="0" y="80"/>
                        <a:pt x="0" y="80"/>
                        <a:pt x="0" y="80"/>
                      </a:cubicBezTo>
                      <a:cubicBezTo>
                        <a:pt x="2" y="80"/>
                        <a:pt x="3" y="79"/>
                        <a:pt x="4" y="78"/>
                      </a:cubicBezTo>
                      <a:cubicBezTo>
                        <a:pt x="5" y="77"/>
                        <a:pt x="6" y="75"/>
                        <a:pt x="6" y="73"/>
                      </a:cubicBezTo>
                      <a:cubicBezTo>
                        <a:pt x="6" y="37"/>
                        <a:pt x="6" y="37"/>
                        <a:pt x="6" y="37"/>
                      </a:cubicBezTo>
                      <a:cubicBezTo>
                        <a:pt x="6" y="35"/>
                        <a:pt x="6" y="33"/>
                        <a:pt x="5" y="33"/>
                      </a:cubicBezTo>
                      <a:cubicBezTo>
                        <a:pt x="4" y="32"/>
                        <a:pt x="2" y="31"/>
                        <a:pt x="0" y="31"/>
                      </a:cubicBezTo>
                      <a:cubicBezTo>
                        <a:pt x="0" y="28"/>
                        <a:pt x="0" y="28"/>
                        <a:pt x="0" y="28"/>
                      </a:cubicBezTo>
                      <a:cubicBezTo>
                        <a:pt x="23" y="28"/>
                        <a:pt x="23" y="28"/>
                        <a:pt x="23" y="28"/>
                      </a:cubicBezTo>
                      <a:cubicBezTo>
                        <a:pt x="23" y="73"/>
                        <a:pt x="23" y="73"/>
                        <a:pt x="23" y="73"/>
                      </a:cubicBezTo>
                      <a:cubicBezTo>
                        <a:pt x="23" y="76"/>
                        <a:pt x="23" y="78"/>
                        <a:pt x="24" y="78"/>
                      </a:cubicBezTo>
                      <a:cubicBezTo>
                        <a:pt x="25" y="79"/>
                        <a:pt x="26" y="80"/>
                        <a:pt x="28" y="80"/>
                      </a:cubicBezTo>
                      <a:cubicBezTo>
                        <a:pt x="28" y="83"/>
                        <a:pt x="28" y="83"/>
                        <a:pt x="28" y="83"/>
                      </a:cubicBezTo>
                      <a:lnTo>
                        <a:pt x="0" y="83"/>
                      </a:ln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63" name="Freeform 55"/>
                <p:cNvSpPr>
                  <a:spLocks/>
                </p:cNvSpPr>
                <p:nvPr/>
              </p:nvSpPr>
              <p:spPr bwMode="auto">
                <a:xfrm>
                  <a:off x="2189" y="3937"/>
                  <a:ext cx="94" cy="214"/>
                </a:xfrm>
                <a:custGeom>
                  <a:avLst/>
                  <a:gdLst/>
                  <a:ahLst/>
                  <a:cxnLst>
                    <a:cxn ang="0">
                      <a:pos x="6" y="26"/>
                    </a:cxn>
                    <a:cxn ang="0">
                      <a:pos x="0" y="26"/>
                    </a:cxn>
                    <a:cxn ang="0">
                      <a:pos x="0" y="23"/>
                    </a:cxn>
                    <a:cxn ang="0">
                      <a:pos x="4" y="19"/>
                    </a:cxn>
                    <a:cxn ang="0">
                      <a:pos x="10" y="13"/>
                    </a:cxn>
                    <a:cxn ang="0">
                      <a:pos x="19" y="0"/>
                    </a:cxn>
                    <a:cxn ang="0">
                      <a:pos x="22" y="0"/>
                    </a:cxn>
                    <a:cxn ang="0">
                      <a:pos x="22" y="21"/>
                    </a:cxn>
                    <a:cxn ang="0">
                      <a:pos x="34" y="21"/>
                    </a:cxn>
                    <a:cxn ang="0">
                      <a:pos x="34" y="26"/>
                    </a:cxn>
                    <a:cxn ang="0">
                      <a:pos x="22" y="26"/>
                    </a:cxn>
                    <a:cxn ang="0">
                      <a:pos x="22" y="62"/>
                    </a:cxn>
                    <a:cxn ang="0">
                      <a:pos x="23" y="66"/>
                    </a:cxn>
                    <a:cxn ang="0">
                      <a:pos x="27" y="69"/>
                    </a:cxn>
                    <a:cxn ang="0">
                      <a:pos x="31" y="67"/>
                    </a:cxn>
                    <a:cxn ang="0">
                      <a:pos x="34" y="63"/>
                    </a:cxn>
                    <a:cxn ang="0">
                      <a:pos x="37" y="64"/>
                    </a:cxn>
                    <a:cxn ang="0">
                      <a:pos x="32" y="72"/>
                    </a:cxn>
                    <a:cxn ang="0">
                      <a:pos x="19" y="77"/>
                    </a:cxn>
                    <a:cxn ang="0">
                      <a:pos x="12" y="76"/>
                    </a:cxn>
                    <a:cxn ang="0">
                      <a:pos x="6" y="65"/>
                    </a:cxn>
                    <a:cxn ang="0">
                      <a:pos x="6" y="26"/>
                    </a:cxn>
                  </a:cxnLst>
                  <a:rect l="0" t="0" r="r" b="b"/>
                  <a:pathLst>
                    <a:path w="37" h="77">
                      <a:moveTo>
                        <a:pt x="6" y="26"/>
                      </a:moveTo>
                      <a:cubicBezTo>
                        <a:pt x="0" y="26"/>
                        <a:pt x="0" y="26"/>
                        <a:pt x="0" y="26"/>
                      </a:cubicBezTo>
                      <a:cubicBezTo>
                        <a:pt x="0" y="23"/>
                        <a:pt x="0" y="23"/>
                        <a:pt x="0" y="23"/>
                      </a:cubicBezTo>
                      <a:cubicBezTo>
                        <a:pt x="1" y="22"/>
                        <a:pt x="2" y="20"/>
                        <a:pt x="4" y="19"/>
                      </a:cubicBezTo>
                      <a:cubicBezTo>
                        <a:pt x="6" y="17"/>
                        <a:pt x="8" y="15"/>
                        <a:pt x="10" y="13"/>
                      </a:cubicBezTo>
                      <a:cubicBezTo>
                        <a:pt x="13" y="9"/>
                        <a:pt x="16" y="5"/>
                        <a:pt x="19" y="0"/>
                      </a:cubicBezTo>
                      <a:cubicBezTo>
                        <a:pt x="22" y="0"/>
                        <a:pt x="22" y="0"/>
                        <a:pt x="22" y="0"/>
                      </a:cubicBezTo>
                      <a:cubicBezTo>
                        <a:pt x="22" y="21"/>
                        <a:pt x="22" y="21"/>
                        <a:pt x="22" y="21"/>
                      </a:cubicBezTo>
                      <a:cubicBezTo>
                        <a:pt x="34" y="21"/>
                        <a:pt x="34" y="21"/>
                        <a:pt x="34" y="21"/>
                      </a:cubicBezTo>
                      <a:cubicBezTo>
                        <a:pt x="34" y="26"/>
                        <a:pt x="34" y="26"/>
                        <a:pt x="34" y="26"/>
                      </a:cubicBezTo>
                      <a:cubicBezTo>
                        <a:pt x="22" y="26"/>
                        <a:pt x="22" y="26"/>
                        <a:pt x="22" y="26"/>
                      </a:cubicBezTo>
                      <a:cubicBezTo>
                        <a:pt x="22" y="62"/>
                        <a:pt x="22" y="62"/>
                        <a:pt x="22" y="62"/>
                      </a:cubicBezTo>
                      <a:cubicBezTo>
                        <a:pt x="22" y="64"/>
                        <a:pt x="23" y="65"/>
                        <a:pt x="23" y="66"/>
                      </a:cubicBezTo>
                      <a:cubicBezTo>
                        <a:pt x="24" y="68"/>
                        <a:pt x="25" y="69"/>
                        <a:pt x="27" y="69"/>
                      </a:cubicBezTo>
                      <a:cubicBezTo>
                        <a:pt x="29" y="69"/>
                        <a:pt x="30" y="68"/>
                        <a:pt x="31" y="67"/>
                      </a:cubicBezTo>
                      <a:cubicBezTo>
                        <a:pt x="32" y="66"/>
                        <a:pt x="33" y="65"/>
                        <a:pt x="34" y="63"/>
                      </a:cubicBezTo>
                      <a:cubicBezTo>
                        <a:pt x="37" y="64"/>
                        <a:pt x="37" y="64"/>
                        <a:pt x="37" y="64"/>
                      </a:cubicBezTo>
                      <a:cubicBezTo>
                        <a:pt x="36" y="67"/>
                        <a:pt x="34" y="70"/>
                        <a:pt x="32" y="72"/>
                      </a:cubicBezTo>
                      <a:cubicBezTo>
                        <a:pt x="29" y="76"/>
                        <a:pt x="24" y="77"/>
                        <a:pt x="19" y="77"/>
                      </a:cubicBezTo>
                      <a:cubicBezTo>
                        <a:pt x="17" y="77"/>
                        <a:pt x="14" y="77"/>
                        <a:pt x="12" y="76"/>
                      </a:cubicBezTo>
                      <a:cubicBezTo>
                        <a:pt x="8" y="74"/>
                        <a:pt x="6" y="70"/>
                        <a:pt x="6" y="65"/>
                      </a:cubicBezTo>
                      <a:lnTo>
                        <a:pt x="6" y="26"/>
                      </a:ln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64" name="Freeform 56"/>
                <p:cNvSpPr>
                  <a:spLocks noEditPoints="1"/>
                </p:cNvSpPr>
                <p:nvPr/>
              </p:nvSpPr>
              <p:spPr bwMode="auto">
                <a:xfrm>
                  <a:off x="2292" y="3990"/>
                  <a:ext cx="144" cy="164"/>
                </a:xfrm>
                <a:custGeom>
                  <a:avLst/>
                  <a:gdLst/>
                  <a:ahLst/>
                  <a:cxnLst>
                    <a:cxn ang="0">
                      <a:pos x="20" y="48"/>
                    </a:cxn>
                    <a:cxn ang="0">
                      <a:pos x="18" y="42"/>
                    </a:cxn>
                    <a:cxn ang="0">
                      <a:pos x="24" y="31"/>
                    </a:cxn>
                    <a:cxn ang="0">
                      <a:pos x="32" y="27"/>
                    </a:cxn>
                    <a:cxn ang="0">
                      <a:pos x="32" y="45"/>
                    </a:cxn>
                    <a:cxn ang="0">
                      <a:pos x="29" y="48"/>
                    </a:cxn>
                    <a:cxn ang="0">
                      <a:pos x="24" y="50"/>
                    </a:cxn>
                    <a:cxn ang="0">
                      <a:pos x="20" y="48"/>
                    </a:cxn>
                    <a:cxn ang="0">
                      <a:pos x="5" y="55"/>
                    </a:cxn>
                    <a:cxn ang="0">
                      <a:pos x="14" y="59"/>
                    </a:cxn>
                    <a:cxn ang="0">
                      <a:pos x="21" y="57"/>
                    </a:cxn>
                    <a:cxn ang="0">
                      <a:pos x="33" y="50"/>
                    </a:cxn>
                    <a:cxn ang="0">
                      <a:pos x="35" y="55"/>
                    </a:cxn>
                    <a:cxn ang="0">
                      <a:pos x="42" y="59"/>
                    </a:cxn>
                    <a:cxn ang="0">
                      <a:pos x="48" y="58"/>
                    </a:cxn>
                    <a:cxn ang="0">
                      <a:pos x="56" y="52"/>
                    </a:cxn>
                    <a:cxn ang="0">
                      <a:pos x="54" y="49"/>
                    </a:cxn>
                    <a:cxn ang="0">
                      <a:pos x="52" y="51"/>
                    </a:cxn>
                    <a:cxn ang="0">
                      <a:pos x="51" y="51"/>
                    </a:cxn>
                    <a:cxn ang="0">
                      <a:pos x="50" y="50"/>
                    </a:cxn>
                    <a:cxn ang="0">
                      <a:pos x="49" y="48"/>
                    </a:cxn>
                    <a:cxn ang="0">
                      <a:pos x="49" y="19"/>
                    </a:cxn>
                    <a:cxn ang="0">
                      <a:pos x="42" y="4"/>
                    </a:cxn>
                    <a:cxn ang="0">
                      <a:pos x="25" y="0"/>
                    </a:cxn>
                    <a:cxn ang="0">
                      <a:pos x="9" y="4"/>
                    </a:cxn>
                    <a:cxn ang="0">
                      <a:pos x="3" y="15"/>
                    </a:cxn>
                    <a:cxn ang="0">
                      <a:pos x="5" y="21"/>
                    </a:cxn>
                    <a:cxn ang="0">
                      <a:pos x="11" y="23"/>
                    </a:cxn>
                    <a:cxn ang="0">
                      <a:pos x="16" y="21"/>
                    </a:cxn>
                    <a:cxn ang="0">
                      <a:pos x="18" y="16"/>
                    </a:cxn>
                    <a:cxn ang="0">
                      <a:pos x="18" y="14"/>
                    </a:cxn>
                    <a:cxn ang="0">
                      <a:pos x="17" y="11"/>
                    </a:cxn>
                    <a:cxn ang="0">
                      <a:pos x="16" y="11"/>
                    </a:cxn>
                    <a:cxn ang="0">
                      <a:pos x="15" y="10"/>
                    </a:cxn>
                    <a:cxn ang="0">
                      <a:pos x="15" y="8"/>
                    </a:cxn>
                    <a:cxn ang="0">
                      <a:pos x="17" y="5"/>
                    </a:cxn>
                    <a:cxn ang="0">
                      <a:pos x="22" y="4"/>
                    </a:cxn>
                    <a:cxn ang="0">
                      <a:pos x="30" y="7"/>
                    </a:cxn>
                    <a:cxn ang="0">
                      <a:pos x="33" y="15"/>
                    </a:cxn>
                    <a:cxn ang="0">
                      <a:pos x="33" y="23"/>
                    </a:cxn>
                    <a:cxn ang="0">
                      <a:pos x="8" y="33"/>
                    </a:cxn>
                    <a:cxn ang="0">
                      <a:pos x="0" y="46"/>
                    </a:cxn>
                    <a:cxn ang="0">
                      <a:pos x="5" y="55"/>
                    </a:cxn>
                  </a:cxnLst>
                  <a:rect l="0" t="0" r="r" b="b"/>
                  <a:pathLst>
                    <a:path w="56" h="59">
                      <a:moveTo>
                        <a:pt x="20" y="48"/>
                      </a:moveTo>
                      <a:cubicBezTo>
                        <a:pt x="18" y="47"/>
                        <a:pt x="18" y="45"/>
                        <a:pt x="18" y="42"/>
                      </a:cubicBezTo>
                      <a:cubicBezTo>
                        <a:pt x="18" y="38"/>
                        <a:pt x="20" y="34"/>
                        <a:pt x="24" y="31"/>
                      </a:cubicBezTo>
                      <a:cubicBezTo>
                        <a:pt x="26" y="29"/>
                        <a:pt x="29" y="28"/>
                        <a:pt x="32" y="27"/>
                      </a:cubicBezTo>
                      <a:cubicBezTo>
                        <a:pt x="32" y="45"/>
                        <a:pt x="32" y="45"/>
                        <a:pt x="32" y="45"/>
                      </a:cubicBezTo>
                      <a:cubicBezTo>
                        <a:pt x="31" y="46"/>
                        <a:pt x="30" y="48"/>
                        <a:pt x="29" y="48"/>
                      </a:cubicBezTo>
                      <a:cubicBezTo>
                        <a:pt x="27" y="49"/>
                        <a:pt x="26" y="50"/>
                        <a:pt x="24" y="50"/>
                      </a:cubicBezTo>
                      <a:cubicBezTo>
                        <a:pt x="22" y="50"/>
                        <a:pt x="21" y="49"/>
                        <a:pt x="20" y="48"/>
                      </a:cubicBezTo>
                      <a:close/>
                      <a:moveTo>
                        <a:pt x="5" y="55"/>
                      </a:moveTo>
                      <a:cubicBezTo>
                        <a:pt x="7" y="58"/>
                        <a:pt x="11" y="59"/>
                        <a:pt x="14" y="59"/>
                      </a:cubicBezTo>
                      <a:cubicBezTo>
                        <a:pt x="16" y="59"/>
                        <a:pt x="19" y="58"/>
                        <a:pt x="21" y="57"/>
                      </a:cubicBezTo>
                      <a:cubicBezTo>
                        <a:pt x="25" y="56"/>
                        <a:pt x="29" y="54"/>
                        <a:pt x="33" y="50"/>
                      </a:cubicBezTo>
                      <a:cubicBezTo>
                        <a:pt x="33" y="53"/>
                        <a:pt x="34" y="54"/>
                        <a:pt x="35" y="55"/>
                      </a:cubicBezTo>
                      <a:cubicBezTo>
                        <a:pt x="36" y="58"/>
                        <a:pt x="39" y="59"/>
                        <a:pt x="42" y="59"/>
                      </a:cubicBezTo>
                      <a:cubicBezTo>
                        <a:pt x="44" y="59"/>
                        <a:pt x="46" y="58"/>
                        <a:pt x="48" y="58"/>
                      </a:cubicBezTo>
                      <a:cubicBezTo>
                        <a:pt x="51" y="56"/>
                        <a:pt x="54" y="55"/>
                        <a:pt x="56" y="52"/>
                      </a:cubicBezTo>
                      <a:cubicBezTo>
                        <a:pt x="54" y="49"/>
                        <a:pt x="54" y="49"/>
                        <a:pt x="54" y="49"/>
                      </a:cubicBezTo>
                      <a:cubicBezTo>
                        <a:pt x="53" y="50"/>
                        <a:pt x="53" y="51"/>
                        <a:pt x="52" y="51"/>
                      </a:cubicBezTo>
                      <a:cubicBezTo>
                        <a:pt x="52" y="51"/>
                        <a:pt x="52" y="51"/>
                        <a:pt x="51" y="51"/>
                      </a:cubicBezTo>
                      <a:cubicBezTo>
                        <a:pt x="51" y="51"/>
                        <a:pt x="50" y="51"/>
                        <a:pt x="50" y="50"/>
                      </a:cubicBezTo>
                      <a:cubicBezTo>
                        <a:pt x="49" y="49"/>
                        <a:pt x="49" y="49"/>
                        <a:pt x="49" y="48"/>
                      </a:cubicBezTo>
                      <a:cubicBezTo>
                        <a:pt x="49" y="19"/>
                        <a:pt x="49" y="19"/>
                        <a:pt x="49" y="19"/>
                      </a:cubicBezTo>
                      <a:cubicBezTo>
                        <a:pt x="49" y="12"/>
                        <a:pt x="47" y="7"/>
                        <a:pt x="42" y="4"/>
                      </a:cubicBezTo>
                      <a:cubicBezTo>
                        <a:pt x="38" y="2"/>
                        <a:pt x="32" y="0"/>
                        <a:pt x="25" y="0"/>
                      </a:cubicBezTo>
                      <a:cubicBezTo>
                        <a:pt x="19" y="0"/>
                        <a:pt x="13" y="2"/>
                        <a:pt x="9" y="4"/>
                      </a:cubicBezTo>
                      <a:cubicBezTo>
                        <a:pt x="5" y="7"/>
                        <a:pt x="3" y="11"/>
                        <a:pt x="3" y="15"/>
                      </a:cubicBezTo>
                      <a:cubicBezTo>
                        <a:pt x="3" y="18"/>
                        <a:pt x="3" y="20"/>
                        <a:pt x="5" y="21"/>
                      </a:cubicBezTo>
                      <a:cubicBezTo>
                        <a:pt x="7" y="23"/>
                        <a:pt x="9" y="23"/>
                        <a:pt x="11" y="23"/>
                      </a:cubicBezTo>
                      <a:cubicBezTo>
                        <a:pt x="13" y="23"/>
                        <a:pt x="15" y="23"/>
                        <a:pt x="16" y="21"/>
                      </a:cubicBezTo>
                      <a:cubicBezTo>
                        <a:pt x="18" y="20"/>
                        <a:pt x="18" y="18"/>
                        <a:pt x="18" y="16"/>
                      </a:cubicBezTo>
                      <a:cubicBezTo>
                        <a:pt x="18" y="15"/>
                        <a:pt x="18" y="14"/>
                        <a:pt x="18" y="14"/>
                      </a:cubicBezTo>
                      <a:cubicBezTo>
                        <a:pt x="18" y="13"/>
                        <a:pt x="17" y="12"/>
                        <a:pt x="17" y="11"/>
                      </a:cubicBezTo>
                      <a:cubicBezTo>
                        <a:pt x="16" y="11"/>
                        <a:pt x="16" y="11"/>
                        <a:pt x="16" y="11"/>
                      </a:cubicBezTo>
                      <a:cubicBezTo>
                        <a:pt x="16" y="10"/>
                        <a:pt x="15" y="10"/>
                        <a:pt x="15" y="10"/>
                      </a:cubicBezTo>
                      <a:cubicBezTo>
                        <a:pt x="15" y="9"/>
                        <a:pt x="15" y="9"/>
                        <a:pt x="15" y="8"/>
                      </a:cubicBezTo>
                      <a:cubicBezTo>
                        <a:pt x="15" y="7"/>
                        <a:pt x="16" y="6"/>
                        <a:pt x="17" y="5"/>
                      </a:cubicBezTo>
                      <a:cubicBezTo>
                        <a:pt x="18" y="5"/>
                        <a:pt x="20" y="4"/>
                        <a:pt x="22" y="4"/>
                      </a:cubicBezTo>
                      <a:cubicBezTo>
                        <a:pt x="26" y="4"/>
                        <a:pt x="29" y="5"/>
                        <a:pt x="30" y="7"/>
                      </a:cubicBezTo>
                      <a:cubicBezTo>
                        <a:pt x="32" y="8"/>
                        <a:pt x="33" y="11"/>
                        <a:pt x="33" y="15"/>
                      </a:cubicBezTo>
                      <a:cubicBezTo>
                        <a:pt x="33" y="23"/>
                        <a:pt x="33" y="23"/>
                        <a:pt x="33" y="23"/>
                      </a:cubicBezTo>
                      <a:cubicBezTo>
                        <a:pt x="21" y="27"/>
                        <a:pt x="13" y="30"/>
                        <a:pt x="8" y="33"/>
                      </a:cubicBezTo>
                      <a:cubicBezTo>
                        <a:pt x="3" y="36"/>
                        <a:pt x="0" y="40"/>
                        <a:pt x="0" y="46"/>
                      </a:cubicBezTo>
                      <a:cubicBezTo>
                        <a:pt x="0" y="50"/>
                        <a:pt x="2" y="53"/>
                        <a:pt x="5" y="55"/>
                      </a:cubicBez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sp>
              <p:nvSpPr>
                <p:cNvPr id="17465" name="Freeform 57"/>
                <p:cNvSpPr>
                  <a:spLocks/>
                </p:cNvSpPr>
                <p:nvPr/>
              </p:nvSpPr>
              <p:spPr bwMode="auto">
                <a:xfrm>
                  <a:off x="2442" y="3922"/>
                  <a:ext cx="73" cy="226"/>
                </a:xfrm>
                <a:custGeom>
                  <a:avLst/>
                  <a:gdLst/>
                  <a:ahLst/>
                  <a:cxnLst>
                    <a:cxn ang="0">
                      <a:pos x="0" y="81"/>
                    </a:cxn>
                    <a:cxn ang="0">
                      <a:pos x="0" y="78"/>
                    </a:cxn>
                    <a:cxn ang="0">
                      <a:pos x="4" y="76"/>
                    </a:cxn>
                    <a:cxn ang="0">
                      <a:pos x="6" y="71"/>
                    </a:cxn>
                    <a:cxn ang="0">
                      <a:pos x="6" y="10"/>
                    </a:cxn>
                    <a:cxn ang="0">
                      <a:pos x="4" y="5"/>
                    </a:cxn>
                    <a:cxn ang="0">
                      <a:pos x="0" y="3"/>
                    </a:cxn>
                    <a:cxn ang="0">
                      <a:pos x="0" y="0"/>
                    </a:cxn>
                    <a:cxn ang="0">
                      <a:pos x="23" y="0"/>
                    </a:cxn>
                    <a:cxn ang="0">
                      <a:pos x="23" y="71"/>
                    </a:cxn>
                    <a:cxn ang="0">
                      <a:pos x="24" y="76"/>
                    </a:cxn>
                    <a:cxn ang="0">
                      <a:pos x="28" y="78"/>
                    </a:cxn>
                    <a:cxn ang="0">
                      <a:pos x="28" y="81"/>
                    </a:cxn>
                    <a:cxn ang="0">
                      <a:pos x="0" y="81"/>
                    </a:cxn>
                  </a:cxnLst>
                  <a:rect l="0" t="0" r="r" b="b"/>
                  <a:pathLst>
                    <a:path w="28" h="81">
                      <a:moveTo>
                        <a:pt x="0" y="81"/>
                      </a:moveTo>
                      <a:cubicBezTo>
                        <a:pt x="0" y="78"/>
                        <a:pt x="0" y="78"/>
                        <a:pt x="0" y="78"/>
                      </a:cubicBezTo>
                      <a:cubicBezTo>
                        <a:pt x="2" y="77"/>
                        <a:pt x="3" y="77"/>
                        <a:pt x="4" y="76"/>
                      </a:cubicBezTo>
                      <a:cubicBezTo>
                        <a:pt x="5" y="75"/>
                        <a:pt x="6" y="73"/>
                        <a:pt x="6" y="71"/>
                      </a:cubicBezTo>
                      <a:cubicBezTo>
                        <a:pt x="6" y="10"/>
                        <a:pt x="6" y="10"/>
                        <a:pt x="6" y="10"/>
                      </a:cubicBezTo>
                      <a:cubicBezTo>
                        <a:pt x="6" y="7"/>
                        <a:pt x="5" y="5"/>
                        <a:pt x="4" y="5"/>
                      </a:cubicBezTo>
                      <a:cubicBezTo>
                        <a:pt x="4" y="4"/>
                        <a:pt x="2" y="3"/>
                        <a:pt x="0" y="3"/>
                      </a:cubicBezTo>
                      <a:cubicBezTo>
                        <a:pt x="0" y="0"/>
                        <a:pt x="0" y="0"/>
                        <a:pt x="0" y="0"/>
                      </a:cubicBezTo>
                      <a:cubicBezTo>
                        <a:pt x="23" y="0"/>
                        <a:pt x="23" y="0"/>
                        <a:pt x="23" y="0"/>
                      </a:cubicBezTo>
                      <a:cubicBezTo>
                        <a:pt x="23" y="71"/>
                        <a:pt x="23" y="71"/>
                        <a:pt x="23" y="71"/>
                      </a:cubicBezTo>
                      <a:cubicBezTo>
                        <a:pt x="23" y="73"/>
                        <a:pt x="23" y="75"/>
                        <a:pt x="24" y="76"/>
                      </a:cubicBezTo>
                      <a:cubicBezTo>
                        <a:pt x="25" y="77"/>
                        <a:pt x="26" y="77"/>
                        <a:pt x="28" y="78"/>
                      </a:cubicBezTo>
                      <a:cubicBezTo>
                        <a:pt x="28" y="81"/>
                        <a:pt x="28" y="81"/>
                        <a:pt x="28" y="81"/>
                      </a:cubicBezTo>
                      <a:lnTo>
                        <a:pt x="0" y="81"/>
                      </a:lnTo>
                      <a:close/>
                    </a:path>
                  </a:pathLst>
                </a:custGeom>
                <a:solidFill>
                  <a:srgbClr val="6B5B53"/>
                </a:solidFill>
                <a:ln w="9525">
                  <a:noFill/>
                  <a:round/>
                  <a:headEnd/>
                  <a:tailEnd/>
                </a:ln>
              </p:spPr>
              <p:txBody>
                <a:bodyPr/>
                <a:lstStyle/>
                <a:p>
                  <a:pPr eaLnBrk="0" hangingPunct="0">
                    <a:defRPr/>
                  </a:pPr>
                  <a:endParaRPr lang="en-US" dirty="0">
                    <a:ea typeface="ＭＳ Ｐゴシック" pitchFamily="28" charset="-128"/>
                    <a:cs typeface="+mn-cs"/>
                  </a:endParaRPr>
                </a:p>
              </p:txBody>
            </p:sp>
          </p:grpSp>
        </p:grpSp>
      </p:grpSp>
    </p:spTree>
  </p:cSld>
  <p:clrMap bg1="lt1" tx1="dk1" bg2="lt2" tx2="dk2" accent1="accent1" accent2="accent2" accent3="accent3" accent4="accent4" accent5="accent5" accent6="accent6" hlink="hlink" folHlink="folHlink"/>
  <p:sldLayoutIdLst>
    <p:sldLayoutId id="2147483675"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400">
          <a:solidFill>
            <a:srgbClr val="62224C"/>
          </a:solidFill>
          <a:latin typeface="+mj-lt"/>
          <a:ea typeface="+mj-ea"/>
          <a:cs typeface="Osaka"/>
        </a:defRPr>
      </a:lvl1pPr>
      <a:lvl2pPr algn="ctr" rtl="0" eaLnBrk="0" fontAlgn="base" hangingPunct="0">
        <a:spcBef>
          <a:spcPct val="0"/>
        </a:spcBef>
        <a:spcAft>
          <a:spcPct val="0"/>
        </a:spcAft>
        <a:defRPr sz="4400">
          <a:solidFill>
            <a:srgbClr val="62224C"/>
          </a:solidFill>
          <a:latin typeface="Arial" charset="0"/>
          <a:ea typeface="Osaka" pitchFamily="28" charset="-128"/>
          <a:cs typeface="Osaka"/>
        </a:defRPr>
      </a:lvl2pPr>
      <a:lvl3pPr algn="ctr" rtl="0" eaLnBrk="0" fontAlgn="base" hangingPunct="0">
        <a:spcBef>
          <a:spcPct val="0"/>
        </a:spcBef>
        <a:spcAft>
          <a:spcPct val="0"/>
        </a:spcAft>
        <a:defRPr sz="4400">
          <a:solidFill>
            <a:srgbClr val="62224C"/>
          </a:solidFill>
          <a:latin typeface="Arial" charset="0"/>
          <a:ea typeface="Osaka" pitchFamily="28" charset="-128"/>
          <a:cs typeface="Osaka"/>
        </a:defRPr>
      </a:lvl3pPr>
      <a:lvl4pPr algn="ctr" rtl="0" eaLnBrk="0" fontAlgn="base" hangingPunct="0">
        <a:spcBef>
          <a:spcPct val="0"/>
        </a:spcBef>
        <a:spcAft>
          <a:spcPct val="0"/>
        </a:spcAft>
        <a:defRPr sz="4400">
          <a:solidFill>
            <a:srgbClr val="62224C"/>
          </a:solidFill>
          <a:latin typeface="Arial" charset="0"/>
          <a:ea typeface="Osaka" pitchFamily="28" charset="-128"/>
          <a:cs typeface="Osaka"/>
        </a:defRPr>
      </a:lvl4pPr>
      <a:lvl5pPr algn="ctr" rtl="0" eaLnBrk="0" fontAlgn="base" hangingPunct="0">
        <a:spcBef>
          <a:spcPct val="0"/>
        </a:spcBef>
        <a:spcAft>
          <a:spcPct val="0"/>
        </a:spcAft>
        <a:defRPr sz="4400">
          <a:solidFill>
            <a:srgbClr val="62224C"/>
          </a:solidFill>
          <a:latin typeface="Arial" charset="0"/>
          <a:ea typeface="Osaka" pitchFamily="28" charset="-128"/>
          <a:cs typeface="Osaka"/>
        </a:defRPr>
      </a:lvl5pPr>
      <a:lvl6pPr marL="457200" algn="ctr" rtl="0" fontAlgn="base">
        <a:spcBef>
          <a:spcPct val="0"/>
        </a:spcBef>
        <a:spcAft>
          <a:spcPct val="0"/>
        </a:spcAft>
        <a:defRPr sz="4400">
          <a:solidFill>
            <a:srgbClr val="62224C"/>
          </a:solidFill>
          <a:latin typeface="Arial" charset="0"/>
          <a:ea typeface="Osaka" pitchFamily="28" charset="-128"/>
        </a:defRPr>
      </a:lvl6pPr>
      <a:lvl7pPr marL="914400" algn="ctr" rtl="0" fontAlgn="base">
        <a:spcBef>
          <a:spcPct val="0"/>
        </a:spcBef>
        <a:spcAft>
          <a:spcPct val="0"/>
        </a:spcAft>
        <a:defRPr sz="4400">
          <a:solidFill>
            <a:srgbClr val="62224C"/>
          </a:solidFill>
          <a:latin typeface="Arial" charset="0"/>
          <a:ea typeface="Osaka" pitchFamily="28" charset="-128"/>
        </a:defRPr>
      </a:lvl7pPr>
      <a:lvl8pPr marL="1371600" algn="ctr" rtl="0" fontAlgn="base">
        <a:spcBef>
          <a:spcPct val="0"/>
        </a:spcBef>
        <a:spcAft>
          <a:spcPct val="0"/>
        </a:spcAft>
        <a:defRPr sz="4400">
          <a:solidFill>
            <a:srgbClr val="62224C"/>
          </a:solidFill>
          <a:latin typeface="Arial" charset="0"/>
          <a:ea typeface="Osaka" pitchFamily="28" charset="-128"/>
        </a:defRPr>
      </a:lvl8pPr>
      <a:lvl9pPr marL="1828800" algn="ctr" rtl="0" fontAlgn="base">
        <a:spcBef>
          <a:spcPct val="0"/>
        </a:spcBef>
        <a:spcAft>
          <a:spcPct val="0"/>
        </a:spcAft>
        <a:defRPr sz="4400">
          <a:solidFill>
            <a:srgbClr val="62224C"/>
          </a:solidFill>
          <a:latin typeface="Arial" charset="0"/>
          <a:ea typeface="Osaka" pitchFamily="28" charset="-128"/>
        </a:defRPr>
      </a:lvl9pPr>
    </p:titleStyle>
    <p:bodyStyle>
      <a:lvl1pPr marL="342900" indent="-342900" algn="l" rtl="0" eaLnBrk="0" fontAlgn="base" hangingPunct="0">
        <a:spcBef>
          <a:spcPct val="20000"/>
        </a:spcBef>
        <a:spcAft>
          <a:spcPct val="0"/>
        </a:spcAft>
        <a:buClr>
          <a:srgbClr val="62224C"/>
        </a:buClr>
        <a:buSzPct val="50000"/>
        <a:buFont typeface="Wingdings 2" pitchFamily="18" charset="2"/>
        <a:buChar char="¢"/>
        <a:defRPr sz="3200">
          <a:solidFill>
            <a:srgbClr val="203162"/>
          </a:solidFill>
          <a:latin typeface="+mn-lt"/>
          <a:ea typeface="+mn-ea"/>
          <a:cs typeface="Osaka"/>
        </a:defRPr>
      </a:lvl1pPr>
      <a:lvl2pPr marL="742950" indent="-285750" algn="l" rtl="0" eaLnBrk="0" fontAlgn="base" hangingPunct="0">
        <a:spcBef>
          <a:spcPct val="20000"/>
        </a:spcBef>
        <a:spcAft>
          <a:spcPct val="0"/>
        </a:spcAft>
        <a:buClr>
          <a:srgbClr val="62224C"/>
        </a:buClr>
        <a:buSzPct val="65000"/>
        <a:buFont typeface="Wingdings 2" pitchFamily="18" charset="2"/>
        <a:buChar char="¦"/>
        <a:defRPr sz="2800">
          <a:solidFill>
            <a:srgbClr val="203162"/>
          </a:solidFill>
          <a:latin typeface="+mn-lt"/>
          <a:ea typeface="+mn-ea"/>
          <a:cs typeface="Osaka"/>
        </a:defRPr>
      </a:lvl2pPr>
      <a:lvl3pPr marL="1143000" indent="-228600" algn="l" rtl="0" eaLnBrk="0" fontAlgn="base" hangingPunct="0">
        <a:spcBef>
          <a:spcPct val="20000"/>
        </a:spcBef>
        <a:spcAft>
          <a:spcPct val="0"/>
        </a:spcAft>
        <a:buClr>
          <a:srgbClr val="62224C"/>
        </a:buClr>
        <a:buSzPct val="75000"/>
        <a:buFont typeface="Wingdings 2" pitchFamily="18" charset="2"/>
        <a:buChar char=""/>
        <a:defRPr sz="2400">
          <a:solidFill>
            <a:srgbClr val="203162"/>
          </a:solidFill>
          <a:latin typeface="+mn-lt"/>
          <a:ea typeface="+mn-ea"/>
          <a:cs typeface="Osaka"/>
        </a:defRPr>
      </a:lvl3pPr>
      <a:lvl4pPr marL="1600200" indent="-228600" algn="l" rtl="0" eaLnBrk="0" fontAlgn="base" hangingPunct="0">
        <a:spcBef>
          <a:spcPct val="20000"/>
        </a:spcBef>
        <a:spcAft>
          <a:spcPct val="0"/>
        </a:spcAft>
        <a:buClr>
          <a:srgbClr val="62224C"/>
        </a:buClr>
        <a:buSzPct val="75000"/>
        <a:buFont typeface="Wingdings 2" pitchFamily="18" charset="2"/>
        <a:buChar char=""/>
        <a:defRPr sz="2000">
          <a:solidFill>
            <a:srgbClr val="203162"/>
          </a:solidFill>
          <a:latin typeface="+mn-lt"/>
          <a:ea typeface="+mn-ea"/>
          <a:cs typeface="Osaka"/>
        </a:defRPr>
      </a:lvl4pPr>
      <a:lvl5pPr marL="2057400" indent="-228600" algn="l" rtl="0" eaLnBrk="0" fontAlgn="base" hangingPunct="0">
        <a:spcBef>
          <a:spcPct val="20000"/>
        </a:spcBef>
        <a:spcAft>
          <a:spcPct val="0"/>
        </a:spcAft>
        <a:buClr>
          <a:srgbClr val="62224C"/>
        </a:buClr>
        <a:buSzPct val="75000"/>
        <a:buFont typeface="Wingdings 2" pitchFamily="18" charset="2"/>
        <a:buChar char=""/>
        <a:defRPr sz="2000">
          <a:solidFill>
            <a:srgbClr val="203162"/>
          </a:solidFill>
          <a:latin typeface="+mn-lt"/>
          <a:ea typeface="+mn-ea"/>
          <a:cs typeface="Osaka"/>
        </a:defRPr>
      </a:lvl5pPr>
      <a:lvl6pPr marL="2514600" indent="-228600" algn="l" rtl="0" fontAlgn="base">
        <a:spcBef>
          <a:spcPct val="20000"/>
        </a:spcBef>
        <a:spcAft>
          <a:spcPct val="0"/>
        </a:spcAft>
        <a:buClr>
          <a:srgbClr val="62224C"/>
        </a:buClr>
        <a:buSzPct val="75000"/>
        <a:buFont typeface="Wingdings 2" pitchFamily="28" charset="2"/>
        <a:buChar char=""/>
        <a:defRPr sz="2000">
          <a:solidFill>
            <a:srgbClr val="203162"/>
          </a:solidFill>
          <a:latin typeface="+mn-lt"/>
          <a:ea typeface="+mn-ea"/>
        </a:defRPr>
      </a:lvl6pPr>
      <a:lvl7pPr marL="2971800" indent="-228600" algn="l" rtl="0" fontAlgn="base">
        <a:spcBef>
          <a:spcPct val="20000"/>
        </a:spcBef>
        <a:spcAft>
          <a:spcPct val="0"/>
        </a:spcAft>
        <a:buClr>
          <a:srgbClr val="62224C"/>
        </a:buClr>
        <a:buSzPct val="75000"/>
        <a:buFont typeface="Wingdings 2" pitchFamily="28" charset="2"/>
        <a:buChar char=""/>
        <a:defRPr sz="2000">
          <a:solidFill>
            <a:srgbClr val="203162"/>
          </a:solidFill>
          <a:latin typeface="+mn-lt"/>
          <a:ea typeface="+mn-ea"/>
        </a:defRPr>
      </a:lvl7pPr>
      <a:lvl8pPr marL="3429000" indent="-228600" algn="l" rtl="0" fontAlgn="base">
        <a:spcBef>
          <a:spcPct val="20000"/>
        </a:spcBef>
        <a:spcAft>
          <a:spcPct val="0"/>
        </a:spcAft>
        <a:buClr>
          <a:srgbClr val="62224C"/>
        </a:buClr>
        <a:buSzPct val="75000"/>
        <a:buFont typeface="Wingdings 2" pitchFamily="28" charset="2"/>
        <a:buChar char=""/>
        <a:defRPr sz="2000">
          <a:solidFill>
            <a:srgbClr val="203162"/>
          </a:solidFill>
          <a:latin typeface="+mn-lt"/>
          <a:ea typeface="+mn-ea"/>
        </a:defRPr>
      </a:lvl8pPr>
      <a:lvl9pPr marL="3886200" indent="-228600" algn="l" rtl="0" fontAlgn="base">
        <a:spcBef>
          <a:spcPct val="20000"/>
        </a:spcBef>
        <a:spcAft>
          <a:spcPct val="0"/>
        </a:spcAft>
        <a:buClr>
          <a:srgbClr val="62224C"/>
        </a:buClr>
        <a:buSzPct val="75000"/>
        <a:buFont typeface="Wingdings 2" pitchFamily="28" charset="2"/>
        <a:buChar char=""/>
        <a:defRPr sz="2000">
          <a:solidFill>
            <a:srgbClr val="20316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ctrTitle"/>
          </p:nvPr>
        </p:nvSpPr>
        <p:spPr>
          <a:xfrm>
            <a:off x="1600200" y="1371600"/>
            <a:ext cx="7543800" cy="1143000"/>
          </a:xfrm>
        </p:spPr>
        <p:txBody>
          <a:bodyPr/>
          <a:lstStyle/>
          <a:p>
            <a:pPr eaLnBrk="1" hangingPunct="1"/>
            <a:r>
              <a:rPr lang="en-US" dirty="0" smtClean="0"/>
              <a:t>EMSC State Partnership:</a:t>
            </a:r>
            <a:r>
              <a:rPr lang="en-US" sz="3600" dirty="0" smtClean="0"/>
              <a:t/>
            </a:r>
            <a:br>
              <a:rPr lang="en-US" sz="3600" dirty="0" smtClean="0"/>
            </a:br>
            <a:r>
              <a:rPr lang="en-US" sz="3600" dirty="0" smtClean="0"/>
              <a:t>EMS and Hospital Survey Data</a:t>
            </a:r>
            <a:r>
              <a:rPr lang="en-US" dirty="0" smtClean="0"/>
              <a:t/>
            </a:r>
            <a:br>
              <a:rPr lang="en-US" dirty="0" smtClean="0"/>
            </a:br>
            <a:endParaRPr lang="en-US" dirty="0" smtClean="0"/>
          </a:p>
        </p:txBody>
      </p:sp>
      <p:pic>
        <p:nvPicPr>
          <p:cNvPr id="15362" name="Picture 5" descr="emsc_bear"/>
          <p:cNvPicPr>
            <a:picLocks noChangeAspect="1" noChangeArrowheads="1"/>
          </p:cNvPicPr>
          <p:nvPr/>
        </p:nvPicPr>
        <p:blipFill>
          <a:blip r:embed="rId2" cstate="print"/>
          <a:srcRect/>
          <a:stretch>
            <a:fillRect/>
          </a:stretch>
        </p:blipFill>
        <p:spPr bwMode="auto">
          <a:xfrm>
            <a:off x="152400" y="1143000"/>
            <a:ext cx="1295400" cy="1295400"/>
          </a:xfrm>
          <a:prstGeom prst="rect">
            <a:avLst/>
          </a:prstGeom>
          <a:noFill/>
          <a:ln w="9525">
            <a:noFill/>
            <a:miter lim="800000"/>
            <a:headEnd/>
            <a:tailEnd/>
          </a:ln>
        </p:spPr>
      </p:pic>
      <p:sp>
        <p:nvSpPr>
          <p:cNvPr id="15363" name="TextBox 4"/>
          <p:cNvSpPr txBox="1">
            <a:spLocks noChangeArrowheads="1"/>
          </p:cNvSpPr>
          <p:nvPr/>
        </p:nvSpPr>
        <p:spPr bwMode="auto">
          <a:xfrm>
            <a:off x="1981200" y="5486400"/>
            <a:ext cx="7162800" cy="1200329"/>
          </a:xfrm>
          <a:prstGeom prst="rect">
            <a:avLst/>
          </a:prstGeom>
          <a:noFill/>
          <a:ln w="9525">
            <a:noFill/>
            <a:miter lim="800000"/>
            <a:headEnd/>
            <a:tailEnd/>
          </a:ln>
        </p:spPr>
        <p:txBody>
          <a:bodyPr wrap="square">
            <a:spAutoFit/>
          </a:bodyPr>
          <a:lstStyle/>
          <a:p>
            <a:pPr eaLnBrk="0" hangingPunct="0">
              <a:lnSpc>
                <a:spcPct val="80000"/>
              </a:lnSpc>
            </a:pPr>
            <a:r>
              <a:rPr lang="en-US" sz="2000" b="1" dirty="0">
                <a:cs typeface="ＭＳ Ｐゴシック"/>
              </a:rPr>
              <a:t>Manish </a:t>
            </a:r>
            <a:r>
              <a:rPr lang="en-US" sz="2000" b="1" dirty="0" smtClean="0">
                <a:cs typeface="ＭＳ Ｐゴシック"/>
              </a:rPr>
              <a:t>I. Shah</a:t>
            </a:r>
            <a:r>
              <a:rPr lang="en-US" sz="2000" b="1" dirty="0">
                <a:cs typeface="ＭＳ Ｐゴシック"/>
              </a:rPr>
              <a:t>, </a:t>
            </a:r>
            <a:r>
              <a:rPr lang="en-US" sz="2000" b="1" dirty="0" smtClean="0">
                <a:cs typeface="ＭＳ Ｐゴシック"/>
              </a:rPr>
              <a:t>MD </a:t>
            </a:r>
            <a:r>
              <a:rPr lang="en-US" sz="2000" dirty="0" smtClean="0">
                <a:cs typeface="ＭＳ Ｐゴシック"/>
              </a:rPr>
              <a:t>(Co-Investigator)</a:t>
            </a:r>
            <a:endParaRPr lang="en-US" sz="2000" b="1" dirty="0" smtClean="0">
              <a:cs typeface="ＭＳ Ｐゴシック"/>
            </a:endParaRPr>
          </a:p>
          <a:p>
            <a:pPr eaLnBrk="0" hangingPunct="0">
              <a:lnSpc>
                <a:spcPct val="80000"/>
              </a:lnSpc>
            </a:pPr>
            <a:r>
              <a:rPr lang="en-US" sz="2000" b="1" dirty="0" smtClean="0">
                <a:cs typeface="ＭＳ Ｐゴシック"/>
              </a:rPr>
              <a:t>Tony Gilchrest, BS-EHS, MPA, EMT-P</a:t>
            </a:r>
            <a:r>
              <a:rPr lang="en-US" sz="2000" dirty="0" smtClean="0">
                <a:cs typeface="ＭＳ Ｐゴシック"/>
              </a:rPr>
              <a:t> (Program Manager)</a:t>
            </a:r>
            <a:endParaRPr lang="en-US" sz="2000" b="1" dirty="0" smtClean="0">
              <a:cs typeface="ＭＳ Ｐゴシック"/>
            </a:endParaRPr>
          </a:p>
          <a:p>
            <a:pPr eaLnBrk="0" hangingPunct="0">
              <a:lnSpc>
                <a:spcPct val="80000"/>
              </a:lnSpc>
            </a:pPr>
            <a:r>
              <a:rPr lang="en-US" sz="2000" b="1" dirty="0" smtClean="0">
                <a:cs typeface="ＭＳ Ｐゴシック"/>
              </a:rPr>
              <a:t>Charles G. Macias, MD, MPH </a:t>
            </a:r>
            <a:r>
              <a:rPr lang="en-US" sz="2000" dirty="0" smtClean="0">
                <a:cs typeface="ＭＳ Ｐゴシック"/>
              </a:rPr>
              <a:t>(Principal Investigator)</a:t>
            </a:r>
            <a:endParaRPr lang="en-US" sz="2000" b="1" dirty="0">
              <a:cs typeface="ＭＳ Ｐゴシック"/>
            </a:endParaRPr>
          </a:p>
          <a:p>
            <a:pPr eaLnBrk="0" hangingPunct="0"/>
            <a:endParaRPr lang="en-US" dirty="0">
              <a:cs typeface="ＭＳ Ｐゴシック"/>
            </a:endParaRPr>
          </a:p>
        </p:txBody>
      </p:sp>
      <p:pic>
        <p:nvPicPr>
          <p:cNvPr id="15364" name="Picture 5" descr="texas.jpg"/>
          <p:cNvPicPr>
            <a:picLocks noChangeAspect="1"/>
          </p:cNvPicPr>
          <p:nvPr/>
        </p:nvPicPr>
        <p:blipFill>
          <a:blip r:embed="rId3" cstate="print"/>
          <a:srcRect/>
          <a:stretch>
            <a:fillRect/>
          </a:stretch>
        </p:blipFill>
        <p:spPr bwMode="auto">
          <a:xfrm>
            <a:off x="3733800" y="2209800"/>
            <a:ext cx="3200400" cy="3260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524000" y="685800"/>
            <a:ext cx="7391400" cy="914400"/>
          </a:xfrm>
        </p:spPr>
        <p:txBody>
          <a:bodyPr/>
          <a:lstStyle/>
          <a:p>
            <a:pPr eaLnBrk="1" hangingPunct="1"/>
            <a:r>
              <a:rPr lang="en-US" sz="3600" b="1" dirty="0" smtClean="0"/>
              <a:t>Background: </a:t>
            </a:r>
            <a:br>
              <a:rPr lang="en-US" sz="3600" b="1" dirty="0" smtClean="0"/>
            </a:br>
            <a:r>
              <a:rPr lang="en-US" sz="3600" b="1" dirty="0" smtClean="0"/>
              <a:t>Texas Hospital Survey (‘07-’08)</a:t>
            </a:r>
            <a:endParaRPr lang="en-US" sz="12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8" name="Content Placeholder 2"/>
          <p:cNvSpPr>
            <a:spLocks noGrp="1"/>
          </p:cNvSpPr>
          <p:nvPr>
            <p:ph idx="1"/>
          </p:nvPr>
        </p:nvSpPr>
        <p:spPr>
          <a:xfrm>
            <a:off x="1524000" y="1752600"/>
            <a:ext cx="7391400" cy="4876800"/>
          </a:xfrm>
        </p:spPr>
        <p:txBody>
          <a:bodyPr/>
          <a:lstStyle/>
          <a:p>
            <a:r>
              <a:rPr lang="en-US" sz="3600" dirty="0" smtClean="0"/>
              <a:t>21% had all 6 components of the interfacility transfer guidelines</a:t>
            </a:r>
          </a:p>
          <a:p>
            <a:r>
              <a:rPr lang="en-US" sz="3600" dirty="0" smtClean="0"/>
              <a:t>52% had transfer agreements</a:t>
            </a:r>
          </a:p>
          <a:p>
            <a:r>
              <a:rPr lang="en-US" sz="3600" dirty="0" smtClean="0"/>
              <a:t>Survey response rate of 55%</a:t>
            </a:r>
          </a:p>
          <a:p>
            <a:endParaRPr lang="en-US" sz="4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ctrTitle"/>
          </p:nvPr>
        </p:nvSpPr>
        <p:spPr>
          <a:xfrm>
            <a:off x="1600200" y="1143000"/>
            <a:ext cx="7543800" cy="1143000"/>
          </a:xfrm>
        </p:spPr>
        <p:txBody>
          <a:bodyPr/>
          <a:lstStyle/>
          <a:p>
            <a:pPr eaLnBrk="1" hangingPunct="1"/>
            <a:r>
              <a:rPr lang="en-US" sz="3600" dirty="0" smtClean="0"/>
              <a:t/>
            </a:r>
            <a:br>
              <a:rPr lang="en-US" sz="3600" dirty="0" smtClean="0"/>
            </a:br>
            <a:r>
              <a:rPr lang="en-US" sz="4800" dirty="0" smtClean="0"/>
              <a:t>EMS Agency and Hospital Surveys</a:t>
            </a:r>
            <a:endParaRPr lang="en-US" dirty="0" smtClean="0"/>
          </a:p>
        </p:txBody>
      </p:sp>
      <p:pic>
        <p:nvPicPr>
          <p:cNvPr id="15362" name="Picture 5" descr="emsc_bear"/>
          <p:cNvPicPr>
            <a:picLocks noChangeAspect="1" noChangeArrowheads="1"/>
          </p:cNvPicPr>
          <p:nvPr/>
        </p:nvPicPr>
        <p:blipFill>
          <a:blip r:embed="rId2" cstate="print"/>
          <a:srcRect/>
          <a:stretch>
            <a:fillRect/>
          </a:stretch>
        </p:blipFill>
        <p:spPr bwMode="auto">
          <a:xfrm>
            <a:off x="152400" y="1143000"/>
            <a:ext cx="1295400" cy="1295400"/>
          </a:xfrm>
          <a:prstGeom prst="rect">
            <a:avLst/>
          </a:prstGeom>
          <a:noFill/>
          <a:ln w="9525">
            <a:noFill/>
            <a:miter lim="800000"/>
            <a:headEnd/>
            <a:tailEnd/>
          </a:ln>
        </p:spPr>
      </p:pic>
      <p:sp>
        <p:nvSpPr>
          <p:cNvPr id="15363" name="TextBox 4"/>
          <p:cNvSpPr txBox="1">
            <a:spLocks noChangeArrowheads="1"/>
          </p:cNvSpPr>
          <p:nvPr/>
        </p:nvSpPr>
        <p:spPr bwMode="auto">
          <a:xfrm>
            <a:off x="3048000" y="5805404"/>
            <a:ext cx="4800600" cy="1052596"/>
          </a:xfrm>
          <a:prstGeom prst="rect">
            <a:avLst/>
          </a:prstGeom>
          <a:noFill/>
          <a:ln w="9525">
            <a:noFill/>
            <a:miter lim="800000"/>
            <a:headEnd/>
            <a:tailEnd/>
          </a:ln>
        </p:spPr>
        <p:txBody>
          <a:bodyPr wrap="square">
            <a:spAutoFit/>
          </a:bodyPr>
          <a:lstStyle/>
          <a:p>
            <a:pPr algn="ctr" eaLnBrk="0" hangingPunct="0">
              <a:lnSpc>
                <a:spcPct val="80000"/>
              </a:lnSpc>
            </a:pPr>
            <a:r>
              <a:rPr lang="en-US" sz="4800" b="1" dirty="0" smtClean="0">
                <a:cs typeface="ＭＳ Ｐゴシック"/>
              </a:rPr>
              <a:t>Methods</a:t>
            </a:r>
            <a:endParaRPr lang="en-US" sz="4800" b="1" dirty="0">
              <a:cs typeface="ＭＳ Ｐゴシック"/>
            </a:endParaRPr>
          </a:p>
          <a:p>
            <a:pPr eaLnBrk="0" hangingPunct="0"/>
            <a:endParaRPr lang="en-US" dirty="0">
              <a:cs typeface="ＭＳ Ｐゴシック"/>
            </a:endParaRPr>
          </a:p>
        </p:txBody>
      </p:sp>
      <p:pic>
        <p:nvPicPr>
          <p:cNvPr id="6" name="Picture 5" descr="texas.jpg"/>
          <p:cNvPicPr>
            <a:picLocks noChangeAspect="1"/>
          </p:cNvPicPr>
          <p:nvPr/>
        </p:nvPicPr>
        <p:blipFill>
          <a:blip r:embed="rId3" cstate="print"/>
          <a:srcRect/>
          <a:stretch>
            <a:fillRect/>
          </a:stretch>
        </p:blipFill>
        <p:spPr bwMode="auto">
          <a:xfrm>
            <a:off x="4191000" y="2971800"/>
            <a:ext cx="2514600" cy="2561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524000" y="685800"/>
            <a:ext cx="7391400" cy="914400"/>
          </a:xfrm>
        </p:spPr>
        <p:txBody>
          <a:bodyPr/>
          <a:lstStyle/>
          <a:p>
            <a:pPr eaLnBrk="1" hangingPunct="1"/>
            <a:r>
              <a:rPr lang="en-US" sz="3600" b="1" dirty="0" smtClean="0"/>
              <a:t>Methods: EMS Survey</a:t>
            </a:r>
            <a:endParaRPr lang="en-US" sz="12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8" name="Content Placeholder 2"/>
          <p:cNvSpPr>
            <a:spLocks noGrp="1"/>
          </p:cNvSpPr>
          <p:nvPr>
            <p:ph idx="1"/>
          </p:nvPr>
        </p:nvSpPr>
        <p:spPr>
          <a:xfrm>
            <a:off x="1524000" y="1752600"/>
            <a:ext cx="7391400" cy="4876800"/>
          </a:xfrm>
        </p:spPr>
        <p:txBody>
          <a:bodyPr/>
          <a:lstStyle/>
          <a:p>
            <a:r>
              <a:rPr lang="en-US" dirty="0" smtClean="0"/>
              <a:t>Inclusion criteria</a:t>
            </a:r>
          </a:p>
          <a:p>
            <a:pPr lvl="1"/>
            <a:r>
              <a:rPr lang="en-US" dirty="0" smtClean="0"/>
              <a:t>2009 DSHS list of EMS providers</a:t>
            </a:r>
          </a:p>
          <a:p>
            <a:r>
              <a:rPr lang="en-US" dirty="0" smtClean="0"/>
              <a:t>Exclusion criteria</a:t>
            </a:r>
          </a:p>
          <a:p>
            <a:pPr lvl="1"/>
            <a:r>
              <a:rPr lang="en-US" dirty="0" smtClean="0"/>
              <a:t>Military-based</a:t>
            </a:r>
          </a:p>
          <a:p>
            <a:pPr lvl="1"/>
            <a:r>
              <a:rPr lang="en-US" dirty="0" smtClean="0"/>
              <a:t>Industrial</a:t>
            </a:r>
          </a:p>
          <a:p>
            <a:pPr lvl="1"/>
            <a:r>
              <a:rPr lang="en-US" dirty="0" smtClean="0"/>
              <a:t>Air medical without ground response units</a:t>
            </a:r>
          </a:p>
          <a:p>
            <a:pPr lvl="1"/>
            <a:r>
              <a:rPr lang="en-US" dirty="0" smtClean="0"/>
              <a:t>Do not respond to 911 calls</a:t>
            </a:r>
          </a:p>
          <a:p>
            <a:r>
              <a:rPr lang="en-US" dirty="0" smtClean="0"/>
              <a:t> Administered online</a:t>
            </a:r>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524000" y="685800"/>
            <a:ext cx="7391400" cy="914400"/>
          </a:xfrm>
        </p:spPr>
        <p:txBody>
          <a:bodyPr/>
          <a:lstStyle/>
          <a:p>
            <a:pPr eaLnBrk="1" hangingPunct="1"/>
            <a:r>
              <a:rPr lang="en-US" sz="3600" b="1" dirty="0" smtClean="0"/>
              <a:t>Methods: Hospital Survey</a:t>
            </a:r>
            <a:endParaRPr lang="en-US" sz="12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8" name="Content Placeholder 2"/>
          <p:cNvSpPr>
            <a:spLocks noGrp="1"/>
          </p:cNvSpPr>
          <p:nvPr>
            <p:ph idx="1"/>
          </p:nvPr>
        </p:nvSpPr>
        <p:spPr>
          <a:xfrm>
            <a:off x="1524000" y="1752600"/>
            <a:ext cx="7391400" cy="4876800"/>
          </a:xfrm>
        </p:spPr>
        <p:txBody>
          <a:bodyPr/>
          <a:lstStyle/>
          <a:p>
            <a:r>
              <a:rPr lang="en-US" dirty="0" smtClean="0"/>
              <a:t>Inclusion criteria</a:t>
            </a:r>
          </a:p>
          <a:p>
            <a:pPr lvl="1"/>
            <a:r>
              <a:rPr lang="en-US" dirty="0" smtClean="0"/>
              <a:t>2009 THA list of general hospitals</a:t>
            </a:r>
          </a:p>
          <a:p>
            <a:r>
              <a:rPr lang="en-US" dirty="0" smtClean="0"/>
              <a:t>Exclusion criteria</a:t>
            </a:r>
          </a:p>
          <a:p>
            <a:pPr lvl="1"/>
            <a:r>
              <a:rPr lang="en-US" dirty="0" smtClean="0"/>
              <a:t>Hospital does not have an emergency department</a:t>
            </a:r>
          </a:p>
          <a:p>
            <a:r>
              <a:rPr lang="en-US" dirty="0" smtClean="0"/>
              <a:t> Administered via phone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524000" y="685800"/>
            <a:ext cx="7391400" cy="914400"/>
          </a:xfrm>
        </p:spPr>
        <p:txBody>
          <a:bodyPr/>
          <a:lstStyle/>
          <a:p>
            <a:pPr eaLnBrk="1" hangingPunct="1"/>
            <a:r>
              <a:rPr lang="en-US" sz="3600" b="1" dirty="0" smtClean="0"/>
              <a:t>Methods: Both Surveys</a:t>
            </a:r>
            <a:br>
              <a:rPr lang="en-US" sz="3600" b="1" dirty="0" smtClean="0"/>
            </a:br>
            <a:r>
              <a:rPr lang="en-US" sz="3600" b="1" dirty="0" smtClean="0"/>
              <a:t>Role of NEDARC</a:t>
            </a:r>
            <a:endParaRPr lang="en-US" sz="12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8" name="Content Placeholder 2"/>
          <p:cNvSpPr>
            <a:spLocks noGrp="1"/>
          </p:cNvSpPr>
          <p:nvPr>
            <p:ph idx="1"/>
          </p:nvPr>
        </p:nvSpPr>
        <p:spPr>
          <a:xfrm>
            <a:off x="1524000" y="1752600"/>
            <a:ext cx="7391400" cy="4876800"/>
          </a:xfrm>
        </p:spPr>
        <p:txBody>
          <a:bodyPr/>
          <a:lstStyle/>
          <a:p>
            <a:r>
              <a:rPr lang="en-US" sz="3600" dirty="0" smtClean="0"/>
              <a:t>Created and revised survey</a:t>
            </a:r>
          </a:p>
          <a:p>
            <a:r>
              <a:rPr lang="en-US" sz="3600" dirty="0" smtClean="0"/>
              <a:t>Created sampling scheme</a:t>
            </a:r>
          </a:p>
          <a:p>
            <a:r>
              <a:rPr lang="en-US" sz="3600" dirty="0" smtClean="0"/>
              <a:t>Compiled data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524000" y="685800"/>
            <a:ext cx="7391400" cy="914400"/>
          </a:xfrm>
        </p:spPr>
        <p:txBody>
          <a:bodyPr/>
          <a:lstStyle/>
          <a:p>
            <a:pPr eaLnBrk="1" hangingPunct="1"/>
            <a:r>
              <a:rPr lang="en-US" sz="3600" b="1" dirty="0" smtClean="0"/>
              <a:t>Methods: Both Surveys</a:t>
            </a:r>
            <a:br>
              <a:rPr lang="en-US" sz="3600" b="1" dirty="0" smtClean="0"/>
            </a:br>
            <a:r>
              <a:rPr lang="en-US" sz="2800" b="1" dirty="0" smtClean="0"/>
              <a:t>Role of Texas EMSC State Partnership</a:t>
            </a:r>
            <a:endParaRPr lang="en-US" sz="12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8" name="Content Placeholder 2"/>
          <p:cNvSpPr>
            <a:spLocks noGrp="1"/>
          </p:cNvSpPr>
          <p:nvPr>
            <p:ph idx="1"/>
          </p:nvPr>
        </p:nvSpPr>
        <p:spPr>
          <a:xfrm>
            <a:off x="1524000" y="1752600"/>
            <a:ext cx="7391400" cy="4876800"/>
          </a:xfrm>
        </p:spPr>
        <p:txBody>
          <a:bodyPr/>
          <a:lstStyle/>
          <a:p>
            <a:r>
              <a:rPr lang="en-US" dirty="0" smtClean="0"/>
              <a:t>Created additional questions</a:t>
            </a:r>
          </a:p>
          <a:p>
            <a:r>
              <a:rPr lang="en-US" dirty="0" smtClean="0"/>
              <a:t>Surveyed participants</a:t>
            </a:r>
          </a:p>
          <a:p>
            <a:r>
              <a:rPr lang="en-US" dirty="0" smtClean="0"/>
              <a:t>Descriptive reporting of data</a:t>
            </a:r>
          </a:p>
          <a:p>
            <a:pPr lvl="1"/>
            <a:r>
              <a:rPr lang="en-US" dirty="0" smtClean="0"/>
              <a:t>With and without outliers, when relevant</a:t>
            </a:r>
          </a:p>
          <a:p>
            <a:pPr lvl="1"/>
            <a:r>
              <a:rPr lang="en-US" dirty="0" smtClean="0"/>
              <a:t>ALS vs. BLS</a:t>
            </a:r>
          </a:p>
          <a:p>
            <a:pPr lvl="1"/>
            <a:r>
              <a:rPr lang="en-US" dirty="0" smtClean="0"/>
              <a:t>Rural vs. Nonrural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600200" y="533400"/>
            <a:ext cx="7391400" cy="914400"/>
          </a:xfrm>
        </p:spPr>
        <p:txBody>
          <a:bodyPr/>
          <a:lstStyle/>
          <a:p>
            <a:pPr eaLnBrk="1" hangingPunct="1"/>
            <a:r>
              <a:rPr lang="en-US" sz="3600" b="1" dirty="0" smtClean="0"/>
              <a:t>Methods: EMS Survey</a:t>
            </a:r>
            <a:endParaRPr lang="en-US" sz="12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838200" cy="838200"/>
          </a:xfrm>
          <a:prstGeom prst="rect">
            <a:avLst/>
          </a:prstGeom>
          <a:noFill/>
          <a:ln w="9525">
            <a:noFill/>
            <a:miter lim="800000"/>
            <a:headEnd/>
            <a:tailEnd/>
          </a:ln>
        </p:spPr>
      </p:pic>
      <p:sp>
        <p:nvSpPr>
          <p:cNvPr id="6" name="TextBox 5"/>
          <p:cNvSpPr txBox="1"/>
          <p:nvPr/>
        </p:nvSpPr>
        <p:spPr>
          <a:xfrm>
            <a:off x="1828800" y="1447800"/>
            <a:ext cx="2590800" cy="338554"/>
          </a:xfrm>
          <a:prstGeom prst="rect">
            <a:avLst/>
          </a:prstGeom>
          <a:solidFill>
            <a:srgbClr val="203162"/>
          </a:solidFill>
        </p:spPr>
        <p:txBody>
          <a:bodyPr wrap="square" rtlCol="0">
            <a:spAutoFit/>
          </a:bodyPr>
          <a:lstStyle/>
          <a:p>
            <a:pPr algn="ctr"/>
            <a:r>
              <a:rPr lang="en-US" sz="1600" b="1" dirty="0" smtClean="0">
                <a:solidFill>
                  <a:schemeClr val="bg1"/>
                </a:solidFill>
              </a:rPr>
              <a:t>All EMS Agencies</a:t>
            </a:r>
            <a:endParaRPr lang="en-US" sz="1600" b="1" dirty="0">
              <a:solidFill>
                <a:schemeClr val="bg1"/>
              </a:solidFill>
            </a:endParaRPr>
          </a:p>
        </p:txBody>
      </p:sp>
      <p:sp>
        <p:nvSpPr>
          <p:cNvPr id="10" name="TextBox 9"/>
          <p:cNvSpPr txBox="1"/>
          <p:nvPr/>
        </p:nvSpPr>
        <p:spPr>
          <a:xfrm>
            <a:off x="1828800" y="3581400"/>
            <a:ext cx="2590800" cy="338554"/>
          </a:xfrm>
          <a:prstGeom prst="rect">
            <a:avLst/>
          </a:prstGeom>
          <a:solidFill>
            <a:srgbClr val="203162"/>
          </a:solidFill>
        </p:spPr>
        <p:txBody>
          <a:bodyPr wrap="square" rtlCol="0">
            <a:spAutoFit/>
          </a:bodyPr>
          <a:lstStyle/>
          <a:p>
            <a:pPr algn="ctr"/>
            <a:r>
              <a:rPr lang="en-US" sz="1600" b="1" dirty="0" smtClean="0">
                <a:solidFill>
                  <a:schemeClr val="bg1"/>
                </a:solidFill>
              </a:rPr>
              <a:t>Initiated Survey</a:t>
            </a:r>
            <a:endParaRPr lang="en-US" sz="1600" b="1" dirty="0">
              <a:solidFill>
                <a:schemeClr val="bg1"/>
              </a:solidFill>
            </a:endParaRPr>
          </a:p>
        </p:txBody>
      </p:sp>
      <p:sp>
        <p:nvSpPr>
          <p:cNvPr id="11" name="TextBox 10"/>
          <p:cNvSpPr txBox="1"/>
          <p:nvPr/>
        </p:nvSpPr>
        <p:spPr>
          <a:xfrm>
            <a:off x="1828800" y="2362200"/>
            <a:ext cx="2590800" cy="584775"/>
          </a:xfrm>
          <a:prstGeom prst="rect">
            <a:avLst/>
          </a:prstGeom>
          <a:solidFill>
            <a:srgbClr val="203162"/>
          </a:solidFill>
        </p:spPr>
        <p:txBody>
          <a:bodyPr wrap="square" rtlCol="0">
            <a:spAutoFit/>
          </a:bodyPr>
          <a:lstStyle/>
          <a:p>
            <a:pPr algn="ctr"/>
            <a:r>
              <a:rPr lang="en-US" sz="1600" b="1" dirty="0" smtClean="0">
                <a:solidFill>
                  <a:schemeClr val="bg1"/>
                </a:solidFill>
              </a:rPr>
              <a:t>911 Responders Sampled</a:t>
            </a:r>
            <a:endParaRPr lang="en-US" sz="1600" b="1" dirty="0">
              <a:solidFill>
                <a:schemeClr val="bg1"/>
              </a:solidFill>
            </a:endParaRPr>
          </a:p>
        </p:txBody>
      </p:sp>
      <p:sp>
        <p:nvSpPr>
          <p:cNvPr id="14" name="TextBox 13"/>
          <p:cNvSpPr txBox="1"/>
          <p:nvPr/>
        </p:nvSpPr>
        <p:spPr>
          <a:xfrm>
            <a:off x="5638800" y="3581400"/>
            <a:ext cx="2590800" cy="338554"/>
          </a:xfrm>
          <a:prstGeom prst="rect">
            <a:avLst/>
          </a:prstGeom>
          <a:solidFill>
            <a:srgbClr val="203162"/>
          </a:solidFill>
        </p:spPr>
        <p:txBody>
          <a:bodyPr wrap="square" rtlCol="0">
            <a:spAutoFit/>
          </a:bodyPr>
          <a:lstStyle/>
          <a:p>
            <a:pPr algn="ctr"/>
            <a:r>
              <a:rPr lang="en-US" sz="1600" b="1" dirty="0" smtClean="0">
                <a:solidFill>
                  <a:schemeClr val="bg1"/>
                </a:solidFill>
              </a:rPr>
              <a:t>Non-911 Responders</a:t>
            </a:r>
            <a:endParaRPr lang="en-US" sz="1600" b="1" dirty="0">
              <a:solidFill>
                <a:schemeClr val="bg1"/>
              </a:solidFill>
            </a:endParaRPr>
          </a:p>
        </p:txBody>
      </p:sp>
      <p:sp>
        <p:nvSpPr>
          <p:cNvPr id="15" name="TextBox 14"/>
          <p:cNvSpPr txBox="1"/>
          <p:nvPr/>
        </p:nvSpPr>
        <p:spPr>
          <a:xfrm>
            <a:off x="1828800" y="4572000"/>
            <a:ext cx="2590800" cy="338554"/>
          </a:xfrm>
          <a:prstGeom prst="rect">
            <a:avLst/>
          </a:prstGeom>
          <a:solidFill>
            <a:srgbClr val="62224C"/>
          </a:solidFill>
        </p:spPr>
        <p:txBody>
          <a:bodyPr wrap="square" rtlCol="0">
            <a:spAutoFit/>
          </a:bodyPr>
          <a:lstStyle/>
          <a:p>
            <a:pPr algn="ctr"/>
            <a:r>
              <a:rPr lang="en-US" sz="1600" b="1" dirty="0" smtClean="0">
                <a:solidFill>
                  <a:schemeClr val="bg1"/>
                </a:solidFill>
              </a:rPr>
              <a:t>Online Medical Direction</a:t>
            </a:r>
            <a:endParaRPr lang="en-US" sz="1600" b="1" dirty="0">
              <a:solidFill>
                <a:schemeClr val="bg1"/>
              </a:solidFill>
            </a:endParaRPr>
          </a:p>
        </p:txBody>
      </p:sp>
      <p:sp>
        <p:nvSpPr>
          <p:cNvPr id="16" name="TextBox 15"/>
          <p:cNvSpPr txBox="1"/>
          <p:nvPr/>
        </p:nvSpPr>
        <p:spPr>
          <a:xfrm>
            <a:off x="2209800" y="5257800"/>
            <a:ext cx="2590800" cy="338554"/>
          </a:xfrm>
          <a:prstGeom prst="rect">
            <a:avLst/>
          </a:prstGeom>
          <a:solidFill>
            <a:srgbClr val="203162"/>
          </a:solidFill>
        </p:spPr>
        <p:txBody>
          <a:bodyPr wrap="square" rtlCol="0">
            <a:spAutoFit/>
          </a:bodyPr>
          <a:lstStyle/>
          <a:p>
            <a:pPr algn="ctr"/>
            <a:r>
              <a:rPr lang="en-US" sz="1600" b="1" dirty="0" smtClean="0">
                <a:solidFill>
                  <a:schemeClr val="bg1"/>
                </a:solidFill>
              </a:rPr>
              <a:t>Transporting Agencies</a:t>
            </a:r>
            <a:endParaRPr lang="en-US" sz="1600" b="1" dirty="0">
              <a:solidFill>
                <a:schemeClr val="bg1"/>
              </a:solidFill>
            </a:endParaRPr>
          </a:p>
        </p:txBody>
      </p:sp>
      <p:sp>
        <p:nvSpPr>
          <p:cNvPr id="17" name="TextBox 16"/>
          <p:cNvSpPr txBox="1"/>
          <p:nvPr/>
        </p:nvSpPr>
        <p:spPr>
          <a:xfrm>
            <a:off x="2590800" y="5943600"/>
            <a:ext cx="2590800" cy="338554"/>
          </a:xfrm>
          <a:prstGeom prst="rect">
            <a:avLst/>
          </a:prstGeom>
          <a:solidFill>
            <a:srgbClr val="62224C"/>
          </a:solidFill>
        </p:spPr>
        <p:txBody>
          <a:bodyPr wrap="square" rtlCol="0">
            <a:spAutoFit/>
          </a:bodyPr>
          <a:lstStyle/>
          <a:p>
            <a:pPr algn="ctr"/>
            <a:r>
              <a:rPr lang="en-US" sz="1600" b="1" dirty="0" smtClean="0">
                <a:solidFill>
                  <a:schemeClr val="bg1"/>
                </a:solidFill>
              </a:rPr>
              <a:t>Equipment</a:t>
            </a:r>
            <a:endParaRPr lang="en-US" sz="1600" b="1" dirty="0">
              <a:solidFill>
                <a:schemeClr val="bg1"/>
              </a:solidFill>
            </a:endParaRPr>
          </a:p>
        </p:txBody>
      </p:sp>
      <p:sp>
        <p:nvSpPr>
          <p:cNvPr id="18" name="Down Arrow 17"/>
          <p:cNvSpPr/>
          <p:nvPr/>
        </p:nvSpPr>
        <p:spPr bwMode="auto">
          <a:xfrm>
            <a:off x="2971800" y="1828800"/>
            <a:ext cx="484632" cy="4572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20" name="Down Arrow 19"/>
          <p:cNvSpPr/>
          <p:nvPr/>
        </p:nvSpPr>
        <p:spPr bwMode="auto">
          <a:xfrm>
            <a:off x="2971800" y="3048000"/>
            <a:ext cx="484632" cy="4572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21" name="Down Arrow 20"/>
          <p:cNvSpPr/>
          <p:nvPr/>
        </p:nvSpPr>
        <p:spPr bwMode="auto">
          <a:xfrm>
            <a:off x="2971800" y="4038600"/>
            <a:ext cx="484632" cy="4572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22" name="Down Arrow 21"/>
          <p:cNvSpPr/>
          <p:nvPr/>
        </p:nvSpPr>
        <p:spPr bwMode="auto">
          <a:xfrm rot="16200000">
            <a:off x="4786884" y="3518916"/>
            <a:ext cx="484632" cy="4572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25" name="Bent Arrow 24"/>
          <p:cNvSpPr/>
          <p:nvPr/>
        </p:nvSpPr>
        <p:spPr bwMode="auto">
          <a:xfrm rot="5400000">
            <a:off x="4381500" y="4686300"/>
            <a:ext cx="533400" cy="304800"/>
          </a:xfrm>
          <a:prstGeom prst="ben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29" name="Bent Arrow 28"/>
          <p:cNvSpPr/>
          <p:nvPr/>
        </p:nvSpPr>
        <p:spPr bwMode="auto">
          <a:xfrm rot="5400000">
            <a:off x="4762500" y="5448300"/>
            <a:ext cx="533400" cy="304800"/>
          </a:xfrm>
          <a:prstGeom prst="ben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34" name="TextBox 33"/>
          <p:cNvSpPr txBox="1"/>
          <p:nvPr/>
        </p:nvSpPr>
        <p:spPr>
          <a:xfrm>
            <a:off x="1066800" y="1447800"/>
            <a:ext cx="609600" cy="338554"/>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b="1" dirty="0" smtClean="0">
                <a:solidFill>
                  <a:schemeClr val="bg1"/>
                </a:solidFill>
              </a:rPr>
              <a:t>952</a:t>
            </a:r>
            <a:endParaRPr lang="en-US" sz="1600" b="1" dirty="0">
              <a:solidFill>
                <a:schemeClr val="bg1"/>
              </a:solidFill>
            </a:endParaRPr>
          </a:p>
        </p:txBody>
      </p:sp>
      <p:sp>
        <p:nvSpPr>
          <p:cNvPr id="36" name="TextBox 35"/>
          <p:cNvSpPr txBox="1"/>
          <p:nvPr/>
        </p:nvSpPr>
        <p:spPr>
          <a:xfrm>
            <a:off x="1066800" y="2438400"/>
            <a:ext cx="609600" cy="338554"/>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b="1" dirty="0" smtClean="0">
                <a:solidFill>
                  <a:schemeClr val="bg1"/>
                </a:solidFill>
              </a:rPr>
              <a:t>427</a:t>
            </a:r>
            <a:endParaRPr lang="en-US" sz="1600" b="1" dirty="0">
              <a:solidFill>
                <a:schemeClr val="bg1"/>
              </a:solidFill>
            </a:endParaRPr>
          </a:p>
        </p:txBody>
      </p:sp>
      <p:sp>
        <p:nvSpPr>
          <p:cNvPr id="43" name="TextBox 42"/>
          <p:cNvSpPr txBox="1"/>
          <p:nvPr/>
        </p:nvSpPr>
        <p:spPr>
          <a:xfrm>
            <a:off x="5257800" y="2286000"/>
            <a:ext cx="2514600" cy="738664"/>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u="sng" dirty="0" smtClean="0">
                <a:solidFill>
                  <a:schemeClr val="bg1"/>
                </a:solidFill>
              </a:rPr>
              <a:t>Stratified sample by:</a:t>
            </a:r>
          </a:p>
          <a:p>
            <a:pPr>
              <a:buFont typeface="Arial" pitchFamily="34" charset="0"/>
              <a:buChar char="•"/>
            </a:pPr>
            <a:r>
              <a:rPr lang="en-US" sz="1400" b="1" dirty="0" smtClean="0">
                <a:solidFill>
                  <a:schemeClr val="bg1"/>
                </a:solidFill>
              </a:rPr>
              <a:t>Regional Advisory Council</a:t>
            </a:r>
          </a:p>
          <a:p>
            <a:pPr>
              <a:buFont typeface="Arial" pitchFamily="34" charset="0"/>
              <a:buChar char="•"/>
            </a:pPr>
            <a:r>
              <a:rPr lang="en-US" sz="1400" b="1" dirty="0" smtClean="0">
                <a:solidFill>
                  <a:schemeClr val="bg1"/>
                </a:solidFill>
              </a:rPr>
              <a:t>ALS vs. BLS/ILS</a:t>
            </a:r>
            <a:endParaRPr lang="en-US" sz="1400" b="1" dirty="0">
              <a:solidFill>
                <a:schemeClr val="bg1"/>
              </a:solidFill>
            </a:endParaRPr>
          </a:p>
        </p:txBody>
      </p:sp>
      <p:sp>
        <p:nvSpPr>
          <p:cNvPr id="48" name="TextBox 47"/>
          <p:cNvSpPr txBox="1"/>
          <p:nvPr/>
        </p:nvSpPr>
        <p:spPr>
          <a:xfrm>
            <a:off x="5257800" y="5943600"/>
            <a:ext cx="3733800" cy="307777"/>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Data reported by vehicles, not agencies</a:t>
            </a:r>
            <a:endParaRPr lang="en-US" sz="1400" b="1" dirty="0">
              <a:solidFill>
                <a:schemeClr val="bg1"/>
              </a:solidFill>
            </a:endParaRPr>
          </a:p>
        </p:txBody>
      </p:sp>
      <p:sp>
        <p:nvSpPr>
          <p:cNvPr id="49" name="TextBox 48"/>
          <p:cNvSpPr txBox="1"/>
          <p:nvPr/>
        </p:nvSpPr>
        <p:spPr>
          <a:xfrm>
            <a:off x="5257800" y="4572000"/>
            <a:ext cx="3276600" cy="307777"/>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Data reported by agency</a:t>
            </a:r>
            <a:endParaRPr lang="en-US" sz="1400" b="1" dirty="0">
              <a:solidFill>
                <a:schemeClr val="bg1"/>
              </a:solidFill>
            </a:endParaRPr>
          </a:p>
        </p:txBody>
      </p:sp>
      <p:sp>
        <p:nvSpPr>
          <p:cNvPr id="51" name="Multiply 50"/>
          <p:cNvSpPr/>
          <p:nvPr/>
        </p:nvSpPr>
        <p:spPr bwMode="auto">
          <a:xfrm>
            <a:off x="6858000" y="3276600"/>
            <a:ext cx="914400" cy="914400"/>
          </a:xfrm>
          <a:prstGeom prst="mathMultiply">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52" name="TextBox 51"/>
          <p:cNvSpPr txBox="1"/>
          <p:nvPr/>
        </p:nvSpPr>
        <p:spPr>
          <a:xfrm>
            <a:off x="1371600" y="5334000"/>
            <a:ext cx="3276600" cy="1169551"/>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In the past year, have any of your providers attempted to contact on-line medical direction for medical advice when treating a pediatric patient, 0-18 years?</a:t>
            </a:r>
            <a:endParaRPr lang="en-US" sz="1400" b="1" dirty="0">
              <a:solidFill>
                <a:schemeClr val="bg1"/>
              </a:solidFill>
            </a:endParaRPr>
          </a:p>
        </p:txBody>
      </p:sp>
      <p:sp>
        <p:nvSpPr>
          <p:cNvPr id="53" name="TextBox 52"/>
          <p:cNvSpPr txBox="1"/>
          <p:nvPr/>
        </p:nvSpPr>
        <p:spPr>
          <a:xfrm>
            <a:off x="5105400" y="5334000"/>
            <a:ext cx="3276600" cy="1169551"/>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How often was on-line medical direction available to provide medical advice to your providers when they were treating pediatric patients?</a:t>
            </a:r>
            <a:endParaRPr lang="en-US" sz="1400" b="1" dirty="0">
              <a:solidFill>
                <a:schemeClr val="bg1"/>
              </a:solidFill>
            </a:endParaRPr>
          </a:p>
        </p:txBody>
      </p:sp>
      <p:sp>
        <p:nvSpPr>
          <p:cNvPr id="54" name="Right Arrow 53"/>
          <p:cNvSpPr/>
          <p:nvPr/>
        </p:nvSpPr>
        <p:spPr bwMode="auto">
          <a:xfrm>
            <a:off x="3276600" y="5638800"/>
            <a:ext cx="978408" cy="484632"/>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ct val="0"/>
              </a:spcBef>
              <a:spcAft>
                <a:spcPct val="0"/>
              </a:spcAft>
              <a:buClrTx/>
              <a:buSzTx/>
              <a:buFontTx/>
              <a:buNone/>
              <a:tabLst/>
            </a:pPr>
            <a:r>
              <a:rPr kumimoji="0" lang="en-US" sz="1200" b="1" i="0" u="none" strike="noStrike" cap="none" normalizeH="0" baseline="0" dirty="0" smtClean="0">
                <a:ln>
                  <a:noFill/>
                </a:ln>
                <a:effectLst/>
                <a:latin typeface="Arial" charset="0"/>
                <a:ea typeface="ＭＳ Ｐゴシック" pitchFamily="28" charset="-128"/>
              </a:rPr>
              <a:t>YES</a:t>
            </a:r>
          </a:p>
        </p:txBody>
      </p:sp>
      <p:sp>
        <p:nvSpPr>
          <p:cNvPr id="55" name="TextBox 54"/>
          <p:cNvSpPr txBox="1"/>
          <p:nvPr/>
        </p:nvSpPr>
        <p:spPr>
          <a:xfrm>
            <a:off x="1828800" y="4572000"/>
            <a:ext cx="2590800" cy="338554"/>
          </a:xfrm>
          <a:prstGeom prst="rect">
            <a:avLst/>
          </a:prstGeom>
          <a:solidFill>
            <a:srgbClr val="62224C"/>
          </a:solidFill>
        </p:spPr>
        <p:txBody>
          <a:bodyPr wrap="square" rtlCol="0">
            <a:spAutoFit/>
          </a:bodyPr>
          <a:lstStyle/>
          <a:p>
            <a:pPr algn="ctr"/>
            <a:r>
              <a:rPr lang="en-US" sz="1600" b="1" dirty="0" smtClean="0">
                <a:solidFill>
                  <a:schemeClr val="bg1"/>
                </a:solidFill>
              </a:rPr>
              <a:t>Offine Medical Direction</a:t>
            </a:r>
            <a:endParaRPr lang="en-US" sz="1600" b="1" dirty="0">
              <a:solidFill>
                <a:schemeClr val="bg1"/>
              </a:solidFill>
            </a:endParaRPr>
          </a:p>
        </p:txBody>
      </p:sp>
      <p:sp>
        <p:nvSpPr>
          <p:cNvPr id="56" name="TextBox 55"/>
          <p:cNvSpPr txBox="1"/>
          <p:nvPr/>
        </p:nvSpPr>
        <p:spPr>
          <a:xfrm>
            <a:off x="1371600" y="5334000"/>
            <a:ext cx="3276600" cy="95410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Are written protocols </a:t>
            </a:r>
            <a:r>
              <a:rPr lang="en-US" sz="1400" b="1" u="sng" dirty="0" smtClean="0">
                <a:solidFill>
                  <a:schemeClr val="bg1"/>
                </a:solidFill>
              </a:rPr>
              <a:t>or</a:t>
            </a:r>
            <a:r>
              <a:rPr lang="en-US" sz="1400" b="1" dirty="0" smtClean="0">
                <a:solidFill>
                  <a:schemeClr val="bg1"/>
                </a:solidFill>
              </a:rPr>
              <a:t> guidelines (paper </a:t>
            </a:r>
            <a:r>
              <a:rPr lang="en-US" sz="1400" b="1" u="sng" dirty="0" smtClean="0">
                <a:solidFill>
                  <a:schemeClr val="bg1"/>
                </a:solidFill>
              </a:rPr>
              <a:t>or</a:t>
            </a:r>
            <a:r>
              <a:rPr lang="en-US" sz="1400" b="1" dirty="0" smtClean="0">
                <a:solidFill>
                  <a:schemeClr val="bg1"/>
                </a:solidFill>
              </a:rPr>
              <a:t> electronic) available to your providers for the treatment of pediatric patients?</a:t>
            </a:r>
            <a:endParaRPr lang="en-US" sz="1400" b="1" dirty="0">
              <a:solidFill>
                <a:schemeClr val="bg1"/>
              </a:solidFill>
            </a:endParaRPr>
          </a:p>
        </p:txBody>
      </p:sp>
      <p:sp>
        <p:nvSpPr>
          <p:cNvPr id="57" name="Right Arrow 56"/>
          <p:cNvSpPr/>
          <p:nvPr/>
        </p:nvSpPr>
        <p:spPr bwMode="auto">
          <a:xfrm>
            <a:off x="3276600" y="5791200"/>
            <a:ext cx="978408" cy="484632"/>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ct val="0"/>
              </a:spcBef>
              <a:spcAft>
                <a:spcPct val="0"/>
              </a:spcAft>
              <a:buClrTx/>
              <a:buSzTx/>
              <a:buFontTx/>
              <a:buNone/>
              <a:tabLst/>
            </a:pPr>
            <a:r>
              <a:rPr kumimoji="0" lang="en-US" sz="1200" b="1" i="0" u="none" strike="noStrike" cap="none" normalizeH="0" baseline="0" dirty="0" smtClean="0">
                <a:ln>
                  <a:noFill/>
                </a:ln>
                <a:effectLst/>
                <a:latin typeface="Arial" charset="0"/>
                <a:ea typeface="ＭＳ Ｐゴシック" pitchFamily="28" charset="-128"/>
              </a:rPr>
              <a:t>YES</a:t>
            </a:r>
          </a:p>
        </p:txBody>
      </p:sp>
      <p:sp>
        <p:nvSpPr>
          <p:cNvPr id="58" name="TextBox 57"/>
          <p:cNvSpPr txBox="1"/>
          <p:nvPr/>
        </p:nvSpPr>
        <p:spPr>
          <a:xfrm>
            <a:off x="5105400" y="5334000"/>
            <a:ext cx="3276600" cy="1169551"/>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How often were these pediatric protocols or guidelines physically available in the EMS vehicle or carried by your providers during emergency calls?</a:t>
            </a:r>
            <a:endParaRPr lang="en-US" sz="1400" b="1" dirty="0">
              <a:solidFill>
                <a:schemeClr val="bg1"/>
              </a:solidFill>
            </a:endParaRPr>
          </a:p>
        </p:txBody>
      </p:sp>
      <p:sp>
        <p:nvSpPr>
          <p:cNvPr id="60" name="TextBox 59"/>
          <p:cNvSpPr txBox="1"/>
          <p:nvPr/>
        </p:nvSpPr>
        <p:spPr>
          <a:xfrm>
            <a:off x="1828800" y="4572000"/>
            <a:ext cx="2590800" cy="338554"/>
          </a:xfrm>
          <a:prstGeom prst="rect">
            <a:avLst/>
          </a:prstGeom>
          <a:solidFill>
            <a:srgbClr val="62224C"/>
          </a:solidFill>
        </p:spPr>
        <p:txBody>
          <a:bodyPr wrap="square" rtlCol="0">
            <a:spAutoFit/>
          </a:bodyPr>
          <a:lstStyle/>
          <a:p>
            <a:pPr algn="ctr"/>
            <a:r>
              <a:rPr lang="en-US" sz="1600" b="1" dirty="0" smtClean="0">
                <a:solidFill>
                  <a:schemeClr val="bg1"/>
                </a:solidFill>
              </a:rPr>
              <a:t>Medical Direction</a:t>
            </a:r>
            <a:endParaRPr lang="en-US" sz="1600" b="1" dirty="0">
              <a:solidFill>
                <a:schemeClr val="bg1"/>
              </a:solidFill>
            </a:endParaRPr>
          </a:p>
        </p:txBody>
      </p:sp>
      <p:sp>
        <p:nvSpPr>
          <p:cNvPr id="61" name="TextBox 60"/>
          <p:cNvSpPr txBox="1"/>
          <p:nvPr/>
        </p:nvSpPr>
        <p:spPr>
          <a:xfrm>
            <a:off x="5410200" y="5943600"/>
            <a:ext cx="3276600" cy="73866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Does your agency operate any ground vehicles that transport patients from scene to hospital?</a:t>
            </a:r>
            <a:endParaRPr lang="en-US" sz="1400" b="1" dirty="0">
              <a:solidFill>
                <a:schemeClr val="bg1"/>
              </a:solidFill>
            </a:endParaRPr>
          </a:p>
        </p:txBody>
      </p:sp>
      <p:sp>
        <p:nvSpPr>
          <p:cNvPr id="62" name="Right Arrow 61"/>
          <p:cNvSpPr/>
          <p:nvPr/>
        </p:nvSpPr>
        <p:spPr bwMode="auto">
          <a:xfrm>
            <a:off x="1371600" y="5867400"/>
            <a:ext cx="978408" cy="484632"/>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ct val="0"/>
              </a:spcBef>
              <a:spcAft>
                <a:spcPct val="0"/>
              </a:spcAft>
              <a:buClrTx/>
              <a:buSzTx/>
              <a:buFontTx/>
              <a:buNone/>
              <a:tabLst/>
            </a:pPr>
            <a:r>
              <a:rPr kumimoji="0" lang="en-US" sz="1200" b="1" i="0" u="none" strike="noStrike" cap="none" normalizeH="0" baseline="0" dirty="0" smtClean="0">
                <a:ln>
                  <a:noFill/>
                </a:ln>
                <a:effectLst/>
                <a:latin typeface="Arial" charset="0"/>
                <a:ea typeface="ＭＳ Ｐゴシック" pitchFamily="28" charset="-128"/>
              </a:rPr>
              <a:t>YES</a:t>
            </a:r>
          </a:p>
        </p:txBody>
      </p:sp>
      <p:sp>
        <p:nvSpPr>
          <p:cNvPr id="63" name="TextBox 62"/>
          <p:cNvSpPr txBox="1"/>
          <p:nvPr/>
        </p:nvSpPr>
        <p:spPr>
          <a:xfrm>
            <a:off x="3581400" y="4572000"/>
            <a:ext cx="3276600" cy="1169551"/>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Does your agency respond to 911 emergency medical calls (or emergency medical calls placed through other emergency access numbers if used in your regions)?</a:t>
            </a:r>
            <a:endParaRPr lang="en-US" sz="1400" b="1" dirty="0">
              <a:solidFill>
                <a:schemeClr val="bg1"/>
              </a:solidFill>
            </a:endParaRPr>
          </a:p>
        </p:txBody>
      </p:sp>
      <p:sp>
        <p:nvSpPr>
          <p:cNvPr id="64" name="Right Arrow 63"/>
          <p:cNvSpPr/>
          <p:nvPr/>
        </p:nvSpPr>
        <p:spPr bwMode="auto">
          <a:xfrm>
            <a:off x="4572000" y="3505200"/>
            <a:ext cx="978408" cy="484632"/>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ct val="0"/>
              </a:spcBef>
              <a:spcAft>
                <a:spcPct val="0"/>
              </a:spcAft>
              <a:buClrTx/>
              <a:buSzTx/>
              <a:buFontTx/>
              <a:buNone/>
              <a:tabLst/>
            </a:pPr>
            <a:r>
              <a:rPr lang="en-US" sz="1200" b="1" dirty="0" smtClean="0">
                <a:ea typeface="ＭＳ Ｐゴシック" pitchFamily="28" charset="-128"/>
              </a:rPr>
              <a:t>NO</a:t>
            </a:r>
            <a:endParaRPr kumimoji="0" lang="en-US" sz="1200" b="1" i="0" u="none" strike="noStrike" cap="none" normalizeH="0" baseline="0" dirty="0" smtClean="0">
              <a:ln>
                <a:noFill/>
              </a:ln>
              <a:effectLst/>
              <a:latin typeface="Arial" charset="0"/>
              <a:ea typeface="ＭＳ Ｐゴシック" pitchFamily="28" charset="-128"/>
            </a:endParaRPr>
          </a:p>
        </p:txBody>
      </p:sp>
      <p:sp>
        <p:nvSpPr>
          <p:cNvPr id="65" name="TextBox 64"/>
          <p:cNvSpPr txBox="1"/>
          <p:nvPr/>
        </p:nvSpPr>
        <p:spPr>
          <a:xfrm>
            <a:off x="5562600" y="5867400"/>
            <a:ext cx="3276600" cy="52322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How many of your transporting ground vehicles carry ___?</a:t>
            </a:r>
            <a:endParaRPr lang="en-US" sz="1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6" presetClass="emph" presetSubtype="0" fill="hold" grpId="1" nodeType="withEffect">
                                  <p:stCondLst>
                                    <p:cond delay="0"/>
                                  </p:stCondLst>
                                  <p:childTnLst>
                                    <p:animScale>
                                      <p:cBhvr>
                                        <p:cTn id="30" dur="2000" fill="hold"/>
                                        <p:tgtEl>
                                          <p:spTgt spid="63"/>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2" nodeType="clickEffect">
                                  <p:stCondLst>
                                    <p:cond delay="0"/>
                                  </p:stCondLst>
                                  <p:childTnLst>
                                    <p:set>
                                      <p:cBhvr>
                                        <p:cTn id="34" dur="1" fill="hold">
                                          <p:stCondLst>
                                            <p:cond delay="0"/>
                                          </p:stCondLst>
                                        </p:cTn>
                                        <p:tgtEl>
                                          <p:spTgt spid="63"/>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3"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26" presetClass="emph" presetSubtype="0" fill="hold" grpId="2" nodeType="withEffect">
                                  <p:stCondLst>
                                    <p:cond delay="0"/>
                                  </p:stCondLst>
                                  <p:childTnLst>
                                    <p:animEffect transition="out" filter="fade">
                                      <p:cBhvr>
                                        <p:cTn id="44" dur="500" tmFilter="0, 0; .2, .5; .8, .5; 1, 0"/>
                                        <p:tgtEl>
                                          <p:spTgt spid="51"/>
                                        </p:tgtEl>
                                      </p:cBhvr>
                                    </p:animEffect>
                                    <p:animScale>
                                      <p:cBhvr>
                                        <p:cTn id="45" dur="250" autoRev="1" fill="hold"/>
                                        <p:tgtEl>
                                          <p:spTgt spid="51"/>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par>
                                <p:cTn id="50" presetID="1" presetClass="exit" presetSubtype="0" fill="hold" grpId="1" nodeType="withEffect">
                                  <p:stCondLst>
                                    <p:cond delay="0"/>
                                  </p:stCondLst>
                                  <p:childTnLst>
                                    <p:set>
                                      <p:cBhvr>
                                        <p:cTn id="51" dur="1" fill="hold">
                                          <p:stCondLst>
                                            <p:cond delay="0"/>
                                          </p:stCondLst>
                                        </p:cTn>
                                        <p:tgtEl>
                                          <p:spTgt spid="64"/>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childTnLst>
                                </p:cTn>
                              </p:par>
                              <p:par>
                                <p:cTn id="62" presetID="6" presetClass="emph" presetSubtype="0" fill="hold" grpId="1" nodeType="withEffect">
                                  <p:stCondLst>
                                    <p:cond delay="0"/>
                                  </p:stCondLst>
                                  <p:childTnLst>
                                    <p:animScale>
                                      <p:cBhvr>
                                        <p:cTn id="63" dur="2000" fill="hold"/>
                                        <p:tgtEl>
                                          <p:spTgt spid="52"/>
                                        </p:tgtEl>
                                      </p:cBhvr>
                                      <p:by x="150000" y="150000"/>
                                    </p:animScale>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2" nodeType="clickEffect">
                                  <p:stCondLst>
                                    <p:cond delay="0"/>
                                  </p:stCondLst>
                                  <p:childTnLst>
                                    <p:set>
                                      <p:cBhvr>
                                        <p:cTn id="67" dur="1" fill="hold">
                                          <p:stCondLst>
                                            <p:cond delay="0"/>
                                          </p:stCondLst>
                                        </p:cTn>
                                        <p:tgtEl>
                                          <p:spTgt spid="52"/>
                                        </p:tgtEl>
                                        <p:attrNameLst>
                                          <p:attrName>style.visibility</p:attrName>
                                        </p:attrNameLst>
                                      </p:cBhvr>
                                      <p:to>
                                        <p:strVal val="hidden"/>
                                      </p:to>
                                    </p:set>
                                  </p:childTnLst>
                                </p:cTn>
                              </p:par>
                              <p:par>
                                <p:cTn id="68" presetID="1"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3"/>
                                        </p:tgtEl>
                                        <p:attrNameLst>
                                          <p:attrName>style.visibility</p:attrName>
                                        </p:attrNameLst>
                                      </p:cBhvr>
                                      <p:to>
                                        <p:strVal val="visible"/>
                                      </p:to>
                                    </p:set>
                                  </p:childTnLst>
                                </p:cTn>
                              </p:par>
                              <p:par>
                                <p:cTn id="72" presetID="6" presetClass="emph" presetSubtype="0" fill="hold" grpId="1" nodeType="withEffect">
                                  <p:stCondLst>
                                    <p:cond delay="0"/>
                                  </p:stCondLst>
                                  <p:childTnLst>
                                    <p:animScale>
                                      <p:cBhvr>
                                        <p:cTn id="73" dur="2000" fill="hold"/>
                                        <p:tgtEl>
                                          <p:spTgt spid="53"/>
                                        </p:tgtEl>
                                      </p:cBhvr>
                                      <p:by x="150000" y="150000"/>
                                    </p:animScale>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2" nodeType="clickEffect">
                                  <p:stCondLst>
                                    <p:cond delay="0"/>
                                  </p:stCondLst>
                                  <p:childTnLst>
                                    <p:set>
                                      <p:cBhvr>
                                        <p:cTn id="77" dur="1" fill="hold">
                                          <p:stCondLst>
                                            <p:cond delay="0"/>
                                          </p:stCondLst>
                                        </p:cTn>
                                        <p:tgtEl>
                                          <p:spTgt spid="53"/>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54"/>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55"/>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56"/>
                                        </p:tgtEl>
                                        <p:attrNameLst>
                                          <p:attrName>style.visibility</p:attrName>
                                        </p:attrNameLst>
                                      </p:cBhvr>
                                      <p:to>
                                        <p:strVal val="visible"/>
                                      </p:to>
                                    </p:set>
                                  </p:childTnLst>
                                </p:cTn>
                              </p:par>
                              <p:par>
                                <p:cTn id="86" presetID="6" presetClass="emph" presetSubtype="0" fill="hold" grpId="1" nodeType="withEffect">
                                  <p:stCondLst>
                                    <p:cond delay="0"/>
                                  </p:stCondLst>
                                  <p:childTnLst>
                                    <p:animScale>
                                      <p:cBhvr>
                                        <p:cTn id="87" dur="2000" fill="hold"/>
                                        <p:tgtEl>
                                          <p:spTgt spid="56"/>
                                        </p:tgtEl>
                                      </p:cBhvr>
                                      <p:by x="150000" y="150000"/>
                                    </p:animScale>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2" nodeType="clickEffect">
                                  <p:stCondLst>
                                    <p:cond delay="0"/>
                                  </p:stCondLst>
                                  <p:childTnLst>
                                    <p:set>
                                      <p:cBhvr>
                                        <p:cTn id="91" dur="1" fill="hold">
                                          <p:stCondLst>
                                            <p:cond delay="0"/>
                                          </p:stCondLst>
                                        </p:cTn>
                                        <p:tgtEl>
                                          <p:spTgt spid="56"/>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childTnLst>
                                </p:cTn>
                              </p:par>
                              <p:par>
                                <p:cTn id="96" presetID="6" presetClass="emph" presetSubtype="0" fill="hold" grpId="1" nodeType="withEffect">
                                  <p:stCondLst>
                                    <p:cond delay="0"/>
                                  </p:stCondLst>
                                  <p:childTnLst>
                                    <p:animScale>
                                      <p:cBhvr>
                                        <p:cTn id="97" dur="2000" fill="hold"/>
                                        <p:tgtEl>
                                          <p:spTgt spid="58"/>
                                        </p:tgtEl>
                                      </p:cBhvr>
                                      <p:by x="150000" y="150000"/>
                                    </p:animScale>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2" nodeType="clickEffect">
                                  <p:stCondLst>
                                    <p:cond delay="0"/>
                                  </p:stCondLst>
                                  <p:childTnLst>
                                    <p:set>
                                      <p:cBhvr>
                                        <p:cTn id="101" dur="1" fill="hold">
                                          <p:stCondLst>
                                            <p:cond delay="0"/>
                                          </p:stCondLst>
                                        </p:cTn>
                                        <p:tgtEl>
                                          <p:spTgt spid="58"/>
                                        </p:tgtEl>
                                        <p:attrNameLst>
                                          <p:attrName>style.visibility</p:attrName>
                                        </p:attrNameLst>
                                      </p:cBhvr>
                                      <p:to>
                                        <p:strVal val="hidden"/>
                                      </p:to>
                                    </p:set>
                                  </p:childTnLst>
                                </p:cTn>
                              </p:par>
                              <p:par>
                                <p:cTn id="102" presetID="1" presetClass="entr" presetSubtype="0" fill="hold" grpId="0" nodeType="withEffect">
                                  <p:stCondLst>
                                    <p:cond delay="0"/>
                                  </p:stCondLst>
                                  <p:childTnLst>
                                    <p:set>
                                      <p:cBhvr>
                                        <p:cTn id="103" dur="1" fill="hold">
                                          <p:stCondLst>
                                            <p:cond delay="0"/>
                                          </p:stCondLst>
                                        </p:cTn>
                                        <p:tgtEl>
                                          <p:spTgt spid="60"/>
                                        </p:tgtEl>
                                        <p:attrNameLst>
                                          <p:attrName>style.visibility</p:attrName>
                                        </p:attrNameLst>
                                      </p:cBhvr>
                                      <p:to>
                                        <p:strVal val="visible"/>
                                      </p:to>
                                    </p:set>
                                  </p:childTnLst>
                                </p:cTn>
                              </p:par>
                              <p:par>
                                <p:cTn id="104" presetID="1" presetClass="exit" presetSubtype="0" fill="hold" grpId="1" nodeType="withEffect">
                                  <p:stCondLst>
                                    <p:cond delay="0"/>
                                  </p:stCondLst>
                                  <p:childTnLst>
                                    <p:set>
                                      <p:cBhvr>
                                        <p:cTn id="105" dur="1" fill="hold">
                                          <p:stCondLst>
                                            <p:cond delay="0"/>
                                          </p:stCondLst>
                                        </p:cTn>
                                        <p:tgtEl>
                                          <p:spTgt spid="57"/>
                                        </p:tgtEl>
                                        <p:attrNameLst>
                                          <p:attrName>style.visibility</p:attrName>
                                        </p:attrNameLst>
                                      </p:cBhvr>
                                      <p:to>
                                        <p:strVal val="hidden"/>
                                      </p:to>
                                    </p:set>
                                  </p:childTnLst>
                                </p:cTn>
                              </p:par>
                              <p:par>
                                <p:cTn id="106" presetID="1" presetClass="entr" presetSubtype="0" fill="hold" grpId="0" nodeType="withEffect">
                                  <p:stCondLst>
                                    <p:cond delay="0"/>
                                  </p:stCondLst>
                                  <p:childTnLst>
                                    <p:set>
                                      <p:cBhvr>
                                        <p:cTn id="107" dur="1" fill="hold">
                                          <p:stCondLst>
                                            <p:cond delay="0"/>
                                          </p:stCondLst>
                                        </p:cTn>
                                        <p:tgtEl>
                                          <p:spTgt spid="25"/>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61"/>
                                        </p:tgtEl>
                                        <p:attrNameLst>
                                          <p:attrName>style.visibility</p:attrName>
                                        </p:attrNameLst>
                                      </p:cBhvr>
                                      <p:to>
                                        <p:strVal val="visible"/>
                                      </p:to>
                                    </p:set>
                                  </p:childTnLst>
                                </p:cTn>
                              </p:par>
                              <p:par>
                                <p:cTn id="114" presetID="6" presetClass="emph" presetSubtype="0" fill="hold" grpId="1" nodeType="withEffect">
                                  <p:stCondLst>
                                    <p:cond delay="0"/>
                                  </p:stCondLst>
                                  <p:childTnLst>
                                    <p:animScale>
                                      <p:cBhvr>
                                        <p:cTn id="115" dur="2000" fill="hold"/>
                                        <p:tgtEl>
                                          <p:spTgt spid="61"/>
                                        </p:tgtEl>
                                      </p:cBhvr>
                                      <p:by x="150000" y="150000"/>
                                    </p:animScale>
                                  </p:childTnLst>
                                </p:cTn>
                              </p:par>
                            </p:childTnLst>
                          </p:cTn>
                        </p:par>
                      </p:childTnLst>
                    </p:cTn>
                  </p:par>
                  <p:par>
                    <p:cTn id="116" fill="hold">
                      <p:stCondLst>
                        <p:cond delay="indefinite"/>
                      </p:stCondLst>
                      <p:childTnLst>
                        <p:par>
                          <p:cTn id="117" fill="hold">
                            <p:stCondLst>
                              <p:cond delay="0"/>
                            </p:stCondLst>
                            <p:childTnLst>
                              <p:par>
                                <p:cTn id="118" presetID="1" presetClass="exit" presetSubtype="0" fill="hold" grpId="2" nodeType="clickEffect">
                                  <p:stCondLst>
                                    <p:cond delay="0"/>
                                  </p:stCondLst>
                                  <p:childTnLst>
                                    <p:set>
                                      <p:cBhvr>
                                        <p:cTn id="119" dur="1" fill="hold">
                                          <p:stCondLst>
                                            <p:cond delay="0"/>
                                          </p:stCondLst>
                                        </p:cTn>
                                        <p:tgtEl>
                                          <p:spTgt spid="61"/>
                                        </p:tgtEl>
                                        <p:attrNameLst>
                                          <p:attrName>style.visibility</p:attrName>
                                        </p:attrNameLst>
                                      </p:cBhvr>
                                      <p:to>
                                        <p:strVal val="hidden"/>
                                      </p:to>
                                    </p:set>
                                  </p:childTnLst>
                                </p:cTn>
                              </p:par>
                              <p:par>
                                <p:cTn id="120" presetID="1" presetClass="entr" presetSubtype="0" fill="hold" grpId="0" nodeType="withEffect">
                                  <p:stCondLst>
                                    <p:cond delay="0"/>
                                  </p:stCondLst>
                                  <p:childTnLst>
                                    <p:set>
                                      <p:cBhvr>
                                        <p:cTn id="121" dur="1" fill="hold">
                                          <p:stCondLst>
                                            <p:cond delay="0"/>
                                          </p:stCondLst>
                                        </p:cTn>
                                        <p:tgtEl>
                                          <p:spTgt spid="29"/>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7"/>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2"/>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65"/>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xit" presetSubtype="0" fill="hold" grpId="2" nodeType="clickEffect">
                                  <p:stCondLst>
                                    <p:cond delay="0"/>
                                  </p:stCondLst>
                                  <p:childTnLst>
                                    <p:set>
                                      <p:cBhvr>
                                        <p:cTn id="131" dur="1" fill="hold">
                                          <p:stCondLst>
                                            <p:cond delay="0"/>
                                          </p:stCondLst>
                                        </p:cTn>
                                        <p:tgtEl>
                                          <p:spTgt spid="65"/>
                                        </p:tgtEl>
                                        <p:attrNameLst>
                                          <p:attrName>style.visibility</p:attrName>
                                        </p:attrNameLst>
                                      </p:cBhvr>
                                      <p:to>
                                        <p:strVal val="hidden"/>
                                      </p:to>
                                    </p:set>
                                  </p:childTnLst>
                                </p:cTn>
                              </p:par>
                              <p:par>
                                <p:cTn id="132" presetID="1" presetClass="entr" presetSubtype="0" fill="hold" grpId="0" nodeType="withEffect">
                                  <p:stCondLst>
                                    <p:cond delay="0"/>
                                  </p:stCondLst>
                                  <p:childTnLst>
                                    <p:set>
                                      <p:cBhvr>
                                        <p:cTn id="133"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4" grpId="0" animBg="1"/>
      <p:bldP spid="15" grpId="0" animBg="1"/>
      <p:bldP spid="16" grpId="0" animBg="1"/>
      <p:bldP spid="17" grpId="0" animBg="1"/>
      <p:bldP spid="18" grpId="0" animBg="1"/>
      <p:bldP spid="20" grpId="0" animBg="1"/>
      <p:bldP spid="21" grpId="0" animBg="1"/>
      <p:bldP spid="22" grpId="0" animBg="1"/>
      <p:bldP spid="25" grpId="0" animBg="1"/>
      <p:bldP spid="29" grpId="0" animBg="1"/>
      <p:bldP spid="34" grpId="0" animBg="1"/>
      <p:bldP spid="36" grpId="0" animBg="1"/>
      <p:bldP spid="43" grpId="0" animBg="1"/>
      <p:bldP spid="48" grpId="0" animBg="1"/>
      <p:bldP spid="49" grpId="0" animBg="1"/>
      <p:bldP spid="51" grpId="2" animBg="1"/>
      <p:bldP spid="51" grpId="3" animBg="1"/>
      <p:bldP spid="52" grpId="0" animBg="1"/>
      <p:bldP spid="52" grpId="1" animBg="1"/>
      <p:bldP spid="52" grpId="2" animBg="1"/>
      <p:bldP spid="53" grpId="0" animBg="1"/>
      <p:bldP spid="53" grpId="1" animBg="1"/>
      <p:bldP spid="53" grpId="2" animBg="1"/>
      <p:bldP spid="54" grpId="0" animBg="1"/>
      <p:bldP spid="54" grpId="1" animBg="1"/>
      <p:bldP spid="55" grpId="0" animBg="1"/>
      <p:bldP spid="56" grpId="0" animBg="1"/>
      <p:bldP spid="56" grpId="1" animBg="1"/>
      <p:bldP spid="56" grpId="2" animBg="1"/>
      <p:bldP spid="57" grpId="0" animBg="1"/>
      <p:bldP spid="57" grpId="1" animBg="1"/>
      <p:bldP spid="58" grpId="0" animBg="1"/>
      <p:bldP spid="58" grpId="1" animBg="1"/>
      <p:bldP spid="58" grpId="2" animBg="1"/>
      <p:bldP spid="60" grpId="0" animBg="1"/>
      <p:bldP spid="61" grpId="0" animBg="1"/>
      <p:bldP spid="61" grpId="1" animBg="1"/>
      <p:bldP spid="61" grpId="2" animBg="1"/>
      <p:bldP spid="62" grpId="0" animBg="1"/>
      <p:bldP spid="63" grpId="0" animBg="1"/>
      <p:bldP spid="63" grpId="1" animBg="1"/>
      <p:bldP spid="63" grpId="2" animBg="1"/>
      <p:bldP spid="64" grpId="0" animBg="1"/>
      <p:bldP spid="64" grpId="1" animBg="1"/>
      <p:bldP spid="65" grpId="0" animBg="1"/>
      <p:bldP spid="65"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600200" y="533400"/>
            <a:ext cx="7391400" cy="914400"/>
          </a:xfrm>
        </p:spPr>
        <p:txBody>
          <a:bodyPr/>
          <a:lstStyle/>
          <a:p>
            <a:pPr eaLnBrk="1" hangingPunct="1"/>
            <a:r>
              <a:rPr lang="en-US" sz="3600" b="1" dirty="0" smtClean="0"/>
              <a:t>Methods: EMS Survey</a:t>
            </a:r>
            <a:br>
              <a:rPr lang="en-US" sz="3600" b="1" dirty="0" smtClean="0"/>
            </a:br>
            <a:r>
              <a:rPr lang="en-US" sz="3600" dirty="0" smtClean="0"/>
              <a:t>Supplemental Questions</a:t>
            </a:r>
            <a:endParaRPr lang="en-US" sz="1200"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838200" cy="838200"/>
          </a:xfrm>
          <a:prstGeom prst="rect">
            <a:avLst/>
          </a:prstGeom>
          <a:noFill/>
          <a:ln w="9525">
            <a:noFill/>
            <a:miter lim="800000"/>
            <a:headEnd/>
            <a:tailEnd/>
          </a:ln>
        </p:spPr>
      </p:pic>
      <p:sp>
        <p:nvSpPr>
          <p:cNvPr id="15" name="TextBox 14"/>
          <p:cNvSpPr txBox="1"/>
          <p:nvPr/>
        </p:nvSpPr>
        <p:spPr>
          <a:xfrm>
            <a:off x="228600" y="3276600"/>
            <a:ext cx="2590800" cy="338554"/>
          </a:xfrm>
          <a:prstGeom prst="rect">
            <a:avLst/>
          </a:prstGeom>
          <a:solidFill>
            <a:srgbClr val="62224C"/>
          </a:solidFill>
        </p:spPr>
        <p:txBody>
          <a:bodyPr wrap="square" rtlCol="0">
            <a:spAutoFit/>
          </a:bodyPr>
          <a:lstStyle/>
          <a:p>
            <a:pPr algn="ctr"/>
            <a:r>
              <a:rPr lang="en-US" sz="1600" b="1" dirty="0" smtClean="0">
                <a:solidFill>
                  <a:schemeClr val="bg1"/>
                </a:solidFill>
              </a:rPr>
              <a:t>Online Medical Direction</a:t>
            </a:r>
            <a:endParaRPr lang="en-US" sz="1600" b="1" dirty="0">
              <a:solidFill>
                <a:schemeClr val="bg1"/>
              </a:solidFill>
            </a:endParaRPr>
          </a:p>
        </p:txBody>
      </p:sp>
      <p:sp>
        <p:nvSpPr>
          <p:cNvPr id="17" name="TextBox 16"/>
          <p:cNvSpPr txBox="1"/>
          <p:nvPr/>
        </p:nvSpPr>
        <p:spPr>
          <a:xfrm>
            <a:off x="228600" y="3124200"/>
            <a:ext cx="2590800" cy="338554"/>
          </a:xfrm>
          <a:prstGeom prst="rect">
            <a:avLst/>
          </a:prstGeom>
          <a:solidFill>
            <a:srgbClr val="62224C"/>
          </a:solidFill>
        </p:spPr>
        <p:txBody>
          <a:bodyPr wrap="square" rtlCol="0">
            <a:spAutoFit/>
          </a:bodyPr>
          <a:lstStyle/>
          <a:p>
            <a:pPr algn="ctr"/>
            <a:r>
              <a:rPr lang="en-US" sz="1600" b="1" dirty="0" smtClean="0">
                <a:solidFill>
                  <a:schemeClr val="bg1"/>
                </a:solidFill>
              </a:rPr>
              <a:t>Equipment</a:t>
            </a:r>
            <a:endParaRPr lang="en-US" sz="1600" b="1" dirty="0">
              <a:solidFill>
                <a:schemeClr val="bg1"/>
              </a:solidFill>
            </a:endParaRPr>
          </a:p>
        </p:txBody>
      </p:sp>
      <p:sp>
        <p:nvSpPr>
          <p:cNvPr id="55" name="TextBox 54"/>
          <p:cNvSpPr txBox="1"/>
          <p:nvPr/>
        </p:nvSpPr>
        <p:spPr>
          <a:xfrm>
            <a:off x="304800" y="3276600"/>
            <a:ext cx="2590800" cy="338554"/>
          </a:xfrm>
          <a:prstGeom prst="rect">
            <a:avLst/>
          </a:prstGeom>
          <a:solidFill>
            <a:srgbClr val="62224C"/>
          </a:solidFill>
        </p:spPr>
        <p:txBody>
          <a:bodyPr wrap="square" rtlCol="0">
            <a:spAutoFit/>
          </a:bodyPr>
          <a:lstStyle/>
          <a:p>
            <a:pPr algn="ctr"/>
            <a:r>
              <a:rPr lang="en-US" sz="1600" b="1" dirty="0" smtClean="0">
                <a:solidFill>
                  <a:schemeClr val="bg1"/>
                </a:solidFill>
              </a:rPr>
              <a:t>Offine Medical Direction</a:t>
            </a:r>
            <a:endParaRPr lang="en-US" sz="1600" b="1" dirty="0">
              <a:solidFill>
                <a:schemeClr val="bg1"/>
              </a:solidFill>
            </a:endParaRPr>
          </a:p>
        </p:txBody>
      </p:sp>
      <p:sp>
        <p:nvSpPr>
          <p:cNvPr id="38" name="TextBox 37"/>
          <p:cNvSpPr txBox="1"/>
          <p:nvPr/>
        </p:nvSpPr>
        <p:spPr>
          <a:xfrm>
            <a:off x="5181600" y="2895600"/>
            <a:ext cx="3276600" cy="1169551"/>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If your EMS agency’s vehicles do not carry all of the pediatric equipment recommended by AAP/ACEP/ENA, indicate the most common reason why</a:t>
            </a:r>
            <a:endParaRPr lang="en-US" sz="1400" b="1" dirty="0">
              <a:solidFill>
                <a:schemeClr val="bg1"/>
              </a:solidFill>
            </a:endParaRPr>
          </a:p>
        </p:txBody>
      </p:sp>
      <p:sp>
        <p:nvSpPr>
          <p:cNvPr id="39" name="TextBox 38"/>
          <p:cNvSpPr txBox="1"/>
          <p:nvPr/>
        </p:nvSpPr>
        <p:spPr>
          <a:xfrm>
            <a:off x="5181600" y="3200400"/>
            <a:ext cx="3276600" cy="73866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What is the primary source of online medical direction for providers in your EMS agency?</a:t>
            </a:r>
            <a:endParaRPr lang="en-US" sz="1400" b="1" dirty="0">
              <a:solidFill>
                <a:schemeClr val="bg1"/>
              </a:solidFill>
            </a:endParaRPr>
          </a:p>
        </p:txBody>
      </p:sp>
      <p:sp>
        <p:nvSpPr>
          <p:cNvPr id="40" name="Right Arrow 39"/>
          <p:cNvSpPr/>
          <p:nvPr/>
        </p:nvSpPr>
        <p:spPr bwMode="auto">
          <a:xfrm>
            <a:off x="2819400" y="3200400"/>
            <a:ext cx="1447800" cy="484632"/>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ct val="0"/>
              </a:spcBef>
              <a:spcAft>
                <a:spcPct val="0"/>
              </a:spcAft>
              <a:buClrTx/>
              <a:buSzTx/>
              <a:buFontTx/>
              <a:buNone/>
              <a:tabLst/>
            </a:pPr>
            <a:r>
              <a:rPr lang="en-US" sz="1200" b="1" dirty="0" smtClean="0">
                <a:ea typeface="ＭＳ Ｐゴシック" pitchFamily="28" charset="-128"/>
              </a:rPr>
              <a:t>A LOCAL ED</a:t>
            </a:r>
            <a:endParaRPr kumimoji="0" lang="en-US" sz="1200" b="1" i="0" u="none" strike="noStrike" cap="none" normalizeH="0" baseline="0" dirty="0" smtClean="0">
              <a:ln>
                <a:noFill/>
              </a:ln>
              <a:effectLst/>
              <a:latin typeface="Arial" charset="0"/>
              <a:ea typeface="ＭＳ Ｐゴシック" pitchFamily="28" charset="-128"/>
            </a:endParaRPr>
          </a:p>
        </p:txBody>
      </p:sp>
      <p:sp>
        <p:nvSpPr>
          <p:cNvPr id="41" name="TextBox 40"/>
          <p:cNvSpPr txBox="1"/>
          <p:nvPr/>
        </p:nvSpPr>
        <p:spPr>
          <a:xfrm>
            <a:off x="5181600" y="3276600"/>
            <a:ext cx="3276600" cy="30777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Do you call a children’s hospital?</a:t>
            </a:r>
            <a:endParaRPr lang="en-US" sz="1400" b="1" dirty="0">
              <a:solidFill>
                <a:schemeClr val="bg1"/>
              </a:solidFill>
            </a:endParaRPr>
          </a:p>
        </p:txBody>
      </p:sp>
      <p:sp>
        <p:nvSpPr>
          <p:cNvPr id="42" name="TextBox 41"/>
          <p:cNvSpPr txBox="1"/>
          <p:nvPr/>
        </p:nvSpPr>
        <p:spPr>
          <a:xfrm>
            <a:off x="5181600" y="2819400"/>
            <a:ext cx="3276600" cy="138499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If online medical direction were available for your pediatric patients through a base station at your regional children’s hospital, would your EMS agency be interested in this service?</a:t>
            </a:r>
            <a:endParaRPr lang="en-US" sz="1400" b="1" dirty="0">
              <a:solidFill>
                <a:schemeClr val="bg1"/>
              </a:solidFill>
            </a:endParaRPr>
          </a:p>
        </p:txBody>
      </p:sp>
      <p:sp>
        <p:nvSpPr>
          <p:cNvPr id="44" name="TextBox 43"/>
          <p:cNvSpPr txBox="1"/>
          <p:nvPr/>
        </p:nvSpPr>
        <p:spPr>
          <a:xfrm>
            <a:off x="5181600" y="2895600"/>
            <a:ext cx="3276600" cy="95410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If the EMSC program in Texas created evidence-based pediatric protocols, would your EMS agency consider using them?</a:t>
            </a:r>
            <a:endParaRPr lang="en-US" sz="1400" b="1" dirty="0">
              <a:solidFill>
                <a:schemeClr val="bg1"/>
              </a:solidFill>
            </a:endParaRPr>
          </a:p>
        </p:txBody>
      </p:sp>
      <p:sp>
        <p:nvSpPr>
          <p:cNvPr id="47" name="TextBox 46"/>
          <p:cNvSpPr txBox="1"/>
          <p:nvPr/>
        </p:nvSpPr>
        <p:spPr>
          <a:xfrm>
            <a:off x="1524000" y="4876800"/>
            <a:ext cx="7086600" cy="584775"/>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solidFill>
                  <a:schemeClr val="bg1"/>
                </a:solidFill>
              </a:rPr>
              <a:t>These questions were placed at the end of the survey, so only </a:t>
            </a:r>
            <a:r>
              <a:rPr lang="en-US" sz="1600" b="1" u="sng" dirty="0" smtClean="0">
                <a:solidFill>
                  <a:schemeClr val="bg1"/>
                </a:solidFill>
              </a:rPr>
              <a:t>transporting</a:t>
            </a:r>
            <a:r>
              <a:rPr lang="en-US" sz="1600" b="1" dirty="0" smtClean="0">
                <a:solidFill>
                  <a:schemeClr val="bg1"/>
                </a:solidFill>
              </a:rPr>
              <a:t> agencies responded to these questions</a:t>
            </a:r>
            <a:endParaRPr lang="en-US"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6" presetClass="emph" presetSubtype="0" fill="hold" grpId="1" nodeType="withEffect">
                                  <p:stCondLst>
                                    <p:cond delay="0"/>
                                  </p:stCondLst>
                                  <p:childTnLst>
                                    <p:animScale>
                                      <p:cBhvr>
                                        <p:cTn id="12" dur="2000" fill="hold"/>
                                        <p:tgtEl>
                                          <p:spTgt spid="38"/>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3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6" presetClass="emph" presetSubtype="0" fill="hold" grpId="1" nodeType="withEffect">
                                  <p:stCondLst>
                                    <p:cond delay="0"/>
                                  </p:stCondLst>
                                  <p:childTnLst>
                                    <p:animScale>
                                      <p:cBhvr>
                                        <p:cTn id="26" dur="2000" fill="hold"/>
                                        <p:tgtEl>
                                          <p:spTgt spid="39"/>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2" nodeType="clickEffect">
                                  <p:stCondLst>
                                    <p:cond delay="0"/>
                                  </p:stCondLst>
                                  <p:childTnLst>
                                    <p:set>
                                      <p:cBhvr>
                                        <p:cTn id="30" dur="1" fill="hold">
                                          <p:stCondLst>
                                            <p:cond delay="0"/>
                                          </p:stCondLst>
                                        </p:cTn>
                                        <p:tgtEl>
                                          <p:spTgt spid="3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6" presetClass="emph" presetSubtype="0" fill="hold" grpId="1" nodeType="withEffect">
                                  <p:stCondLst>
                                    <p:cond delay="0"/>
                                  </p:stCondLst>
                                  <p:childTnLst>
                                    <p:animScale>
                                      <p:cBhvr>
                                        <p:cTn id="36" dur="2000" fill="hold"/>
                                        <p:tgtEl>
                                          <p:spTgt spid="41"/>
                                        </p:tgtEl>
                                      </p:cBhvr>
                                      <p:by x="150000" y="150000"/>
                                    </p:animScale>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2" nodeType="clickEffect">
                                  <p:stCondLst>
                                    <p:cond delay="0"/>
                                  </p:stCondLst>
                                  <p:childTnLst>
                                    <p:set>
                                      <p:cBhvr>
                                        <p:cTn id="40" dur="1" fill="hold">
                                          <p:stCondLst>
                                            <p:cond delay="0"/>
                                          </p:stCondLst>
                                        </p:cTn>
                                        <p:tgtEl>
                                          <p:spTgt spid="4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0"/>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6" presetClass="emph" presetSubtype="0" fill="hold" grpId="1" nodeType="withEffect">
                                  <p:stCondLst>
                                    <p:cond delay="0"/>
                                  </p:stCondLst>
                                  <p:childTnLst>
                                    <p:animScale>
                                      <p:cBhvr>
                                        <p:cTn id="46" dur="2000" fill="hold"/>
                                        <p:tgtEl>
                                          <p:spTgt spid="42"/>
                                        </p:tgtEl>
                                      </p:cBhvr>
                                      <p:by x="150000" y="15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xit" presetSubtype="0" fill="hold" grpId="2" nodeType="withEffect">
                                  <p:stCondLst>
                                    <p:cond delay="0"/>
                                  </p:stCondLst>
                                  <p:childTnLst>
                                    <p:set>
                                      <p:cBhvr>
                                        <p:cTn id="52" dur="1" fill="hold">
                                          <p:stCondLst>
                                            <p:cond delay="0"/>
                                          </p:stCondLst>
                                        </p:cTn>
                                        <p:tgtEl>
                                          <p:spTgt spid="4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6" presetClass="emph" presetSubtype="0" fill="hold" grpId="1" nodeType="withEffect">
                                  <p:stCondLst>
                                    <p:cond delay="0"/>
                                  </p:stCondLst>
                                  <p:childTnLst>
                                    <p:animScale>
                                      <p:cBhvr>
                                        <p:cTn id="60" dur="2000" fill="hold"/>
                                        <p:tgtEl>
                                          <p:spTgt spid="4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55" grpId="0" animBg="1"/>
      <p:bldP spid="38" grpId="0" animBg="1"/>
      <p:bldP spid="38" grpId="1" animBg="1"/>
      <p:bldP spid="38" grpId="2" animBg="1"/>
      <p:bldP spid="39" grpId="0" animBg="1"/>
      <p:bldP spid="39" grpId="1" animBg="1"/>
      <p:bldP spid="39" grpId="2" animBg="1"/>
      <p:bldP spid="40" grpId="0" animBg="1"/>
      <p:bldP spid="40" grpId="1" animBg="1"/>
      <p:bldP spid="41" grpId="0" animBg="1"/>
      <p:bldP spid="41" grpId="1" animBg="1"/>
      <p:bldP spid="41" grpId="2" animBg="1"/>
      <p:bldP spid="42" grpId="0" animBg="1"/>
      <p:bldP spid="42" grpId="1" animBg="1"/>
      <p:bldP spid="42" grpId="2" animBg="1"/>
      <p:bldP spid="44" grpId="0" animBg="1"/>
      <p:bldP spid="4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600200" y="533400"/>
            <a:ext cx="7391400" cy="914400"/>
          </a:xfrm>
        </p:spPr>
        <p:txBody>
          <a:bodyPr/>
          <a:lstStyle/>
          <a:p>
            <a:pPr eaLnBrk="1" hangingPunct="1"/>
            <a:r>
              <a:rPr lang="en-US" sz="3600" b="1" dirty="0" smtClean="0"/>
              <a:t>Methods: Hospital Survey</a:t>
            </a:r>
            <a:endParaRPr lang="en-US" sz="12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838200" cy="838200"/>
          </a:xfrm>
          <a:prstGeom prst="rect">
            <a:avLst/>
          </a:prstGeom>
          <a:noFill/>
          <a:ln w="9525">
            <a:noFill/>
            <a:miter lim="800000"/>
            <a:headEnd/>
            <a:tailEnd/>
          </a:ln>
        </p:spPr>
      </p:pic>
      <p:sp>
        <p:nvSpPr>
          <p:cNvPr id="6" name="TextBox 5"/>
          <p:cNvSpPr txBox="1"/>
          <p:nvPr/>
        </p:nvSpPr>
        <p:spPr>
          <a:xfrm>
            <a:off x="1828800" y="1447800"/>
            <a:ext cx="2590800" cy="338554"/>
          </a:xfrm>
          <a:prstGeom prst="rect">
            <a:avLst/>
          </a:prstGeom>
          <a:solidFill>
            <a:srgbClr val="203162"/>
          </a:solidFill>
        </p:spPr>
        <p:txBody>
          <a:bodyPr wrap="square" rtlCol="0">
            <a:spAutoFit/>
          </a:bodyPr>
          <a:lstStyle/>
          <a:p>
            <a:pPr algn="ctr"/>
            <a:r>
              <a:rPr lang="en-US" sz="1600" b="1" dirty="0" smtClean="0">
                <a:solidFill>
                  <a:schemeClr val="bg1"/>
                </a:solidFill>
              </a:rPr>
              <a:t>All Hospitals</a:t>
            </a:r>
            <a:endParaRPr lang="en-US" sz="1600" b="1" dirty="0">
              <a:solidFill>
                <a:schemeClr val="bg1"/>
              </a:solidFill>
            </a:endParaRPr>
          </a:p>
        </p:txBody>
      </p:sp>
      <p:sp>
        <p:nvSpPr>
          <p:cNvPr id="10" name="TextBox 9"/>
          <p:cNvSpPr txBox="1"/>
          <p:nvPr/>
        </p:nvSpPr>
        <p:spPr>
          <a:xfrm>
            <a:off x="1828800" y="3581400"/>
            <a:ext cx="2590800" cy="338554"/>
          </a:xfrm>
          <a:prstGeom prst="rect">
            <a:avLst/>
          </a:prstGeom>
          <a:solidFill>
            <a:srgbClr val="203162"/>
          </a:solidFill>
        </p:spPr>
        <p:txBody>
          <a:bodyPr wrap="square" rtlCol="0">
            <a:spAutoFit/>
          </a:bodyPr>
          <a:lstStyle/>
          <a:p>
            <a:pPr algn="ctr"/>
            <a:r>
              <a:rPr lang="en-US" sz="1600" b="1" dirty="0" smtClean="0">
                <a:solidFill>
                  <a:schemeClr val="bg1"/>
                </a:solidFill>
              </a:rPr>
              <a:t>Completed Survey</a:t>
            </a:r>
            <a:endParaRPr lang="en-US" sz="1600" b="1" dirty="0">
              <a:solidFill>
                <a:schemeClr val="bg1"/>
              </a:solidFill>
            </a:endParaRPr>
          </a:p>
        </p:txBody>
      </p:sp>
      <p:sp>
        <p:nvSpPr>
          <p:cNvPr id="11" name="TextBox 10"/>
          <p:cNvSpPr txBox="1"/>
          <p:nvPr/>
        </p:nvSpPr>
        <p:spPr>
          <a:xfrm>
            <a:off x="1828800" y="2362200"/>
            <a:ext cx="2590800" cy="338554"/>
          </a:xfrm>
          <a:prstGeom prst="rect">
            <a:avLst/>
          </a:prstGeom>
          <a:solidFill>
            <a:srgbClr val="203162"/>
          </a:solidFill>
        </p:spPr>
        <p:txBody>
          <a:bodyPr wrap="square" rtlCol="0">
            <a:spAutoFit/>
          </a:bodyPr>
          <a:lstStyle/>
          <a:p>
            <a:pPr algn="ctr"/>
            <a:r>
              <a:rPr lang="en-US" sz="1600" b="1" dirty="0" smtClean="0">
                <a:solidFill>
                  <a:schemeClr val="bg1"/>
                </a:solidFill>
              </a:rPr>
              <a:t>Sample of Hospitals</a:t>
            </a:r>
            <a:endParaRPr lang="en-US" sz="1600" b="1" dirty="0">
              <a:solidFill>
                <a:schemeClr val="bg1"/>
              </a:solidFill>
            </a:endParaRPr>
          </a:p>
        </p:txBody>
      </p:sp>
      <p:sp>
        <p:nvSpPr>
          <p:cNvPr id="15" name="TextBox 14"/>
          <p:cNvSpPr txBox="1"/>
          <p:nvPr/>
        </p:nvSpPr>
        <p:spPr>
          <a:xfrm>
            <a:off x="5410200" y="3505200"/>
            <a:ext cx="2590800" cy="584775"/>
          </a:xfrm>
          <a:prstGeom prst="rect">
            <a:avLst/>
          </a:prstGeom>
          <a:solidFill>
            <a:srgbClr val="62224C"/>
          </a:solidFill>
        </p:spPr>
        <p:txBody>
          <a:bodyPr wrap="square" rtlCol="0">
            <a:spAutoFit/>
          </a:bodyPr>
          <a:lstStyle/>
          <a:p>
            <a:pPr algn="ctr"/>
            <a:r>
              <a:rPr lang="en-US" sz="1600" b="1" dirty="0" smtClean="0">
                <a:solidFill>
                  <a:schemeClr val="bg1"/>
                </a:solidFill>
              </a:rPr>
              <a:t>Inter-facility transfer guidelines</a:t>
            </a:r>
            <a:endParaRPr lang="en-US" sz="1600" b="1" dirty="0">
              <a:solidFill>
                <a:schemeClr val="bg1"/>
              </a:solidFill>
            </a:endParaRPr>
          </a:p>
        </p:txBody>
      </p:sp>
      <p:sp>
        <p:nvSpPr>
          <p:cNvPr id="18" name="Down Arrow 17"/>
          <p:cNvSpPr/>
          <p:nvPr/>
        </p:nvSpPr>
        <p:spPr bwMode="auto">
          <a:xfrm>
            <a:off x="2971800" y="1828800"/>
            <a:ext cx="484632" cy="4572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20" name="Down Arrow 19"/>
          <p:cNvSpPr/>
          <p:nvPr/>
        </p:nvSpPr>
        <p:spPr bwMode="auto">
          <a:xfrm>
            <a:off x="2971800" y="2895600"/>
            <a:ext cx="484632" cy="4572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21" name="Down Arrow 20"/>
          <p:cNvSpPr/>
          <p:nvPr/>
        </p:nvSpPr>
        <p:spPr bwMode="auto">
          <a:xfrm rot="16200000">
            <a:off x="4710684" y="3518916"/>
            <a:ext cx="484632" cy="4572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34" name="TextBox 33"/>
          <p:cNvSpPr txBox="1"/>
          <p:nvPr/>
        </p:nvSpPr>
        <p:spPr>
          <a:xfrm>
            <a:off x="1066800" y="1447800"/>
            <a:ext cx="609600" cy="338554"/>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b="1" dirty="0" smtClean="0">
                <a:solidFill>
                  <a:schemeClr val="bg1"/>
                </a:solidFill>
              </a:rPr>
              <a:t>382</a:t>
            </a:r>
            <a:endParaRPr lang="en-US" sz="1600" b="1" dirty="0">
              <a:solidFill>
                <a:schemeClr val="bg1"/>
              </a:solidFill>
            </a:endParaRPr>
          </a:p>
        </p:txBody>
      </p:sp>
      <p:sp>
        <p:nvSpPr>
          <p:cNvPr id="36" name="TextBox 35"/>
          <p:cNvSpPr txBox="1"/>
          <p:nvPr/>
        </p:nvSpPr>
        <p:spPr>
          <a:xfrm>
            <a:off x="1066800" y="2362200"/>
            <a:ext cx="609600" cy="338554"/>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b="1" dirty="0" smtClean="0">
                <a:solidFill>
                  <a:schemeClr val="bg1"/>
                </a:solidFill>
              </a:rPr>
              <a:t>195</a:t>
            </a:r>
            <a:endParaRPr lang="en-US" sz="1600" b="1" dirty="0">
              <a:solidFill>
                <a:schemeClr val="bg1"/>
              </a:solidFill>
            </a:endParaRPr>
          </a:p>
        </p:txBody>
      </p:sp>
      <p:sp>
        <p:nvSpPr>
          <p:cNvPr id="43" name="TextBox 42"/>
          <p:cNvSpPr txBox="1"/>
          <p:nvPr/>
        </p:nvSpPr>
        <p:spPr>
          <a:xfrm>
            <a:off x="5257800" y="2286000"/>
            <a:ext cx="2514600" cy="523220"/>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u="sng" dirty="0" smtClean="0">
                <a:solidFill>
                  <a:schemeClr val="bg1"/>
                </a:solidFill>
              </a:rPr>
              <a:t>Stratified sample by:</a:t>
            </a:r>
          </a:p>
          <a:p>
            <a:pPr>
              <a:buFont typeface="Arial" pitchFamily="34" charset="0"/>
              <a:buChar char="•"/>
            </a:pPr>
            <a:r>
              <a:rPr lang="en-US" sz="1400" b="1" dirty="0" smtClean="0">
                <a:solidFill>
                  <a:schemeClr val="bg1"/>
                </a:solidFill>
              </a:rPr>
              <a:t>Hospital District</a:t>
            </a:r>
            <a:endParaRPr lang="en-US" sz="1400" b="1" dirty="0">
              <a:solidFill>
                <a:schemeClr val="bg1"/>
              </a:solidFill>
            </a:endParaRPr>
          </a:p>
        </p:txBody>
      </p:sp>
      <p:sp>
        <p:nvSpPr>
          <p:cNvPr id="54" name="Right Arrow 53"/>
          <p:cNvSpPr/>
          <p:nvPr/>
        </p:nvSpPr>
        <p:spPr bwMode="auto">
          <a:xfrm>
            <a:off x="1905000" y="5181600"/>
            <a:ext cx="978408" cy="484632"/>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ct val="0"/>
              </a:spcBef>
              <a:spcAft>
                <a:spcPct val="0"/>
              </a:spcAft>
              <a:buClrTx/>
              <a:buSzTx/>
              <a:buFontTx/>
              <a:buNone/>
              <a:tabLst/>
            </a:pPr>
            <a:r>
              <a:rPr kumimoji="0" lang="en-US" sz="1200" b="1" i="0" u="none" strike="noStrike" cap="none" normalizeH="0" baseline="0" dirty="0" smtClean="0">
                <a:ln>
                  <a:noFill/>
                </a:ln>
                <a:effectLst/>
                <a:latin typeface="Arial" charset="0"/>
                <a:ea typeface="ＭＳ Ｐゴシック" pitchFamily="28" charset="-128"/>
              </a:rPr>
              <a:t>YES</a:t>
            </a:r>
          </a:p>
        </p:txBody>
      </p:sp>
      <p:sp>
        <p:nvSpPr>
          <p:cNvPr id="63" name="TextBox 62"/>
          <p:cNvSpPr txBox="1"/>
          <p:nvPr/>
        </p:nvSpPr>
        <p:spPr>
          <a:xfrm>
            <a:off x="4038600" y="4648200"/>
            <a:ext cx="3276600" cy="1815882"/>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Does your hospital </a:t>
            </a:r>
            <a:r>
              <a:rPr lang="en-US" sz="1400" b="1" u="sng" dirty="0" smtClean="0">
                <a:solidFill>
                  <a:schemeClr val="bg1"/>
                </a:solidFill>
              </a:rPr>
              <a:t>or</a:t>
            </a:r>
            <a:r>
              <a:rPr lang="en-US" sz="1400" b="1" dirty="0" smtClean="0">
                <a:solidFill>
                  <a:schemeClr val="bg1"/>
                </a:solidFill>
              </a:rPr>
              <a:t> medical facility have inter-facility guidelines that outline procedural and administrative policies with other hospitals for the transfer of patients of all ages including children in need of care not available at your hospital?</a:t>
            </a:r>
            <a:endParaRPr lang="en-US" sz="1400" b="1" dirty="0">
              <a:solidFill>
                <a:schemeClr val="bg1"/>
              </a:solidFill>
            </a:endParaRPr>
          </a:p>
        </p:txBody>
      </p:sp>
      <p:sp>
        <p:nvSpPr>
          <p:cNvPr id="37" name="TextBox 36"/>
          <p:cNvSpPr txBox="1"/>
          <p:nvPr/>
        </p:nvSpPr>
        <p:spPr>
          <a:xfrm>
            <a:off x="4038600" y="5105400"/>
            <a:ext cx="3276600" cy="73866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Please indicate whether the guidelines include information specifically for…</a:t>
            </a:r>
            <a:endParaRPr lang="en-US" sz="1400" b="1" dirty="0">
              <a:solidFill>
                <a:schemeClr val="bg1"/>
              </a:solidFill>
            </a:endParaRPr>
          </a:p>
        </p:txBody>
      </p:sp>
      <p:sp>
        <p:nvSpPr>
          <p:cNvPr id="38" name="TextBox 37"/>
          <p:cNvSpPr txBox="1"/>
          <p:nvPr/>
        </p:nvSpPr>
        <p:spPr>
          <a:xfrm>
            <a:off x="4038600" y="5029200"/>
            <a:ext cx="3276600" cy="95410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A defined process for initiation of transfer, including the roles and responsibilities of the referring facility and referral center </a:t>
            </a:r>
            <a:endParaRPr lang="en-US" sz="1400" b="1" dirty="0">
              <a:solidFill>
                <a:schemeClr val="bg1"/>
              </a:solidFill>
            </a:endParaRPr>
          </a:p>
        </p:txBody>
      </p:sp>
      <p:sp>
        <p:nvSpPr>
          <p:cNvPr id="39" name="TextBox 38"/>
          <p:cNvSpPr txBox="1"/>
          <p:nvPr/>
        </p:nvSpPr>
        <p:spPr>
          <a:xfrm>
            <a:off x="4038600" y="5257800"/>
            <a:ext cx="3276600" cy="52322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A process for selecting the appropriate facility</a:t>
            </a:r>
            <a:endParaRPr lang="en-US" sz="1400" b="1" dirty="0">
              <a:solidFill>
                <a:schemeClr val="bg1"/>
              </a:solidFill>
            </a:endParaRPr>
          </a:p>
        </p:txBody>
      </p:sp>
      <p:sp>
        <p:nvSpPr>
          <p:cNvPr id="40" name="TextBox 39"/>
          <p:cNvSpPr txBox="1"/>
          <p:nvPr/>
        </p:nvSpPr>
        <p:spPr>
          <a:xfrm>
            <a:off x="4038600" y="5029200"/>
            <a:ext cx="3276600" cy="954107"/>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A process for selecting appropriately staffed transport service to match the patient’s acuity level</a:t>
            </a:r>
            <a:endParaRPr lang="en-US" sz="1400" b="1" dirty="0">
              <a:solidFill>
                <a:schemeClr val="bg1"/>
              </a:solidFill>
            </a:endParaRPr>
          </a:p>
        </p:txBody>
      </p:sp>
      <p:sp>
        <p:nvSpPr>
          <p:cNvPr id="41" name="TextBox 40"/>
          <p:cNvSpPr txBox="1"/>
          <p:nvPr/>
        </p:nvSpPr>
        <p:spPr>
          <a:xfrm>
            <a:off x="4038600" y="5181600"/>
            <a:ext cx="3276600" cy="73866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A process for patient transfer (including obtaining informed consent)</a:t>
            </a:r>
            <a:endParaRPr lang="en-US" sz="1400" b="1" dirty="0">
              <a:solidFill>
                <a:schemeClr val="bg1"/>
              </a:solidFill>
            </a:endParaRPr>
          </a:p>
        </p:txBody>
      </p:sp>
      <p:sp>
        <p:nvSpPr>
          <p:cNvPr id="42" name="TextBox 41"/>
          <p:cNvSpPr txBox="1"/>
          <p:nvPr/>
        </p:nvSpPr>
        <p:spPr>
          <a:xfrm>
            <a:off x="4038600" y="5257800"/>
            <a:ext cx="3276600" cy="52322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A plan for transfer of patient medical record</a:t>
            </a:r>
            <a:endParaRPr lang="en-US" sz="1400" b="1" dirty="0">
              <a:solidFill>
                <a:schemeClr val="bg1"/>
              </a:solidFill>
            </a:endParaRPr>
          </a:p>
        </p:txBody>
      </p:sp>
      <p:sp>
        <p:nvSpPr>
          <p:cNvPr id="44" name="TextBox 43"/>
          <p:cNvSpPr txBox="1"/>
          <p:nvPr/>
        </p:nvSpPr>
        <p:spPr>
          <a:xfrm>
            <a:off x="4114800" y="5257800"/>
            <a:ext cx="3276600" cy="52322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A plan for transfer of copy of signed transport consent</a:t>
            </a:r>
            <a:endParaRPr lang="en-US" sz="1400" b="1" dirty="0">
              <a:solidFill>
                <a:schemeClr val="bg1"/>
              </a:solidFill>
            </a:endParaRPr>
          </a:p>
        </p:txBody>
      </p:sp>
      <p:sp>
        <p:nvSpPr>
          <p:cNvPr id="45" name="TextBox 44"/>
          <p:cNvSpPr txBox="1"/>
          <p:nvPr/>
        </p:nvSpPr>
        <p:spPr>
          <a:xfrm>
            <a:off x="4114800" y="5181600"/>
            <a:ext cx="3276600" cy="52322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Plan for transfer of personal belongings of the patient</a:t>
            </a:r>
            <a:endParaRPr lang="en-US" sz="1400" b="1" dirty="0">
              <a:solidFill>
                <a:schemeClr val="bg1"/>
              </a:solidFill>
            </a:endParaRPr>
          </a:p>
        </p:txBody>
      </p:sp>
      <p:sp>
        <p:nvSpPr>
          <p:cNvPr id="46" name="TextBox 45"/>
          <p:cNvSpPr txBox="1"/>
          <p:nvPr/>
        </p:nvSpPr>
        <p:spPr>
          <a:xfrm>
            <a:off x="4114800" y="5105400"/>
            <a:ext cx="3276600" cy="738664"/>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Plan for provision of directions and referral institution information to family</a:t>
            </a:r>
            <a:endParaRPr lang="en-US" sz="1400" b="1" dirty="0">
              <a:solidFill>
                <a:schemeClr val="bg1"/>
              </a:solidFill>
            </a:endParaRPr>
          </a:p>
        </p:txBody>
      </p:sp>
      <p:sp>
        <p:nvSpPr>
          <p:cNvPr id="47" name="TextBox 46"/>
          <p:cNvSpPr txBox="1"/>
          <p:nvPr/>
        </p:nvSpPr>
        <p:spPr>
          <a:xfrm>
            <a:off x="5410200" y="3505200"/>
            <a:ext cx="2590800" cy="584775"/>
          </a:xfrm>
          <a:prstGeom prst="rect">
            <a:avLst/>
          </a:prstGeom>
          <a:solidFill>
            <a:srgbClr val="62224C"/>
          </a:solidFill>
        </p:spPr>
        <p:txBody>
          <a:bodyPr wrap="square" rtlCol="0">
            <a:spAutoFit/>
          </a:bodyPr>
          <a:lstStyle/>
          <a:p>
            <a:pPr algn="ctr"/>
            <a:r>
              <a:rPr lang="en-US" sz="1600" b="1" dirty="0" smtClean="0">
                <a:solidFill>
                  <a:schemeClr val="bg1"/>
                </a:solidFill>
              </a:rPr>
              <a:t>Inter-facility transfer agreements</a:t>
            </a:r>
            <a:endParaRPr lang="en-US" sz="1600" b="1" dirty="0">
              <a:solidFill>
                <a:schemeClr val="bg1"/>
              </a:solidFill>
            </a:endParaRPr>
          </a:p>
        </p:txBody>
      </p:sp>
      <p:sp>
        <p:nvSpPr>
          <p:cNvPr id="50" name="TextBox 49"/>
          <p:cNvSpPr txBox="1"/>
          <p:nvPr/>
        </p:nvSpPr>
        <p:spPr>
          <a:xfrm>
            <a:off x="4267200" y="5257800"/>
            <a:ext cx="3276600" cy="138499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chemeClr val="bg1"/>
                </a:solidFill>
              </a:rPr>
              <a:t>Does your hospital or medical facility have written inter-facility agreements with other hospitals for the transfer of patients of all ages including children in need of care not available at your hospital?</a:t>
            </a:r>
            <a:endParaRPr lang="en-US" sz="1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6" presetClass="emph" presetSubtype="0" fill="hold" grpId="1" nodeType="withEffect">
                                  <p:stCondLst>
                                    <p:cond delay="0"/>
                                  </p:stCondLst>
                                  <p:childTnLst>
                                    <p:animScale>
                                      <p:cBhvr>
                                        <p:cTn id="34" dur="2000" fill="hold"/>
                                        <p:tgtEl>
                                          <p:spTgt spid="63"/>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xit" presetSubtype="0" fill="hold" grpId="2" nodeType="withEffect">
                                  <p:stCondLst>
                                    <p:cond delay="0"/>
                                  </p:stCondLst>
                                  <p:childTnLst>
                                    <p:set>
                                      <p:cBhvr>
                                        <p:cTn id="40" dur="1" fill="hold">
                                          <p:stCondLst>
                                            <p:cond delay="0"/>
                                          </p:stCondLst>
                                        </p:cTn>
                                        <p:tgtEl>
                                          <p:spTgt spid="63"/>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6" presetClass="emph" presetSubtype="0" fill="hold" grpId="1" nodeType="withEffect">
                                  <p:stCondLst>
                                    <p:cond delay="0"/>
                                  </p:stCondLst>
                                  <p:childTnLst>
                                    <p:animScale>
                                      <p:cBhvr>
                                        <p:cTn id="44" dur="2000" fill="hold"/>
                                        <p:tgtEl>
                                          <p:spTgt spid="37"/>
                                        </p:tgtEl>
                                      </p:cBhvr>
                                      <p:by x="150000" y="150000"/>
                                    </p:animScale>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3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54"/>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6" presetClass="emph" presetSubtype="0" fill="hold" grpId="1" nodeType="withEffect">
                                  <p:stCondLst>
                                    <p:cond delay="0"/>
                                  </p:stCondLst>
                                  <p:childTnLst>
                                    <p:animScale>
                                      <p:cBhvr>
                                        <p:cTn id="54" dur="2000" fill="hold"/>
                                        <p:tgtEl>
                                          <p:spTgt spid="38"/>
                                        </p:tgtEl>
                                      </p:cBhvr>
                                      <p:by x="150000" y="150000"/>
                                    </p:animScale>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2" nodeType="clickEffect">
                                  <p:stCondLst>
                                    <p:cond delay="0"/>
                                  </p:stCondLst>
                                  <p:childTnLst>
                                    <p:set>
                                      <p:cBhvr>
                                        <p:cTn id="58" dur="1" fill="hold">
                                          <p:stCondLst>
                                            <p:cond delay="0"/>
                                          </p:stCondLst>
                                        </p:cTn>
                                        <p:tgtEl>
                                          <p:spTgt spid="38"/>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6" presetClass="emph" presetSubtype="0" fill="hold" grpId="1" nodeType="withEffect">
                                  <p:stCondLst>
                                    <p:cond delay="0"/>
                                  </p:stCondLst>
                                  <p:childTnLst>
                                    <p:animScale>
                                      <p:cBhvr>
                                        <p:cTn id="62" dur="2000" fill="hold"/>
                                        <p:tgtEl>
                                          <p:spTgt spid="39"/>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39"/>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par>
                                <p:cTn id="69" presetID="6" presetClass="emph" presetSubtype="0" fill="hold" grpId="1" nodeType="withEffect">
                                  <p:stCondLst>
                                    <p:cond delay="0"/>
                                  </p:stCondLst>
                                  <p:childTnLst>
                                    <p:animScale>
                                      <p:cBhvr>
                                        <p:cTn id="70" dur="2000" fill="hold"/>
                                        <p:tgtEl>
                                          <p:spTgt spid="40"/>
                                        </p:tgtEl>
                                      </p:cBhvr>
                                      <p:by x="150000" y="150000"/>
                                    </p:animScale>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2" nodeType="clickEffect">
                                  <p:stCondLst>
                                    <p:cond delay="0"/>
                                  </p:stCondLst>
                                  <p:childTnLst>
                                    <p:set>
                                      <p:cBhvr>
                                        <p:cTn id="74" dur="1" fill="hold">
                                          <p:stCondLst>
                                            <p:cond delay="0"/>
                                          </p:stCondLst>
                                        </p:cTn>
                                        <p:tgtEl>
                                          <p:spTgt spid="40"/>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par>
                                <p:cTn id="77" presetID="6" presetClass="emph" presetSubtype="0" fill="hold" grpId="1" nodeType="withEffect">
                                  <p:stCondLst>
                                    <p:cond delay="0"/>
                                  </p:stCondLst>
                                  <p:childTnLst>
                                    <p:animScale>
                                      <p:cBhvr>
                                        <p:cTn id="78" dur="2000" fill="hold"/>
                                        <p:tgtEl>
                                          <p:spTgt spid="41"/>
                                        </p:tgtEl>
                                      </p:cBhvr>
                                      <p:by x="150000" y="150000"/>
                                    </p:animScale>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2" nodeType="clickEffect">
                                  <p:stCondLst>
                                    <p:cond delay="0"/>
                                  </p:stCondLst>
                                  <p:childTnLst>
                                    <p:set>
                                      <p:cBhvr>
                                        <p:cTn id="82" dur="1" fill="hold">
                                          <p:stCondLst>
                                            <p:cond delay="0"/>
                                          </p:stCondLst>
                                        </p:cTn>
                                        <p:tgtEl>
                                          <p:spTgt spid="41"/>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par>
                                <p:cTn id="85" presetID="6" presetClass="emph" presetSubtype="0" fill="hold" grpId="1" nodeType="withEffect">
                                  <p:stCondLst>
                                    <p:cond delay="0"/>
                                  </p:stCondLst>
                                  <p:childTnLst>
                                    <p:animScale>
                                      <p:cBhvr>
                                        <p:cTn id="86" dur="2000" fill="hold"/>
                                        <p:tgtEl>
                                          <p:spTgt spid="42"/>
                                        </p:tgtEl>
                                      </p:cBhvr>
                                      <p:by x="150000" y="150000"/>
                                    </p:animScale>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42"/>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par>
                                <p:cTn id="93" presetID="6" presetClass="emph" presetSubtype="0" fill="hold" grpId="1" nodeType="withEffect">
                                  <p:stCondLst>
                                    <p:cond delay="0"/>
                                  </p:stCondLst>
                                  <p:childTnLst>
                                    <p:animScale>
                                      <p:cBhvr>
                                        <p:cTn id="94" dur="2000" fill="hold"/>
                                        <p:tgtEl>
                                          <p:spTgt spid="44"/>
                                        </p:tgtEl>
                                      </p:cBhvr>
                                      <p:by x="150000" y="150000"/>
                                    </p:animScale>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2" nodeType="clickEffect">
                                  <p:stCondLst>
                                    <p:cond delay="0"/>
                                  </p:stCondLst>
                                  <p:childTnLst>
                                    <p:set>
                                      <p:cBhvr>
                                        <p:cTn id="98" dur="1" fill="hold">
                                          <p:stCondLst>
                                            <p:cond delay="0"/>
                                          </p:stCondLst>
                                        </p:cTn>
                                        <p:tgtEl>
                                          <p:spTgt spid="44"/>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childTnLst>
                                </p:cTn>
                              </p:par>
                              <p:par>
                                <p:cTn id="101" presetID="6" presetClass="emph" presetSubtype="0" fill="hold" grpId="1" nodeType="withEffect">
                                  <p:stCondLst>
                                    <p:cond delay="0"/>
                                  </p:stCondLst>
                                  <p:childTnLst>
                                    <p:animScale>
                                      <p:cBhvr>
                                        <p:cTn id="102" dur="2000" fill="hold"/>
                                        <p:tgtEl>
                                          <p:spTgt spid="45"/>
                                        </p:tgtEl>
                                      </p:cBhvr>
                                      <p:by x="150000" y="150000"/>
                                    </p:animScale>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2" nodeType="clickEffect">
                                  <p:stCondLst>
                                    <p:cond delay="0"/>
                                  </p:stCondLst>
                                  <p:childTnLst>
                                    <p:set>
                                      <p:cBhvr>
                                        <p:cTn id="106" dur="1" fill="hold">
                                          <p:stCondLst>
                                            <p:cond delay="0"/>
                                          </p:stCondLst>
                                        </p:cTn>
                                        <p:tgtEl>
                                          <p:spTgt spid="45"/>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childTnLst>
                                </p:cTn>
                              </p:par>
                              <p:par>
                                <p:cTn id="109" presetID="6" presetClass="emph" presetSubtype="0" fill="hold" grpId="1" nodeType="withEffect">
                                  <p:stCondLst>
                                    <p:cond delay="0"/>
                                  </p:stCondLst>
                                  <p:childTnLst>
                                    <p:animScale>
                                      <p:cBhvr>
                                        <p:cTn id="110" dur="2000" fill="hold"/>
                                        <p:tgtEl>
                                          <p:spTgt spid="46"/>
                                        </p:tgtEl>
                                      </p:cBhvr>
                                      <p:by x="150000" y="150000"/>
                                    </p:animScale>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2" nodeType="clickEffect">
                                  <p:stCondLst>
                                    <p:cond delay="0"/>
                                  </p:stCondLst>
                                  <p:childTnLst>
                                    <p:set>
                                      <p:cBhvr>
                                        <p:cTn id="114" dur="1" fill="hold">
                                          <p:stCondLst>
                                            <p:cond delay="0"/>
                                          </p:stCondLst>
                                        </p:cTn>
                                        <p:tgtEl>
                                          <p:spTgt spid="46"/>
                                        </p:tgtEl>
                                        <p:attrNameLst>
                                          <p:attrName>style.visibility</p:attrName>
                                        </p:attrNameLst>
                                      </p:cBhvr>
                                      <p:to>
                                        <p:strVal val="hidden"/>
                                      </p:to>
                                    </p:set>
                                  </p:childTnLst>
                                </p:cTn>
                              </p:par>
                              <p:par>
                                <p:cTn id="115" presetID="1" presetClass="entr" presetSubtype="0" fill="hold" grpId="0" nodeType="withEffect">
                                  <p:stCondLst>
                                    <p:cond delay="0"/>
                                  </p:stCondLst>
                                  <p:childTnLst>
                                    <p:set>
                                      <p:cBhvr>
                                        <p:cTn id="116" dur="1" fill="hold">
                                          <p:stCondLst>
                                            <p:cond delay="0"/>
                                          </p:stCondLst>
                                        </p:cTn>
                                        <p:tgtEl>
                                          <p:spTgt spid="4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0"/>
                                        </p:tgtEl>
                                        <p:attrNameLst>
                                          <p:attrName>style.visibility</p:attrName>
                                        </p:attrNameLst>
                                      </p:cBhvr>
                                      <p:to>
                                        <p:strVal val="visible"/>
                                      </p:to>
                                    </p:set>
                                  </p:childTnLst>
                                </p:cTn>
                              </p:par>
                              <p:par>
                                <p:cTn id="119" presetID="6" presetClass="emph" presetSubtype="0" fill="hold" grpId="1" nodeType="withEffect">
                                  <p:stCondLst>
                                    <p:cond delay="0"/>
                                  </p:stCondLst>
                                  <p:childTnLst>
                                    <p:animScale>
                                      <p:cBhvr>
                                        <p:cTn id="120" dur="2000" fill="hold"/>
                                        <p:tgtEl>
                                          <p:spTgt spid="50"/>
                                        </p:tgtEl>
                                      </p:cBhvr>
                                      <p:by x="150000" y="150000"/>
                                    </p:animScale>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2" nodeType="clickEffect">
                                  <p:stCondLst>
                                    <p:cond delay="0"/>
                                  </p:stCondLst>
                                  <p:childTnLst>
                                    <p:set>
                                      <p:cBhvr>
                                        <p:cTn id="124"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5" grpId="0" animBg="1"/>
      <p:bldP spid="18" grpId="0" animBg="1"/>
      <p:bldP spid="20" grpId="0" animBg="1"/>
      <p:bldP spid="21" grpId="0" animBg="1"/>
      <p:bldP spid="34" grpId="0" animBg="1"/>
      <p:bldP spid="36" grpId="0" animBg="1"/>
      <p:bldP spid="43" grpId="0" animBg="1"/>
      <p:bldP spid="54" grpId="0" animBg="1"/>
      <p:bldP spid="54" grpId="1" animBg="1"/>
      <p:bldP spid="63" grpId="0" animBg="1"/>
      <p:bldP spid="63" grpId="1" animBg="1"/>
      <p:bldP spid="63"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4" grpId="0" animBg="1"/>
      <p:bldP spid="44" grpId="1" animBg="1"/>
      <p:bldP spid="44" grpId="2" animBg="1"/>
      <p:bldP spid="45" grpId="0" animBg="1"/>
      <p:bldP spid="45" grpId="1" animBg="1"/>
      <p:bldP spid="45" grpId="2" animBg="1"/>
      <p:bldP spid="46" grpId="0" animBg="1"/>
      <p:bldP spid="46" grpId="1" animBg="1"/>
      <p:bldP spid="46" grpId="2" animBg="1"/>
      <p:bldP spid="47" grpId="0" animBg="1"/>
      <p:bldP spid="50" grpId="0" animBg="1"/>
      <p:bldP spid="50" grpId="1" animBg="1"/>
      <p:bldP spid="50"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ctrTitle"/>
          </p:nvPr>
        </p:nvSpPr>
        <p:spPr>
          <a:xfrm>
            <a:off x="1600200" y="1143000"/>
            <a:ext cx="7543800" cy="1143000"/>
          </a:xfrm>
        </p:spPr>
        <p:txBody>
          <a:bodyPr/>
          <a:lstStyle/>
          <a:p>
            <a:pPr eaLnBrk="1" hangingPunct="1"/>
            <a:r>
              <a:rPr lang="en-US" sz="3600" dirty="0" smtClean="0"/>
              <a:t/>
            </a:r>
            <a:br>
              <a:rPr lang="en-US" sz="3600" dirty="0" smtClean="0"/>
            </a:br>
            <a:r>
              <a:rPr lang="en-US" sz="4800" dirty="0" smtClean="0"/>
              <a:t>EMS Agency and Hospital Surveys</a:t>
            </a:r>
            <a:endParaRPr lang="en-US" dirty="0" smtClean="0"/>
          </a:p>
        </p:txBody>
      </p:sp>
      <p:pic>
        <p:nvPicPr>
          <p:cNvPr id="15362" name="Picture 5" descr="emsc_bear"/>
          <p:cNvPicPr>
            <a:picLocks noChangeAspect="1" noChangeArrowheads="1"/>
          </p:cNvPicPr>
          <p:nvPr/>
        </p:nvPicPr>
        <p:blipFill>
          <a:blip r:embed="rId2" cstate="print"/>
          <a:srcRect/>
          <a:stretch>
            <a:fillRect/>
          </a:stretch>
        </p:blipFill>
        <p:spPr bwMode="auto">
          <a:xfrm>
            <a:off x="152400" y="1143000"/>
            <a:ext cx="1295400" cy="1295400"/>
          </a:xfrm>
          <a:prstGeom prst="rect">
            <a:avLst/>
          </a:prstGeom>
          <a:noFill/>
          <a:ln w="9525">
            <a:noFill/>
            <a:miter lim="800000"/>
            <a:headEnd/>
            <a:tailEnd/>
          </a:ln>
        </p:spPr>
      </p:pic>
      <p:sp>
        <p:nvSpPr>
          <p:cNvPr id="15363" name="TextBox 4"/>
          <p:cNvSpPr txBox="1">
            <a:spLocks noChangeArrowheads="1"/>
          </p:cNvSpPr>
          <p:nvPr/>
        </p:nvSpPr>
        <p:spPr bwMode="auto">
          <a:xfrm>
            <a:off x="3048000" y="5805404"/>
            <a:ext cx="4800600" cy="1052596"/>
          </a:xfrm>
          <a:prstGeom prst="rect">
            <a:avLst/>
          </a:prstGeom>
          <a:noFill/>
          <a:ln w="9525">
            <a:noFill/>
            <a:miter lim="800000"/>
            <a:headEnd/>
            <a:tailEnd/>
          </a:ln>
        </p:spPr>
        <p:txBody>
          <a:bodyPr wrap="square">
            <a:spAutoFit/>
          </a:bodyPr>
          <a:lstStyle/>
          <a:p>
            <a:pPr algn="ctr" eaLnBrk="0" hangingPunct="0">
              <a:lnSpc>
                <a:spcPct val="80000"/>
              </a:lnSpc>
            </a:pPr>
            <a:r>
              <a:rPr lang="en-US" sz="4800" b="1" dirty="0" smtClean="0">
                <a:cs typeface="ＭＳ Ｐゴシック"/>
              </a:rPr>
              <a:t>Results</a:t>
            </a:r>
            <a:endParaRPr lang="en-US" sz="4800" b="1" dirty="0">
              <a:cs typeface="ＭＳ Ｐゴシック"/>
            </a:endParaRPr>
          </a:p>
          <a:p>
            <a:pPr eaLnBrk="0" hangingPunct="0"/>
            <a:endParaRPr lang="en-US" dirty="0">
              <a:cs typeface="ＭＳ Ｐゴシック"/>
            </a:endParaRPr>
          </a:p>
        </p:txBody>
      </p:sp>
      <p:pic>
        <p:nvPicPr>
          <p:cNvPr id="6" name="Picture 5" descr="texas.jpg"/>
          <p:cNvPicPr>
            <a:picLocks noChangeAspect="1"/>
          </p:cNvPicPr>
          <p:nvPr/>
        </p:nvPicPr>
        <p:blipFill>
          <a:blip r:embed="rId3" cstate="print"/>
          <a:srcRect/>
          <a:stretch>
            <a:fillRect/>
          </a:stretch>
        </p:blipFill>
        <p:spPr bwMode="auto">
          <a:xfrm>
            <a:off x="4191000" y="2971800"/>
            <a:ext cx="2514600" cy="2561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524000" y="685800"/>
            <a:ext cx="7391400" cy="914400"/>
          </a:xfrm>
        </p:spPr>
        <p:txBody>
          <a:bodyPr/>
          <a:lstStyle/>
          <a:p>
            <a:pPr eaLnBrk="1" hangingPunct="1"/>
            <a:r>
              <a:rPr lang="en-US" b="1" dirty="0" smtClean="0"/>
              <a:t>Objectives</a:t>
            </a:r>
            <a:endParaRPr lang="en-US" sz="16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8" name="Content Placeholder 2"/>
          <p:cNvSpPr>
            <a:spLocks noGrp="1"/>
          </p:cNvSpPr>
          <p:nvPr>
            <p:ph idx="1"/>
          </p:nvPr>
        </p:nvSpPr>
        <p:spPr>
          <a:xfrm>
            <a:off x="1524000" y="1752600"/>
            <a:ext cx="7391400" cy="4876800"/>
          </a:xfrm>
        </p:spPr>
        <p:txBody>
          <a:bodyPr/>
          <a:lstStyle/>
          <a:p>
            <a:r>
              <a:rPr lang="en-US" sz="2800" dirty="0" smtClean="0"/>
              <a:t>To define the national EMSC performance measures</a:t>
            </a:r>
          </a:p>
          <a:p>
            <a:r>
              <a:rPr lang="en-US" sz="2800" dirty="0" smtClean="0"/>
              <a:t>To describe the survey methodology to assess certain performance measures</a:t>
            </a:r>
          </a:p>
          <a:p>
            <a:r>
              <a:rPr lang="en-US" sz="2800" dirty="0" smtClean="0"/>
              <a:t>To share results from the Texas survey</a:t>
            </a:r>
          </a:p>
          <a:p>
            <a:r>
              <a:rPr lang="en-US" sz="2800" dirty="0" smtClean="0"/>
              <a:t>To identify implications on pediatric emergency care in Texas</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600200" y="533400"/>
            <a:ext cx="7391400" cy="914400"/>
          </a:xfrm>
        </p:spPr>
        <p:txBody>
          <a:bodyPr/>
          <a:lstStyle/>
          <a:p>
            <a:pPr eaLnBrk="1" hangingPunct="1"/>
            <a:r>
              <a:rPr lang="en-US" sz="3600" b="1" dirty="0" smtClean="0"/>
              <a:t>Results: EMS Survey</a:t>
            </a:r>
            <a:endParaRPr lang="en-US" sz="12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838200" cy="838200"/>
          </a:xfrm>
          <a:prstGeom prst="rect">
            <a:avLst/>
          </a:prstGeom>
          <a:noFill/>
          <a:ln w="9525">
            <a:noFill/>
            <a:miter lim="800000"/>
            <a:headEnd/>
            <a:tailEnd/>
          </a:ln>
        </p:spPr>
      </p:pic>
      <p:sp>
        <p:nvSpPr>
          <p:cNvPr id="6" name="TextBox 5"/>
          <p:cNvSpPr txBox="1"/>
          <p:nvPr/>
        </p:nvSpPr>
        <p:spPr>
          <a:xfrm>
            <a:off x="1828800" y="1447800"/>
            <a:ext cx="2590800" cy="338554"/>
          </a:xfrm>
          <a:prstGeom prst="rect">
            <a:avLst/>
          </a:prstGeom>
          <a:solidFill>
            <a:srgbClr val="203162"/>
          </a:solidFill>
        </p:spPr>
        <p:txBody>
          <a:bodyPr wrap="square" rtlCol="0">
            <a:spAutoFit/>
          </a:bodyPr>
          <a:lstStyle/>
          <a:p>
            <a:pPr algn="ctr"/>
            <a:r>
              <a:rPr lang="en-US" sz="1600" b="1" dirty="0" smtClean="0">
                <a:solidFill>
                  <a:schemeClr val="bg1"/>
                </a:solidFill>
              </a:rPr>
              <a:t>All EMS Agencies</a:t>
            </a:r>
            <a:endParaRPr lang="en-US" sz="1600" b="1" dirty="0">
              <a:solidFill>
                <a:schemeClr val="bg1"/>
              </a:solidFill>
            </a:endParaRPr>
          </a:p>
        </p:txBody>
      </p:sp>
      <p:sp>
        <p:nvSpPr>
          <p:cNvPr id="10" name="TextBox 9"/>
          <p:cNvSpPr txBox="1"/>
          <p:nvPr/>
        </p:nvSpPr>
        <p:spPr>
          <a:xfrm>
            <a:off x="1828800" y="3581400"/>
            <a:ext cx="2590800" cy="338554"/>
          </a:xfrm>
          <a:prstGeom prst="rect">
            <a:avLst/>
          </a:prstGeom>
          <a:solidFill>
            <a:srgbClr val="203162"/>
          </a:solidFill>
        </p:spPr>
        <p:txBody>
          <a:bodyPr wrap="square" rtlCol="0">
            <a:spAutoFit/>
          </a:bodyPr>
          <a:lstStyle/>
          <a:p>
            <a:pPr algn="ctr"/>
            <a:r>
              <a:rPr lang="en-US" sz="1600" b="1" dirty="0" smtClean="0">
                <a:solidFill>
                  <a:schemeClr val="bg1"/>
                </a:solidFill>
              </a:rPr>
              <a:t>Initiated Survey</a:t>
            </a:r>
            <a:endParaRPr lang="en-US" sz="1600" b="1" dirty="0">
              <a:solidFill>
                <a:schemeClr val="bg1"/>
              </a:solidFill>
            </a:endParaRPr>
          </a:p>
        </p:txBody>
      </p:sp>
      <p:sp>
        <p:nvSpPr>
          <p:cNvPr id="11" name="TextBox 10"/>
          <p:cNvSpPr txBox="1"/>
          <p:nvPr/>
        </p:nvSpPr>
        <p:spPr>
          <a:xfrm>
            <a:off x="1828800" y="2362200"/>
            <a:ext cx="2590800" cy="584775"/>
          </a:xfrm>
          <a:prstGeom prst="rect">
            <a:avLst/>
          </a:prstGeom>
          <a:solidFill>
            <a:srgbClr val="203162"/>
          </a:solidFill>
        </p:spPr>
        <p:txBody>
          <a:bodyPr wrap="square" rtlCol="0">
            <a:spAutoFit/>
          </a:bodyPr>
          <a:lstStyle/>
          <a:p>
            <a:pPr algn="ctr"/>
            <a:r>
              <a:rPr lang="en-US" sz="1600" b="1" dirty="0" smtClean="0">
                <a:solidFill>
                  <a:schemeClr val="bg1"/>
                </a:solidFill>
              </a:rPr>
              <a:t>911 Responders Sampled</a:t>
            </a:r>
            <a:endParaRPr lang="en-US" sz="1600" b="1" dirty="0">
              <a:solidFill>
                <a:schemeClr val="bg1"/>
              </a:solidFill>
            </a:endParaRPr>
          </a:p>
        </p:txBody>
      </p:sp>
      <p:sp>
        <p:nvSpPr>
          <p:cNvPr id="12" name="TextBox 11"/>
          <p:cNvSpPr txBox="1"/>
          <p:nvPr/>
        </p:nvSpPr>
        <p:spPr>
          <a:xfrm>
            <a:off x="5638800" y="2438400"/>
            <a:ext cx="2590800" cy="338554"/>
          </a:xfrm>
          <a:prstGeom prst="rect">
            <a:avLst/>
          </a:prstGeom>
          <a:solidFill>
            <a:srgbClr val="203162"/>
          </a:solidFill>
        </p:spPr>
        <p:txBody>
          <a:bodyPr wrap="square" rtlCol="0">
            <a:spAutoFit/>
          </a:bodyPr>
          <a:lstStyle/>
          <a:p>
            <a:pPr algn="ctr"/>
            <a:r>
              <a:rPr lang="en-US" sz="1600" b="1" dirty="0" smtClean="0">
                <a:solidFill>
                  <a:schemeClr val="bg1"/>
                </a:solidFill>
              </a:rPr>
              <a:t>No Response</a:t>
            </a:r>
            <a:endParaRPr lang="en-US" sz="1600" b="1" dirty="0">
              <a:solidFill>
                <a:schemeClr val="bg1"/>
              </a:solidFill>
            </a:endParaRPr>
          </a:p>
        </p:txBody>
      </p:sp>
      <p:sp>
        <p:nvSpPr>
          <p:cNvPr id="13" name="TextBox 12"/>
          <p:cNvSpPr txBox="1"/>
          <p:nvPr/>
        </p:nvSpPr>
        <p:spPr>
          <a:xfrm>
            <a:off x="5638800" y="1447800"/>
            <a:ext cx="2590800" cy="338554"/>
          </a:xfrm>
          <a:prstGeom prst="rect">
            <a:avLst/>
          </a:prstGeom>
          <a:solidFill>
            <a:srgbClr val="203162"/>
          </a:solidFill>
        </p:spPr>
        <p:txBody>
          <a:bodyPr wrap="square" rtlCol="0">
            <a:spAutoFit/>
          </a:bodyPr>
          <a:lstStyle/>
          <a:p>
            <a:pPr algn="ctr"/>
            <a:r>
              <a:rPr lang="en-US" sz="1600" b="1" dirty="0" smtClean="0">
                <a:solidFill>
                  <a:schemeClr val="bg1"/>
                </a:solidFill>
              </a:rPr>
              <a:t>Not Contacted</a:t>
            </a:r>
            <a:endParaRPr lang="en-US" sz="1600" b="1" dirty="0">
              <a:solidFill>
                <a:schemeClr val="bg1"/>
              </a:solidFill>
            </a:endParaRPr>
          </a:p>
        </p:txBody>
      </p:sp>
      <p:sp>
        <p:nvSpPr>
          <p:cNvPr id="14" name="TextBox 13"/>
          <p:cNvSpPr txBox="1"/>
          <p:nvPr/>
        </p:nvSpPr>
        <p:spPr>
          <a:xfrm>
            <a:off x="5638800" y="3581400"/>
            <a:ext cx="2590800" cy="338554"/>
          </a:xfrm>
          <a:prstGeom prst="rect">
            <a:avLst/>
          </a:prstGeom>
          <a:solidFill>
            <a:srgbClr val="203162"/>
          </a:solidFill>
        </p:spPr>
        <p:txBody>
          <a:bodyPr wrap="square" rtlCol="0">
            <a:spAutoFit/>
          </a:bodyPr>
          <a:lstStyle/>
          <a:p>
            <a:pPr algn="ctr"/>
            <a:r>
              <a:rPr lang="en-US" sz="1600" b="1" dirty="0" smtClean="0">
                <a:solidFill>
                  <a:schemeClr val="bg1"/>
                </a:solidFill>
              </a:rPr>
              <a:t>Non-911 Responders</a:t>
            </a:r>
            <a:endParaRPr lang="en-US" sz="1600" b="1" dirty="0">
              <a:solidFill>
                <a:schemeClr val="bg1"/>
              </a:solidFill>
            </a:endParaRPr>
          </a:p>
        </p:txBody>
      </p:sp>
      <p:sp>
        <p:nvSpPr>
          <p:cNvPr id="15" name="TextBox 14"/>
          <p:cNvSpPr txBox="1"/>
          <p:nvPr/>
        </p:nvSpPr>
        <p:spPr>
          <a:xfrm>
            <a:off x="1828800" y="4572000"/>
            <a:ext cx="2590800" cy="338554"/>
          </a:xfrm>
          <a:prstGeom prst="rect">
            <a:avLst/>
          </a:prstGeom>
          <a:solidFill>
            <a:srgbClr val="62224C"/>
          </a:solidFill>
        </p:spPr>
        <p:txBody>
          <a:bodyPr wrap="square" rtlCol="0">
            <a:spAutoFit/>
          </a:bodyPr>
          <a:lstStyle/>
          <a:p>
            <a:pPr algn="ctr"/>
            <a:r>
              <a:rPr lang="en-US" sz="1600" b="1" dirty="0" smtClean="0">
                <a:solidFill>
                  <a:schemeClr val="bg1"/>
                </a:solidFill>
              </a:rPr>
              <a:t>Medical Direction</a:t>
            </a:r>
            <a:endParaRPr lang="en-US" sz="1600" b="1" dirty="0">
              <a:solidFill>
                <a:schemeClr val="bg1"/>
              </a:solidFill>
            </a:endParaRPr>
          </a:p>
        </p:txBody>
      </p:sp>
      <p:sp>
        <p:nvSpPr>
          <p:cNvPr id="16" name="TextBox 15"/>
          <p:cNvSpPr txBox="1"/>
          <p:nvPr/>
        </p:nvSpPr>
        <p:spPr>
          <a:xfrm>
            <a:off x="2209800" y="5257800"/>
            <a:ext cx="2590800" cy="338554"/>
          </a:xfrm>
          <a:prstGeom prst="rect">
            <a:avLst/>
          </a:prstGeom>
          <a:solidFill>
            <a:srgbClr val="203162"/>
          </a:solidFill>
        </p:spPr>
        <p:txBody>
          <a:bodyPr wrap="square" rtlCol="0">
            <a:spAutoFit/>
          </a:bodyPr>
          <a:lstStyle/>
          <a:p>
            <a:pPr algn="ctr"/>
            <a:r>
              <a:rPr lang="en-US" sz="1600" b="1" dirty="0" smtClean="0">
                <a:solidFill>
                  <a:schemeClr val="bg1"/>
                </a:solidFill>
              </a:rPr>
              <a:t>Transporting Agencies</a:t>
            </a:r>
            <a:endParaRPr lang="en-US" sz="1600" b="1" dirty="0">
              <a:solidFill>
                <a:schemeClr val="bg1"/>
              </a:solidFill>
            </a:endParaRPr>
          </a:p>
        </p:txBody>
      </p:sp>
      <p:sp>
        <p:nvSpPr>
          <p:cNvPr id="17" name="TextBox 16"/>
          <p:cNvSpPr txBox="1"/>
          <p:nvPr/>
        </p:nvSpPr>
        <p:spPr>
          <a:xfrm>
            <a:off x="2590800" y="5943600"/>
            <a:ext cx="2590800" cy="338554"/>
          </a:xfrm>
          <a:prstGeom prst="rect">
            <a:avLst/>
          </a:prstGeom>
          <a:solidFill>
            <a:srgbClr val="62224C"/>
          </a:solidFill>
        </p:spPr>
        <p:txBody>
          <a:bodyPr wrap="square" rtlCol="0">
            <a:spAutoFit/>
          </a:bodyPr>
          <a:lstStyle/>
          <a:p>
            <a:pPr algn="ctr"/>
            <a:r>
              <a:rPr lang="en-US" sz="1600" b="1" dirty="0" smtClean="0">
                <a:solidFill>
                  <a:schemeClr val="bg1"/>
                </a:solidFill>
              </a:rPr>
              <a:t>Equipment</a:t>
            </a:r>
            <a:endParaRPr lang="en-US" sz="1600" b="1" dirty="0">
              <a:solidFill>
                <a:schemeClr val="bg1"/>
              </a:solidFill>
            </a:endParaRPr>
          </a:p>
        </p:txBody>
      </p:sp>
      <p:sp>
        <p:nvSpPr>
          <p:cNvPr id="18" name="Down Arrow 17"/>
          <p:cNvSpPr/>
          <p:nvPr/>
        </p:nvSpPr>
        <p:spPr bwMode="auto">
          <a:xfrm>
            <a:off x="2971800" y="1828800"/>
            <a:ext cx="484632" cy="4572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20" name="Down Arrow 19"/>
          <p:cNvSpPr/>
          <p:nvPr/>
        </p:nvSpPr>
        <p:spPr bwMode="auto">
          <a:xfrm>
            <a:off x="2971800" y="3048000"/>
            <a:ext cx="484632" cy="4572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21" name="Down Arrow 20"/>
          <p:cNvSpPr/>
          <p:nvPr/>
        </p:nvSpPr>
        <p:spPr bwMode="auto">
          <a:xfrm>
            <a:off x="2971800" y="4038600"/>
            <a:ext cx="484632" cy="4572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22" name="Down Arrow 21"/>
          <p:cNvSpPr/>
          <p:nvPr/>
        </p:nvSpPr>
        <p:spPr bwMode="auto">
          <a:xfrm rot="16200000">
            <a:off x="4786884" y="3518916"/>
            <a:ext cx="484632" cy="4572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23" name="Down Arrow 22"/>
          <p:cNvSpPr/>
          <p:nvPr/>
        </p:nvSpPr>
        <p:spPr bwMode="auto">
          <a:xfrm rot="16200000">
            <a:off x="4786884" y="2452116"/>
            <a:ext cx="484632" cy="4572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24" name="Down Arrow 23"/>
          <p:cNvSpPr/>
          <p:nvPr/>
        </p:nvSpPr>
        <p:spPr bwMode="auto">
          <a:xfrm rot="16200000">
            <a:off x="4800600" y="1371600"/>
            <a:ext cx="484632" cy="4572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25" name="Bent Arrow 24"/>
          <p:cNvSpPr/>
          <p:nvPr/>
        </p:nvSpPr>
        <p:spPr bwMode="auto">
          <a:xfrm rot="5400000">
            <a:off x="4381500" y="4686300"/>
            <a:ext cx="533400" cy="304800"/>
          </a:xfrm>
          <a:prstGeom prst="ben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29" name="Bent Arrow 28"/>
          <p:cNvSpPr/>
          <p:nvPr/>
        </p:nvSpPr>
        <p:spPr bwMode="auto">
          <a:xfrm rot="5400000">
            <a:off x="4762500" y="5448300"/>
            <a:ext cx="533400" cy="304800"/>
          </a:xfrm>
          <a:prstGeom prst="ben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graphicFrame>
        <p:nvGraphicFramePr>
          <p:cNvPr id="30" name="Table 29"/>
          <p:cNvGraphicFramePr>
            <a:graphicFrameLocks noGrp="1"/>
          </p:cNvGraphicFramePr>
          <p:nvPr/>
        </p:nvGraphicFramePr>
        <p:xfrm>
          <a:off x="5562600" y="5105400"/>
          <a:ext cx="3429000" cy="1569720"/>
        </p:xfrm>
        <a:graphic>
          <a:graphicData uri="http://schemas.openxmlformats.org/drawingml/2006/table">
            <a:tbl>
              <a:tblPr firstRow="1" bandRow="1">
                <a:tableStyleId>{37CE84F3-28C3-443E-9E96-99CF82512B78}</a:tableStyleId>
              </a:tblPr>
              <a:tblGrid>
                <a:gridCol w="857250"/>
                <a:gridCol w="857250"/>
                <a:gridCol w="857250"/>
                <a:gridCol w="857250"/>
              </a:tblGrid>
              <a:tr h="370840">
                <a:tc>
                  <a:txBody>
                    <a:bodyPr/>
                    <a:lstStyle/>
                    <a:p>
                      <a:pPr algn="ctr"/>
                      <a:r>
                        <a:rPr lang="en-US" sz="1200" dirty="0" smtClean="0"/>
                        <a:t># Vehicles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33"/>
                    </a:solidFill>
                  </a:tcPr>
                </a:tc>
                <a:tc>
                  <a:txBody>
                    <a:bodyPr/>
                    <a:lstStyle/>
                    <a:p>
                      <a:pPr algn="ctr"/>
                      <a:r>
                        <a:rPr lang="en-US" sz="1200" dirty="0" smtClean="0"/>
                        <a:t>BLS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33"/>
                    </a:solidFill>
                  </a:tcPr>
                </a:tc>
                <a:tc>
                  <a:txBody>
                    <a:bodyPr/>
                    <a:lstStyle/>
                    <a:p>
                      <a:pPr algn="ctr"/>
                      <a:r>
                        <a:rPr lang="en-US" sz="1200" dirty="0" smtClean="0"/>
                        <a:t>ALS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3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33"/>
                    </a:solidFill>
                  </a:tcPr>
                </a:tc>
              </a:tr>
              <a:tr h="370840">
                <a:tc>
                  <a:txBody>
                    <a:bodyPr/>
                    <a:lstStyle/>
                    <a:p>
                      <a:r>
                        <a:rPr lang="en-US" sz="1200" b="1" dirty="0" smtClean="0"/>
                        <a:t>Rural</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224C"/>
                    </a:solidFill>
                  </a:tcPr>
                </a:tc>
                <a:tc>
                  <a:txBody>
                    <a:bodyPr/>
                    <a:lstStyle/>
                    <a:p>
                      <a:pPr algn="ctr"/>
                      <a:r>
                        <a:rPr lang="en-US" sz="1400" b="1" dirty="0" smtClean="0"/>
                        <a:t>34</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224C"/>
                    </a:solidFill>
                  </a:tcPr>
                </a:tc>
                <a:tc>
                  <a:txBody>
                    <a:bodyPr/>
                    <a:lstStyle/>
                    <a:p>
                      <a:pPr algn="ctr"/>
                      <a:r>
                        <a:rPr lang="en-US" sz="1400" b="1" dirty="0" smtClean="0"/>
                        <a:t>138</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224C"/>
                    </a:solidFill>
                  </a:tcPr>
                </a:tc>
                <a:tc>
                  <a:txBody>
                    <a:bodyPr/>
                    <a:lstStyle/>
                    <a:p>
                      <a:pPr algn="ctr"/>
                      <a:r>
                        <a:rPr lang="en-US" sz="1400" b="1" dirty="0" smtClean="0"/>
                        <a:t>172</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224C"/>
                    </a:solidFill>
                  </a:tcPr>
                </a:tc>
              </a:tr>
              <a:tr h="370840">
                <a:tc>
                  <a:txBody>
                    <a:bodyPr/>
                    <a:lstStyle/>
                    <a:p>
                      <a:r>
                        <a:rPr lang="en-US" sz="1200" b="1" dirty="0" smtClean="0"/>
                        <a:t>Nonrural</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33"/>
                    </a:solidFill>
                  </a:tcPr>
                </a:tc>
                <a:tc>
                  <a:txBody>
                    <a:bodyPr/>
                    <a:lstStyle/>
                    <a:p>
                      <a:pPr algn="ctr"/>
                      <a:r>
                        <a:rPr lang="en-US" sz="1400" b="1" dirty="0" smtClean="0"/>
                        <a:t>84</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33"/>
                    </a:solidFill>
                  </a:tcPr>
                </a:tc>
                <a:tc>
                  <a:txBody>
                    <a:bodyPr/>
                    <a:lstStyle/>
                    <a:p>
                      <a:pPr algn="ctr"/>
                      <a:r>
                        <a:rPr lang="en-US" sz="1400" b="1" dirty="0" smtClean="0"/>
                        <a:t>567</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33"/>
                    </a:solidFill>
                  </a:tcPr>
                </a:tc>
                <a:tc>
                  <a:txBody>
                    <a:bodyPr/>
                    <a:lstStyle/>
                    <a:p>
                      <a:pPr algn="ctr"/>
                      <a:r>
                        <a:rPr lang="en-US" sz="1400" b="1" dirty="0" smtClean="0"/>
                        <a:t>651</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33"/>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224C"/>
                    </a:solidFill>
                  </a:tcPr>
                </a:tc>
                <a:tc>
                  <a:txBody>
                    <a:bodyPr/>
                    <a:lstStyle/>
                    <a:p>
                      <a:pPr algn="ctr"/>
                      <a:r>
                        <a:rPr lang="en-US" sz="1400" b="1" dirty="0" smtClean="0"/>
                        <a:t>118</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224C"/>
                    </a:solidFill>
                  </a:tcPr>
                </a:tc>
                <a:tc>
                  <a:txBody>
                    <a:bodyPr/>
                    <a:lstStyle/>
                    <a:p>
                      <a:pPr algn="ctr"/>
                      <a:r>
                        <a:rPr lang="en-US" sz="1400" b="1" dirty="0" smtClean="0"/>
                        <a:t>705</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224C"/>
                    </a:solidFill>
                  </a:tcPr>
                </a:tc>
                <a:tc>
                  <a:txBody>
                    <a:bodyPr/>
                    <a:lstStyle/>
                    <a:p>
                      <a:pPr algn="ctr"/>
                      <a:r>
                        <a:rPr lang="en-US" sz="1400" b="1" dirty="0" smtClean="0"/>
                        <a:t>823</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224C"/>
                    </a:solidFill>
                  </a:tcPr>
                </a:tc>
              </a:tr>
            </a:tbl>
          </a:graphicData>
        </a:graphic>
      </p:graphicFrame>
      <p:sp>
        <p:nvSpPr>
          <p:cNvPr id="31" name="TextBox 30"/>
          <p:cNvSpPr txBox="1"/>
          <p:nvPr/>
        </p:nvSpPr>
        <p:spPr>
          <a:xfrm>
            <a:off x="8382000" y="3581400"/>
            <a:ext cx="609600" cy="338554"/>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b="1" dirty="0" smtClean="0">
                <a:solidFill>
                  <a:schemeClr val="bg1"/>
                </a:solidFill>
              </a:rPr>
              <a:t>11</a:t>
            </a:r>
            <a:endParaRPr lang="en-US" sz="1600" b="1" dirty="0">
              <a:solidFill>
                <a:schemeClr val="bg1"/>
              </a:solidFill>
            </a:endParaRPr>
          </a:p>
        </p:txBody>
      </p:sp>
      <p:sp>
        <p:nvSpPr>
          <p:cNvPr id="32" name="TextBox 31"/>
          <p:cNvSpPr txBox="1"/>
          <p:nvPr/>
        </p:nvSpPr>
        <p:spPr>
          <a:xfrm>
            <a:off x="8382000" y="2438400"/>
            <a:ext cx="609600" cy="338554"/>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b="1" dirty="0" smtClean="0">
                <a:solidFill>
                  <a:schemeClr val="bg1"/>
                </a:solidFill>
              </a:rPr>
              <a:t>81</a:t>
            </a:r>
            <a:endParaRPr lang="en-US" sz="1600" b="1" dirty="0">
              <a:solidFill>
                <a:schemeClr val="bg1"/>
              </a:solidFill>
            </a:endParaRPr>
          </a:p>
        </p:txBody>
      </p:sp>
      <p:sp>
        <p:nvSpPr>
          <p:cNvPr id="33" name="TextBox 32"/>
          <p:cNvSpPr txBox="1"/>
          <p:nvPr/>
        </p:nvSpPr>
        <p:spPr>
          <a:xfrm>
            <a:off x="8382000" y="1447800"/>
            <a:ext cx="609600" cy="338554"/>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b="1" dirty="0" smtClean="0">
                <a:solidFill>
                  <a:schemeClr val="bg1"/>
                </a:solidFill>
              </a:rPr>
              <a:t>525</a:t>
            </a:r>
            <a:endParaRPr lang="en-US" sz="1600" b="1" dirty="0">
              <a:solidFill>
                <a:schemeClr val="bg1"/>
              </a:solidFill>
            </a:endParaRPr>
          </a:p>
        </p:txBody>
      </p:sp>
      <p:sp>
        <p:nvSpPr>
          <p:cNvPr id="34" name="TextBox 33"/>
          <p:cNvSpPr txBox="1"/>
          <p:nvPr/>
        </p:nvSpPr>
        <p:spPr>
          <a:xfrm>
            <a:off x="1066800" y="1447800"/>
            <a:ext cx="609600" cy="338554"/>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b="1" dirty="0" smtClean="0">
                <a:solidFill>
                  <a:schemeClr val="bg1"/>
                </a:solidFill>
              </a:rPr>
              <a:t>952</a:t>
            </a:r>
            <a:endParaRPr lang="en-US" sz="1600" b="1" dirty="0">
              <a:solidFill>
                <a:schemeClr val="bg1"/>
              </a:solidFill>
            </a:endParaRPr>
          </a:p>
        </p:txBody>
      </p:sp>
      <p:sp>
        <p:nvSpPr>
          <p:cNvPr id="35" name="TextBox 34"/>
          <p:cNvSpPr txBox="1"/>
          <p:nvPr/>
        </p:nvSpPr>
        <p:spPr>
          <a:xfrm>
            <a:off x="1447800" y="5257800"/>
            <a:ext cx="609600" cy="338554"/>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b="1" dirty="0" smtClean="0">
                <a:solidFill>
                  <a:schemeClr val="bg1"/>
                </a:solidFill>
              </a:rPr>
              <a:t>158</a:t>
            </a:r>
            <a:endParaRPr lang="en-US" sz="1600" b="1" dirty="0">
              <a:solidFill>
                <a:schemeClr val="bg1"/>
              </a:solidFill>
            </a:endParaRPr>
          </a:p>
        </p:txBody>
      </p:sp>
      <p:sp>
        <p:nvSpPr>
          <p:cNvPr id="36" name="TextBox 35"/>
          <p:cNvSpPr txBox="1"/>
          <p:nvPr/>
        </p:nvSpPr>
        <p:spPr>
          <a:xfrm>
            <a:off x="1066800" y="2438400"/>
            <a:ext cx="609600" cy="338554"/>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b="1" dirty="0" smtClean="0">
                <a:solidFill>
                  <a:schemeClr val="bg1"/>
                </a:solidFill>
              </a:rPr>
              <a:t>427</a:t>
            </a:r>
            <a:endParaRPr lang="en-US" sz="1600" b="1" dirty="0">
              <a:solidFill>
                <a:schemeClr val="bg1"/>
              </a:solidFill>
            </a:endParaRPr>
          </a:p>
        </p:txBody>
      </p:sp>
      <p:sp>
        <p:nvSpPr>
          <p:cNvPr id="37" name="TextBox 36"/>
          <p:cNvSpPr txBox="1"/>
          <p:nvPr/>
        </p:nvSpPr>
        <p:spPr>
          <a:xfrm>
            <a:off x="1066800" y="3581400"/>
            <a:ext cx="609600" cy="338554"/>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b="1" dirty="0" smtClean="0">
                <a:solidFill>
                  <a:schemeClr val="bg1"/>
                </a:solidFill>
              </a:rPr>
              <a:t>346</a:t>
            </a:r>
            <a:endParaRPr lang="en-US" sz="1600" b="1" dirty="0">
              <a:solidFill>
                <a:schemeClr val="bg1"/>
              </a:solidFill>
            </a:endParaRPr>
          </a:p>
        </p:txBody>
      </p:sp>
      <p:sp>
        <p:nvSpPr>
          <p:cNvPr id="38" name="TextBox 37"/>
          <p:cNvSpPr txBox="1"/>
          <p:nvPr/>
        </p:nvSpPr>
        <p:spPr>
          <a:xfrm>
            <a:off x="1143000" y="4572000"/>
            <a:ext cx="609600" cy="338554"/>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b="1" dirty="0" smtClean="0">
                <a:solidFill>
                  <a:schemeClr val="bg1"/>
                </a:solidFill>
              </a:rPr>
              <a:t>335</a:t>
            </a:r>
            <a:endParaRPr lang="en-US" sz="1600" b="1" dirty="0">
              <a:solidFill>
                <a:schemeClr val="bg1"/>
              </a:solidFill>
            </a:endParaRPr>
          </a:p>
        </p:txBody>
      </p:sp>
      <p:sp>
        <p:nvSpPr>
          <p:cNvPr id="39" name="TextBox 38"/>
          <p:cNvSpPr txBox="1"/>
          <p:nvPr/>
        </p:nvSpPr>
        <p:spPr>
          <a:xfrm>
            <a:off x="5638800" y="4343400"/>
            <a:ext cx="2590800" cy="338554"/>
          </a:xfrm>
          <a:prstGeom prst="rect">
            <a:avLst/>
          </a:prstGeom>
          <a:solidFill>
            <a:srgbClr val="203162"/>
          </a:solidFill>
        </p:spPr>
        <p:txBody>
          <a:bodyPr wrap="square" rtlCol="0">
            <a:spAutoFit/>
          </a:bodyPr>
          <a:lstStyle/>
          <a:p>
            <a:pPr algn="ctr"/>
            <a:r>
              <a:rPr lang="en-US" sz="1600" b="1" dirty="0" smtClean="0">
                <a:solidFill>
                  <a:schemeClr val="bg1"/>
                </a:solidFill>
              </a:rPr>
              <a:t>Non-transporting</a:t>
            </a:r>
            <a:endParaRPr lang="en-US" sz="1600" b="1" dirty="0">
              <a:solidFill>
                <a:schemeClr val="bg1"/>
              </a:solidFill>
            </a:endParaRPr>
          </a:p>
        </p:txBody>
      </p:sp>
      <p:sp>
        <p:nvSpPr>
          <p:cNvPr id="40" name="TextBox 39"/>
          <p:cNvSpPr txBox="1"/>
          <p:nvPr/>
        </p:nvSpPr>
        <p:spPr>
          <a:xfrm>
            <a:off x="8382000" y="4343400"/>
            <a:ext cx="609600" cy="338554"/>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b="1" dirty="0" smtClean="0">
                <a:solidFill>
                  <a:schemeClr val="bg1"/>
                </a:solidFill>
              </a:rPr>
              <a:t>177</a:t>
            </a:r>
            <a:endParaRPr lang="en-US" sz="1600" b="1" dirty="0">
              <a:solidFill>
                <a:schemeClr val="bg1"/>
              </a:solidFill>
            </a:endParaRPr>
          </a:p>
        </p:txBody>
      </p:sp>
      <p:sp>
        <p:nvSpPr>
          <p:cNvPr id="41" name="Up Arrow 40"/>
          <p:cNvSpPr/>
          <p:nvPr/>
        </p:nvSpPr>
        <p:spPr bwMode="auto">
          <a:xfrm rot="2848904">
            <a:off x="5087852" y="4452290"/>
            <a:ext cx="301874" cy="912219"/>
          </a:xfrm>
          <a:prstGeom prst="up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42" name="Bent-Up Arrow 41"/>
          <p:cNvSpPr/>
          <p:nvPr/>
        </p:nvSpPr>
        <p:spPr bwMode="auto">
          <a:xfrm rot="5400000">
            <a:off x="5105400" y="6248400"/>
            <a:ext cx="304800" cy="457200"/>
          </a:xfrm>
          <a:prstGeom prst="bentUp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43" name="TextBox 42"/>
          <p:cNvSpPr txBox="1"/>
          <p:nvPr/>
        </p:nvSpPr>
        <p:spPr>
          <a:xfrm>
            <a:off x="5638800" y="2438400"/>
            <a:ext cx="2514600" cy="523220"/>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solidFill>
                  <a:schemeClr val="bg1"/>
                </a:solidFill>
              </a:rPr>
              <a:t>45% Sampled</a:t>
            </a:r>
            <a:endParaRPr lang="en-US" sz="2800" b="1" dirty="0">
              <a:solidFill>
                <a:schemeClr val="bg1"/>
              </a:solidFill>
            </a:endParaRPr>
          </a:p>
        </p:txBody>
      </p:sp>
      <p:sp>
        <p:nvSpPr>
          <p:cNvPr id="44" name="TextBox 43"/>
          <p:cNvSpPr txBox="1"/>
          <p:nvPr/>
        </p:nvSpPr>
        <p:spPr>
          <a:xfrm>
            <a:off x="5638800" y="3429000"/>
            <a:ext cx="3124200" cy="523220"/>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solidFill>
                  <a:schemeClr val="bg1"/>
                </a:solidFill>
              </a:rPr>
              <a:t>81% Responded</a:t>
            </a:r>
            <a:endParaRPr lang="en-US" sz="2800" b="1" dirty="0">
              <a:solidFill>
                <a:schemeClr val="bg1"/>
              </a:solidFill>
            </a:endParaRPr>
          </a:p>
        </p:txBody>
      </p:sp>
      <p:sp>
        <p:nvSpPr>
          <p:cNvPr id="45" name="TextBox 44"/>
          <p:cNvSpPr txBox="1"/>
          <p:nvPr/>
        </p:nvSpPr>
        <p:spPr>
          <a:xfrm>
            <a:off x="5638800" y="5181600"/>
            <a:ext cx="3276600" cy="523220"/>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solidFill>
                  <a:schemeClr val="bg1"/>
                </a:solidFill>
              </a:rPr>
              <a:t>47% Transporting</a:t>
            </a:r>
            <a:endParaRPr lang="en-US" sz="2800" b="1" dirty="0">
              <a:solidFill>
                <a:schemeClr val="bg1"/>
              </a:solidFill>
            </a:endParaRPr>
          </a:p>
        </p:txBody>
      </p:sp>
      <p:sp>
        <p:nvSpPr>
          <p:cNvPr id="46" name="TextBox 45"/>
          <p:cNvSpPr txBox="1"/>
          <p:nvPr/>
        </p:nvSpPr>
        <p:spPr>
          <a:xfrm>
            <a:off x="5638800" y="4572000"/>
            <a:ext cx="3276600" cy="954107"/>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solidFill>
                  <a:schemeClr val="bg1"/>
                </a:solidFill>
              </a:rPr>
              <a:t>35% of EMS Agencies in Texas</a:t>
            </a:r>
            <a:endParaRPr lang="en-US" sz="2800" b="1" dirty="0">
              <a:solidFill>
                <a:schemeClr val="bg1"/>
              </a:solidFill>
            </a:endParaRPr>
          </a:p>
        </p:txBody>
      </p:sp>
      <p:sp>
        <p:nvSpPr>
          <p:cNvPr id="47" name="TextBox 46"/>
          <p:cNvSpPr txBox="1"/>
          <p:nvPr/>
        </p:nvSpPr>
        <p:spPr>
          <a:xfrm>
            <a:off x="5638800" y="5638800"/>
            <a:ext cx="3276600" cy="954107"/>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solidFill>
                  <a:schemeClr val="bg1"/>
                </a:solidFill>
              </a:rPr>
              <a:t>16% of EMS Agencies in Texas</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44"/>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46"/>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45"/>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47"/>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9"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0"/>
            <a:ext cx="6705600" cy="914400"/>
          </a:xfrm>
        </p:spPr>
        <p:txBody>
          <a:bodyPr/>
          <a:lstStyle/>
          <a:p>
            <a:r>
              <a:rPr lang="en-US" sz="3600" b="1" dirty="0" smtClean="0"/>
              <a:t>Survey Respondents</a:t>
            </a:r>
            <a:endParaRPr lang="en-US" sz="3600" b="1" dirty="0"/>
          </a:p>
        </p:txBody>
      </p:sp>
      <p:pic>
        <p:nvPicPr>
          <p:cNvPr id="4" name="Picture 5" descr="emsc_bear"/>
          <p:cNvPicPr>
            <a:picLocks noChangeAspect="1" noChangeArrowheads="1"/>
          </p:cNvPicPr>
          <p:nvPr/>
        </p:nvPicPr>
        <p:blipFill>
          <a:blip r:embed="rId2" cstate="print"/>
          <a:srcRect/>
          <a:stretch>
            <a:fillRect/>
          </a:stretch>
        </p:blipFill>
        <p:spPr bwMode="auto">
          <a:xfrm>
            <a:off x="152400" y="609600"/>
            <a:ext cx="1295400" cy="1295400"/>
          </a:xfrm>
          <a:prstGeom prst="rect">
            <a:avLst/>
          </a:prstGeom>
          <a:noFill/>
          <a:ln w="9525">
            <a:noFill/>
            <a:miter lim="800000"/>
            <a:headEnd/>
            <a:tailEnd/>
          </a:ln>
        </p:spPr>
      </p:pic>
      <p:sp>
        <p:nvSpPr>
          <p:cNvPr id="8" name="TextBox 7"/>
          <p:cNvSpPr txBox="1"/>
          <p:nvPr/>
        </p:nvSpPr>
        <p:spPr>
          <a:xfrm>
            <a:off x="5562600" y="6519446"/>
            <a:ext cx="3581400" cy="338554"/>
          </a:xfrm>
          <a:prstGeom prst="rect">
            <a:avLst/>
          </a:prstGeom>
          <a:noFill/>
        </p:spPr>
        <p:txBody>
          <a:bodyPr wrap="square" rtlCol="0">
            <a:spAutoFit/>
          </a:bodyPr>
          <a:lstStyle/>
          <a:p>
            <a:r>
              <a:rPr lang="en-US" sz="1600" b="1" dirty="0" smtClean="0">
                <a:solidFill>
                  <a:srgbClr val="203162"/>
                </a:solidFill>
              </a:rPr>
              <a:t>*For 911-responding agencies only</a:t>
            </a:r>
            <a:endParaRPr lang="en-US" sz="1600" b="1" dirty="0">
              <a:solidFill>
                <a:srgbClr val="203162"/>
              </a:solidFill>
            </a:endParaRPr>
          </a:p>
        </p:txBody>
      </p:sp>
      <p:pic>
        <p:nvPicPr>
          <p:cNvPr id="106498" name="Picture 2"/>
          <p:cNvPicPr>
            <a:picLocks noChangeAspect="1" noChangeArrowheads="1"/>
          </p:cNvPicPr>
          <p:nvPr/>
        </p:nvPicPr>
        <p:blipFill>
          <a:blip r:embed="rId3" cstate="print"/>
          <a:srcRect/>
          <a:stretch>
            <a:fillRect/>
          </a:stretch>
        </p:blipFill>
        <p:spPr bwMode="auto">
          <a:xfrm>
            <a:off x="1524000" y="1752600"/>
            <a:ext cx="7352422"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0"/>
            <a:ext cx="6705600" cy="914400"/>
          </a:xfrm>
        </p:spPr>
        <p:txBody>
          <a:bodyPr/>
          <a:lstStyle/>
          <a:p>
            <a:pPr algn="l"/>
            <a:r>
              <a:rPr lang="en-US" sz="3600" b="1" dirty="0" smtClean="0"/>
              <a:t>Highest Level of Certification of the EMS Agencies</a:t>
            </a:r>
            <a:endParaRPr lang="en-US" sz="3600" b="1" dirty="0"/>
          </a:p>
        </p:txBody>
      </p:sp>
      <p:pic>
        <p:nvPicPr>
          <p:cNvPr id="4" name="Picture 5" descr="emsc_bear"/>
          <p:cNvPicPr>
            <a:picLocks noChangeAspect="1" noChangeArrowheads="1"/>
          </p:cNvPicPr>
          <p:nvPr/>
        </p:nvPicPr>
        <p:blipFill>
          <a:blip r:embed="rId2" cstate="print"/>
          <a:srcRect/>
          <a:stretch>
            <a:fillRect/>
          </a:stretch>
        </p:blipFill>
        <p:spPr bwMode="auto">
          <a:xfrm>
            <a:off x="152400" y="609600"/>
            <a:ext cx="1295400" cy="1295400"/>
          </a:xfrm>
          <a:prstGeom prst="rect">
            <a:avLst/>
          </a:prstGeom>
          <a:noFill/>
          <a:ln w="9525">
            <a:noFill/>
            <a:miter lim="800000"/>
            <a:headEnd/>
            <a:tailEnd/>
          </a:ln>
        </p:spPr>
      </p:pic>
      <p:sp>
        <p:nvSpPr>
          <p:cNvPr id="8" name="TextBox 7"/>
          <p:cNvSpPr txBox="1"/>
          <p:nvPr/>
        </p:nvSpPr>
        <p:spPr>
          <a:xfrm>
            <a:off x="5562600" y="6519446"/>
            <a:ext cx="3581400" cy="338554"/>
          </a:xfrm>
          <a:prstGeom prst="rect">
            <a:avLst/>
          </a:prstGeom>
          <a:noFill/>
        </p:spPr>
        <p:txBody>
          <a:bodyPr wrap="square" rtlCol="0">
            <a:spAutoFit/>
          </a:bodyPr>
          <a:lstStyle/>
          <a:p>
            <a:r>
              <a:rPr lang="en-US" sz="1600" b="1" dirty="0" smtClean="0">
                <a:solidFill>
                  <a:srgbClr val="203162"/>
                </a:solidFill>
              </a:rPr>
              <a:t>*For 911-responding agencies only</a:t>
            </a:r>
            <a:endParaRPr lang="en-US" sz="1600" b="1" dirty="0">
              <a:solidFill>
                <a:srgbClr val="203162"/>
              </a:solidFill>
            </a:endParaRPr>
          </a:p>
        </p:txBody>
      </p:sp>
      <p:sp>
        <p:nvSpPr>
          <p:cNvPr id="11" name="TextBox 10"/>
          <p:cNvSpPr txBox="1"/>
          <p:nvPr/>
        </p:nvSpPr>
        <p:spPr>
          <a:xfrm>
            <a:off x="1447800" y="2133600"/>
            <a:ext cx="3048000" cy="461665"/>
          </a:xfrm>
          <a:prstGeom prst="rect">
            <a:avLst/>
          </a:prstGeom>
          <a:noFill/>
        </p:spPr>
        <p:txBody>
          <a:bodyPr wrap="square" rtlCol="0">
            <a:spAutoFit/>
          </a:bodyPr>
          <a:lstStyle/>
          <a:p>
            <a:pPr algn="ctr"/>
            <a:r>
              <a:rPr lang="en-US" b="1" dirty="0" smtClean="0">
                <a:solidFill>
                  <a:srgbClr val="203162"/>
                </a:solidFill>
              </a:rPr>
              <a:t>NON-RURAL (63%)</a:t>
            </a:r>
            <a:endParaRPr lang="en-US" b="1" dirty="0">
              <a:solidFill>
                <a:srgbClr val="203162"/>
              </a:solidFill>
            </a:endParaRPr>
          </a:p>
        </p:txBody>
      </p:sp>
      <p:pic>
        <p:nvPicPr>
          <p:cNvPr id="29699" name="Picture 3"/>
          <p:cNvPicPr>
            <a:picLocks noChangeAspect="1" noChangeArrowheads="1"/>
          </p:cNvPicPr>
          <p:nvPr/>
        </p:nvPicPr>
        <p:blipFill>
          <a:blip r:embed="rId3" cstate="print"/>
          <a:srcRect/>
          <a:stretch>
            <a:fillRect/>
          </a:stretch>
        </p:blipFill>
        <p:spPr bwMode="auto">
          <a:xfrm>
            <a:off x="1447800" y="2743200"/>
            <a:ext cx="3215809" cy="3048000"/>
          </a:xfrm>
          <a:prstGeom prst="rect">
            <a:avLst/>
          </a:prstGeom>
          <a:noFill/>
          <a:ln w="9525">
            <a:noFill/>
            <a:miter lim="800000"/>
            <a:headEnd/>
            <a:tailEnd/>
          </a:ln>
          <a:effectLst/>
        </p:spPr>
      </p:pic>
      <p:pic>
        <p:nvPicPr>
          <p:cNvPr id="29700" name="Picture 4"/>
          <p:cNvPicPr>
            <a:picLocks noChangeAspect="1" noChangeArrowheads="1"/>
          </p:cNvPicPr>
          <p:nvPr/>
        </p:nvPicPr>
        <p:blipFill>
          <a:blip r:embed="rId4" cstate="print"/>
          <a:srcRect/>
          <a:stretch>
            <a:fillRect/>
          </a:stretch>
        </p:blipFill>
        <p:spPr bwMode="auto">
          <a:xfrm>
            <a:off x="5105400" y="2743200"/>
            <a:ext cx="3496839" cy="3041650"/>
          </a:xfrm>
          <a:prstGeom prst="rect">
            <a:avLst/>
          </a:prstGeom>
          <a:noFill/>
          <a:ln w="9525">
            <a:noFill/>
            <a:miter lim="800000"/>
            <a:headEnd/>
            <a:tailEnd/>
          </a:ln>
          <a:effectLst/>
        </p:spPr>
      </p:pic>
      <p:sp>
        <p:nvSpPr>
          <p:cNvPr id="16" name="TextBox 15"/>
          <p:cNvSpPr txBox="1"/>
          <p:nvPr/>
        </p:nvSpPr>
        <p:spPr>
          <a:xfrm>
            <a:off x="5486400" y="2133600"/>
            <a:ext cx="2667000" cy="461665"/>
          </a:xfrm>
          <a:prstGeom prst="rect">
            <a:avLst/>
          </a:prstGeom>
          <a:noFill/>
        </p:spPr>
        <p:txBody>
          <a:bodyPr wrap="square" rtlCol="0">
            <a:spAutoFit/>
          </a:bodyPr>
          <a:lstStyle/>
          <a:p>
            <a:pPr algn="ctr"/>
            <a:r>
              <a:rPr lang="en-US" b="1" dirty="0" smtClean="0">
                <a:solidFill>
                  <a:srgbClr val="203162"/>
                </a:solidFill>
              </a:rPr>
              <a:t>RURAL (37%)</a:t>
            </a:r>
            <a:endParaRPr lang="en-US" b="1" dirty="0">
              <a:solidFill>
                <a:srgbClr val="20316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696200" cy="1143000"/>
          </a:xfrm>
        </p:spPr>
        <p:txBody>
          <a:bodyPr/>
          <a:lstStyle/>
          <a:p>
            <a:pPr algn="l"/>
            <a:r>
              <a:rPr lang="en-US" sz="3200" b="1" dirty="0" smtClean="0"/>
              <a:t>Transport from Scene to Hospital?*</a:t>
            </a:r>
            <a:endParaRPr lang="en-US" sz="3200" b="1" dirty="0"/>
          </a:p>
        </p:txBody>
      </p:sp>
      <p:pic>
        <p:nvPicPr>
          <p:cNvPr id="8" name="Picture 5" descr="emsc_bear"/>
          <p:cNvPicPr>
            <a:picLocks noChangeAspect="1" noChangeArrowheads="1"/>
          </p:cNvPicPr>
          <p:nvPr/>
        </p:nvPicPr>
        <p:blipFill>
          <a:blip r:embed="rId2" cstate="print"/>
          <a:srcRect/>
          <a:stretch>
            <a:fillRect/>
          </a:stretch>
        </p:blipFill>
        <p:spPr bwMode="auto">
          <a:xfrm>
            <a:off x="152400" y="609600"/>
            <a:ext cx="1295400" cy="1295400"/>
          </a:xfrm>
          <a:prstGeom prst="rect">
            <a:avLst/>
          </a:prstGeom>
          <a:noFill/>
          <a:ln w="9525">
            <a:noFill/>
            <a:miter lim="800000"/>
            <a:headEnd/>
            <a:tailEnd/>
          </a:ln>
        </p:spPr>
      </p:pic>
      <p:sp>
        <p:nvSpPr>
          <p:cNvPr id="9" name="TextBox 8"/>
          <p:cNvSpPr txBox="1"/>
          <p:nvPr/>
        </p:nvSpPr>
        <p:spPr>
          <a:xfrm>
            <a:off x="3276600" y="6519446"/>
            <a:ext cx="5867400" cy="338554"/>
          </a:xfrm>
          <a:prstGeom prst="rect">
            <a:avLst/>
          </a:prstGeom>
          <a:noFill/>
        </p:spPr>
        <p:txBody>
          <a:bodyPr wrap="square" rtlCol="0">
            <a:spAutoFit/>
          </a:bodyPr>
          <a:lstStyle/>
          <a:p>
            <a:r>
              <a:rPr lang="en-US" sz="1600" b="1" dirty="0" smtClean="0">
                <a:solidFill>
                  <a:srgbClr val="203162"/>
                </a:solidFill>
              </a:rPr>
              <a:t>*Includes first responders; 911-responding agencies only</a:t>
            </a:r>
            <a:endParaRPr lang="en-US" sz="1600" b="1" dirty="0">
              <a:solidFill>
                <a:srgbClr val="203162"/>
              </a:solidFill>
            </a:endParaRPr>
          </a:p>
        </p:txBody>
      </p:sp>
      <p:sp>
        <p:nvSpPr>
          <p:cNvPr id="16" name="TextBox 15"/>
          <p:cNvSpPr txBox="1"/>
          <p:nvPr/>
        </p:nvSpPr>
        <p:spPr>
          <a:xfrm>
            <a:off x="1524000" y="2209800"/>
            <a:ext cx="3124200" cy="461665"/>
          </a:xfrm>
          <a:prstGeom prst="rect">
            <a:avLst/>
          </a:prstGeom>
          <a:noFill/>
        </p:spPr>
        <p:txBody>
          <a:bodyPr wrap="square" rtlCol="0">
            <a:spAutoFit/>
          </a:bodyPr>
          <a:lstStyle/>
          <a:p>
            <a:pPr algn="ctr"/>
            <a:r>
              <a:rPr lang="en-US" b="1" dirty="0" smtClean="0">
                <a:solidFill>
                  <a:srgbClr val="203162"/>
                </a:solidFill>
              </a:rPr>
              <a:t>NON-RURAL (63%)</a:t>
            </a:r>
            <a:endParaRPr lang="en-US" b="1" dirty="0">
              <a:solidFill>
                <a:srgbClr val="203162"/>
              </a:solidFill>
            </a:endParaRPr>
          </a:p>
        </p:txBody>
      </p:sp>
      <p:sp>
        <p:nvSpPr>
          <p:cNvPr id="17" name="TextBox 16"/>
          <p:cNvSpPr txBox="1"/>
          <p:nvPr/>
        </p:nvSpPr>
        <p:spPr>
          <a:xfrm>
            <a:off x="5715000" y="2133600"/>
            <a:ext cx="2667000" cy="461665"/>
          </a:xfrm>
          <a:prstGeom prst="rect">
            <a:avLst/>
          </a:prstGeom>
          <a:noFill/>
        </p:spPr>
        <p:txBody>
          <a:bodyPr wrap="square" rtlCol="0">
            <a:spAutoFit/>
          </a:bodyPr>
          <a:lstStyle/>
          <a:p>
            <a:pPr algn="ctr"/>
            <a:r>
              <a:rPr lang="en-US" b="1" dirty="0" smtClean="0">
                <a:solidFill>
                  <a:srgbClr val="203162"/>
                </a:solidFill>
              </a:rPr>
              <a:t>RURAL (37%)</a:t>
            </a:r>
            <a:endParaRPr lang="en-US" b="1" dirty="0">
              <a:solidFill>
                <a:srgbClr val="203162"/>
              </a:solidFill>
            </a:endParaRPr>
          </a:p>
        </p:txBody>
      </p:sp>
      <p:pic>
        <p:nvPicPr>
          <p:cNvPr id="30725" name="Picture 5"/>
          <p:cNvPicPr>
            <a:picLocks noChangeAspect="1" noChangeArrowheads="1"/>
          </p:cNvPicPr>
          <p:nvPr/>
        </p:nvPicPr>
        <p:blipFill>
          <a:blip r:embed="rId3" cstate="print"/>
          <a:srcRect/>
          <a:stretch>
            <a:fillRect/>
          </a:stretch>
        </p:blipFill>
        <p:spPr bwMode="auto">
          <a:xfrm>
            <a:off x="1523999" y="2743200"/>
            <a:ext cx="3155441" cy="2971800"/>
          </a:xfrm>
          <a:prstGeom prst="rect">
            <a:avLst/>
          </a:prstGeom>
          <a:noFill/>
          <a:ln w="9525">
            <a:noFill/>
            <a:miter lim="800000"/>
            <a:headEnd/>
            <a:tailEnd/>
          </a:ln>
          <a:effectLst/>
        </p:spPr>
      </p:pic>
      <p:pic>
        <p:nvPicPr>
          <p:cNvPr id="30726" name="Picture 6"/>
          <p:cNvPicPr>
            <a:picLocks noChangeAspect="1" noChangeArrowheads="1"/>
          </p:cNvPicPr>
          <p:nvPr/>
        </p:nvPicPr>
        <p:blipFill>
          <a:blip r:embed="rId4" cstate="print"/>
          <a:srcRect/>
          <a:stretch>
            <a:fillRect/>
          </a:stretch>
        </p:blipFill>
        <p:spPr bwMode="auto">
          <a:xfrm>
            <a:off x="5410200" y="2667000"/>
            <a:ext cx="3274968" cy="3030537"/>
          </a:xfrm>
          <a:prstGeom prst="rect">
            <a:avLst/>
          </a:prstGeom>
          <a:noFill/>
          <a:ln w="9525">
            <a:noFill/>
            <a:miter lim="800000"/>
            <a:headEnd/>
            <a:tailEnd/>
          </a:ln>
          <a:effectLst/>
        </p:spPr>
      </p:pic>
      <p:sp>
        <p:nvSpPr>
          <p:cNvPr id="10" name="TextBox 9"/>
          <p:cNvSpPr txBox="1"/>
          <p:nvPr/>
        </p:nvSpPr>
        <p:spPr>
          <a:xfrm>
            <a:off x="1600200" y="5867400"/>
            <a:ext cx="7086600" cy="338554"/>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solidFill>
                  <a:schemeClr val="bg1"/>
                </a:solidFill>
              </a:rPr>
              <a:t>Only those who answered “yes” were asked about their equipment</a:t>
            </a:r>
            <a:endParaRPr lang="en-US"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ctrTitle"/>
          </p:nvPr>
        </p:nvSpPr>
        <p:spPr>
          <a:xfrm>
            <a:off x="1600200" y="1143000"/>
            <a:ext cx="7543800" cy="1143000"/>
          </a:xfrm>
        </p:spPr>
        <p:txBody>
          <a:bodyPr/>
          <a:lstStyle/>
          <a:p>
            <a:pPr eaLnBrk="1" hangingPunct="1"/>
            <a:r>
              <a:rPr lang="en-US" sz="3600" dirty="0" smtClean="0"/>
              <a:t/>
            </a:r>
            <a:br>
              <a:rPr lang="en-US" sz="3600" dirty="0" smtClean="0"/>
            </a:br>
            <a:r>
              <a:rPr lang="en-US" sz="4000" dirty="0" smtClean="0"/>
              <a:t>EMS Agency Survey:</a:t>
            </a:r>
            <a:r>
              <a:rPr lang="en-US" sz="3600" dirty="0" smtClean="0"/>
              <a:t/>
            </a:r>
            <a:br>
              <a:rPr lang="en-US" sz="3600" dirty="0" smtClean="0"/>
            </a:br>
            <a:r>
              <a:rPr lang="en-US" sz="3600" b="0" dirty="0" smtClean="0"/>
              <a:t>Medical Direction</a:t>
            </a:r>
            <a:endParaRPr lang="en-US" dirty="0" smtClean="0"/>
          </a:p>
        </p:txBody>
      </p:sp>
      <p:pic>
        <p:nvPicPr>
          <p:cNvPr id="15362" name="Picture 5" descr="emsc_bear"/>
          <p:cNvPicPr>
            <a:picLocks noChangeAspect="1" noChangeArrowheads="1"/>
          </p:cNvPicPr>
          <p:nvPr/>
        </p:nvPicPr>
        <p:blipFill>
          <a:blip r:embed="rId2" cstate="print"/>
          <a:srcRect/>
          <a:stretch>
            <a:fillRect/>
          </a:stretch>
        </p:blipFill>
        <p:spPr bwMode="auto">
          <a:xfrm>
            <a:off x="152400" y="1143000"/>
            <a:ext cx="1295400" cy="1295400"/>
          </a:xfrm>
          <a:prstGeom prst="rect">
            <a:avLst/>
          </a:prstGeom>
          <a:noFill/>
          <a:ln w="9525">
            <a:noFill/>
            <a:miter lim="800000"/>
            <a:headEnd/>
            <a:tailEnd/>
          </a:ln>
        </p:spPr>
      </p:pic>
      <p:sp>
        <p:nvSpPr>
          <p:cNvPr id="15363" name="TextBox 4"/>
          <p:cNvSpPr txBox="1">
            <a:spLocks noChangeArrowheads="1"/>
          </p:cNvSpPr>
          <p:nvPr/>
        </p:nvSpPr>
        <p:spPr bwMode="auto">
          <a:xfrm>
            <a:off x="3124200" y="5410200"/>
            <a:ext cx="4800600" cy="904863"/>
          </a:xfrm>
          <a:prstGeom prst="rect">
            <a:avLst/>
          </a:prstGeom>
          <a:noFill/>
          <a:ln w="9525">
            <a:noFill/>
            <a:miter lim="800000"/>
            <a:headEnd/>
            <a:tailEnd/>
          </a:ln>
        </p:spPr>
        <p:txBody>
          <a:bodyPr wrap="square">
            <a:spAutoFit/>
          </a:bodyPr>
          <a:lstStyle/>
          <a:p>
            <a:pPr algn="ctr" eaLnBrk="0" hangingPunct="0">
              <a:lnSpc>
                <a:spcPct val="80000"/>
              </a:lnSpc>
            </a:pPr>
            <a:r>
              <a:rPr lang="en-US" sz="3600" b="1" dirty="0" smtClean="0">
                <a:cs typeface="ＭＳ Ｐゴシック"/>
              </a:rPr>
              <a:t>Online</a:t>
            </a:r>
            <a:endParaRPr lang="en-US" sz="3600" b="1" dirty="0">
              <a:cs typeface="ＭＳ Ｐゴシック"/>
            </a:endParaRPr>
          </a:p>
          <a:p>
            <a:pPr eaLnBrk="0" hangingPunct="0"/>
            <a:endParaRPr lang="en-US" dirty="0">
              <a:cs typeface="ＭＳ Ｐゴシック"/>
            </a:endParaRPr>
          </a:p>
        </p:txBody>
      </p:sp>
      <p:pic>
        <p:nvPicPr>
          <p:cNvPr id="6" name="Picture 5" descr="texas.jpg"/>
          <p:cNvPicPr>
            <a:picLocks noChangeAspect="1"/>
          </p:cNvPicPr>
          <p:nvPr/>
        </p:nvPicPr>
        <p:blipFill>
          <a:blip r:embed="rId3" cstate="print"/>
          <a:srcRect/>
          <a:stretch>
            <a:fillRect/>
          </a:stretch>
        </p:blipFill>
        <p:spPr bwMode="auto">
          <a:xfrm>
            <a:off x="4191000" y="2590800"/>
            <a:ext cx="2514600" cy="2561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696200" cy="1143000"/>
          </a:xfrm>
        </p:spPr>
        <p:txBody>
          <a:bodyPr/>
          <a:lstStyle/>
          <a:p>
            <a:pPr algn="l"/>
            <a:r>
              <a:rPr lang="en-US" sz="2800" b="1" dirty="0" smtClean="0"/>
              <a:t>Attempt Contact with Online Medical Direction in Past Year for Pediatric Patient?*</a:t>
            </a:r>
            <a:endParaRPr lang="en-US" sz="2800" b="1" dirty="0"/>
          </a:p>
        </p:txBody>
      </p:sp>
      <p:pic>
        <p:nvPicPr>
          <p:cNvPr id="4" name="Picture 3"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11" name="TextBox 10"/>
          <p:cNvSpPr txBox="1"/>
          <p:nvPr/>
        </p:nvSpPr>
        <p:spPr>
          <a:xfrm>
            <a:off x="3657600" y="6519446"/>
            <a:ext cx="5486400" cy="338554"/>
          </a:xfrm>
          <a:prstGeom prst="rect">
            <a:avLst/>
          </a:prstGeom>
          <a:noFill/>
        </p:spPr>
        <p:txBody>
          <a:bodyPr wrap="square" rtlCol="0">
            <a:spAutoFit/>
          </a:bodyPr>
          <a:lstStyle/>
          <a:p>
            <a:r>
              <a:rPr lang="en-US" sz="1600" b="1" dirty="0" smtClean="0">
                <a:solidFill>
                  <a:srgbClr val="203162"/>
                </a:solidFill>
              </a:rPr>
              <a:t>*Pediatric = 0-18 years; for 911-responding agencies</a:t>
            </a:r>
            <a:endParaRPr lang="en-US" sz="1600" b="1" dirty="0">
              <a:solidFill>
                <a:srgbClr val="203162"/>
              </a:solidFill>
            </a:endParaRPr>
          </a:p>
        </p:txBody>
      </p:sp>
      <p:pic>
        <p:nvPicPr>
          <p:cNvPr id="37891" name="Picture 3"/>
          <p:cNvPicPr>
            <a:picLocks noChangeAspect="1" noChangeArrowheads="1"/>
          </p:cNvPicPr>
          <p:nvPr/>
        </p:nvPicPr>
        <p:blipFill>
          <a:blip r:embed="rId4" cstate="print"/>
          <a:srcRect/>
          <a:stretch>
            <a:fillRect/>
          </a:stretch>
        </p:blipFill>
        <p:spPr bwMode="auto">
          <a:xfrm>
            <a:off x="1752600" y="1981200"/>
            <a:ext cx="6789143" cy="40810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8001000" cy="1143000"/>
          </a:xfrm>
        </p:spPr>
        <p:txBody>
          <a:bodyPr/>
          <a:lstStyle/>
          <a:p>
            <a:pPr algn="l"/>
            <a:r>
              <a:rPr lang="en-US" sz="3100" b="1" dirty="0" smtClean="0"/>
              <a:t>How Often was Online Medical Direction Available for Pediatric Patients?*</a:t>
            </a:r>
            <a:endParaRPr lang="en-US" sz="3100" b="1" dirty="0"/>
          </a:p>
        </p:txBody>
      </p:sp>
      <p:pic>
        <p:nvPicPr>
          <p:cNvPr id="4" name="Picture 3"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7" name="TextBox 6"/>
          <p:cNvSpPr txBox="1"/>
          <p:nvPr/>
        </p:nvSpPr>
        <p:spPr>
          <a:xfrm>
            <a:off x="3962400" y="6519446"/>
            <a:ext cx="5181600" cy="338554"/>
          </a:xfrm>
          <a:prstGeom prst="rect">
            <a:avLst/>
          </a:prstGeom>
          <a:noFill/>
        </p:spPr>
        <p:txBody>
          <a:bodyPr wrap="square" rtlCol="0">
            <a:spAutoFit/>
          </a:bodyPr>
          <a:lstStyle/>
          <a:p>
            <a:r>
              <a:rPr lang="en-US" sz="1600" b="1" dirty="0" smtClean="0">
                <a:solidFill>
                  <a:srgbClr val="203162"/>
                </a:solidFill>
              </a:rPr>
              <a:t>*For agencies that attempted contact w/in past year</a:t>
            </a:r>
            <a:endParaRPr lang="en-US" sz="1600" b="1" dirty="0">
              <a:solidFill>
                <a:srgbClr val="203162"/>
              </a:solidFill>
            </a:endParaRPr>
          </a:p>
        </p:txBody>
      </p:sp>
      <p:pic>
        <p:nvPicPr>
          <p:cNvPr id="38914" name="Picture 2"/>
          <p:cNvPicPr>
            <a:picLocks noChangeAspect="1" noChangeArrowheads="1"/>
          </p:cNvPicPr>
          <p:nvPr/>
        </p:nvPicPr>
        <p:blipFill>
          <a:blip r:embed="rId4" cstate="print"/>
          <a:srcRect/>
          <a:stretch>
            <a:fillRect/>
          </a:stretch>
        </p:blipFill>
        <p:spPr bwMode="auto">
          <a:xfrm>
            <a:off x="1752600" y="1905000"/>
            <a:ext cx="6947894" cy="41764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smtClean="0"/>
              <a:t>Primary Source of Online Medical Direction*</a:t>
            </a:r>
            <a:endParaRPr lang="en-US" sz="3600" b="1" dirty="0"/>
          </a:p>
        </p:txBody>
      </p:sp>
      <p:sp>
        <p:nvSpPr>
          <p:cNvPr id="5" name="TextBox 4"/>
          <p:cNvSpPr txBox="1"/>
          <p:nvPr/>
        </p:nvSpPr>
        <p:spPr>
          <a:xfrm>
            <a:off x="5867400" y="6519446"/>
            <a:ext cx="3276600" cy="338554"/>
          </a:xfrm>
          <a:prstGeom prst="rect">
            <a:avLst/>
          </a:prstGeom>
          <a:noFill/>
        </p:spPr>
        <p:txBody>
          <a:bodyPr wrap="square" rtlCol="0">
            <a:spAutoFit/>
          </a:bodyPr>
          <a:lstStyle/>
          <a:p>
            <a:r>
              <a:rPr lang="en-US" sz="1600" b="1" dirty="0" smtClean="0">
                <a:solidFill>
                  <a:srgbClr val="203162"/>
                </a:solidFill>
              </a:rPr>
              <a:t>*For transporting agencies only</a:t>
            </a:r>
            <a:endParaRPr lang="en-US" sz="1600" b="1" dirty="0">
              <a:solidFill>
                <a:srgbClr val="203162"/>
              </a:solidFill>
            </a:endParaRPr>
          </a:p>
        </p:txBody>
      </p:sp>
      <p:pic>
        <p:nvPicPr>
          <p:cNvPr id="6"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pic>
        <p:nvPicPr>
          <p:cNvPr id="31746" name="Picture 2"/>
          <p:cNvPicPr>
            <a:picLocks noChangeAspect="1" noChangeArrowheads="1"/>
          </p:cNvPicPr>
          <p:nvPr/>
        </p:nvPicPr>
        <p:blipFill>
          <a:blip r:embed="rId4" cstate="print"/>
          <a:srcRect/>
          <a:stretch>
            <a:fillRect/>
          </a:stretch>
        </p:blipFill>
        <p:spPr bwMode="auto">
          <a:xfrm>
            <a:off x="1752600" y="2133600"/>
            <a:ext cx="6521244" cy="39199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7772400" cy="1143000"/>
          </a:xfrm>
        </p:spPr>
        <p:txBody>
          <a:bodyPr/>
          <a:lstStyle/>
          <a:p>
            <a:pPr algn="l"/>
            <a:r>
              <a:rPr lang="en-US" sz="3600" b="1" dirty="0" smtClean="0"/>
              <a:t>For Online Medical Direction, Is the Source a Children’s Hospital?* </a:t>
            </a:r>
            <a:endParaRPr lang="en-US" sz="3600" b="1" dirty="0"/>
          </a:p>
        </p:txBody>
      </p:sp>
      <p:pic>
        <p:nvPicPr>
          <p:cNvPr id="4" name="Picture 3"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10" name="TextBox 9"/>
          <p:cNvSpPr txBox="1"/>
          <p:nvPr/>
        </p:nvSpPr>
        <p:spPr>
          <a:xfrm>
            <a:off x="2514600" y="6519446"/>
            <a:ext cx="6629400" cy="338554"/>
          </a:xfrm>
          <a:prstGeom prst="rect">
            <a:avLst/>
          </a:prstGeom>
          <a:noFill/>
        </p:spPr>
        <p:txBody>
          <a:bodyPr wrap="square" rtlCol="0">
            <a:spAutoFit/>
          </a:bodyPr>
          <a:lstStyle/>
          <a:p>
            <a:r>
              <a:rPr lang="en-US" sz="1600" b="1" dirty="0" smtClean="0">
                <a:solidFill>
                  <a:srgbClr val="203162"/>
                </a:solidFill>
              </a:rPr>
              <a:t>*For agencies who contact a local ED for online medical direction</a:t>
            </a:r>
            <a:endParaRPr lang="en-US" sz="1600" b="1" dirty="0">
              <a:solidFill>
                <a:srgbClr val="203162"/>
              </a:solidFill>
            </a:endParaRPr>
          </a:p>
        </p:txBody>
      </p:sp>
      <p:pic>
        <p:nvPicPr>
          <p:cNvPr id="32770" name="Picture 2"/>
          <p:cNvPicPr>
            <a:picLocks noChangeAspect="1" noChangeArrowheads="1"/>
          </p:cNvPicPr>
          <p:nvPr/>
        </p:nvPicPr>
        <p:blipFill>
          <a:blip r:embed="rId4" cstate="print"/>
          <a:srcRect/>
          <a:stretch>
            <a:fillRect/>
          </a:stretch>
        </p:blipFill>
        <p:spPr bwMode="auto">
          <a:xfrm>
            <a:off x="1600200" y="2743200"/>
            <a:ext cx="3196926" cy="3233784"/>
          </a:xfrm>
          <a:prstGeom prst="rect">
            <a:avLst/>
          </a:prstGeom>
          <a:noFill/>
          <a:ln w="9525">
            <a:noFill/>
            <a:miter lim="800000"/>
            <a:headEnd/>
            <a:tailEnd/>
          </a:ln>
          <a:effectLst/>
        </p:spPr>
      </p:pic>
      <p:pic>
        <p:nvPicPr>
          <p:cNvPr id="32771" name="Picture 3"/>
          <p:cNvPicPr>
            <a:picLocks noChangeAspect="1" noChangeArrowheads="1"/>
          </p:cNvPicPr>
          <p:nvPr/>
        </p:nvPicPr>
        <p:blipFill>
          <a:blip r:embed="rId5" cstate="print"/>
          <a:srcRect/>
          <a:stretch>
            <a:fillRect/>
          </a:stretch>
        </p:blipFill>
        <p:spPr bwMode="auto">
          <a:xfrm>
            <a:off x="5560142" y="2743200"/>
            <a:ext cx="3372464" cy="3267075"/>
          </a:xfrm>
          <a:prstGeom prst="rect">
            <a:avLst/>
          </a:prstGeom>
          <a:noFill/>
          <a:ln w="9525">
            <a:noFill/>
            <a:miter lim="800000"/>
            <a:headEnd/>
            <a:tailEnd/>
          </a:ln>
          <a:effectLst/>
        </p:spPr>
      </p:pic>
      <p:sp>
        <p:nvSpPr>
          <p:cNvPr id="14" name="TextBox 13"/>
          <p:cNvSpPr txBox="1"/>
          <p:nvPr/>
        </p:nvSpPr>
        <p:spPr>
          <a:xfrm>
            <a:off x="1828800" y="2209800"/>
            <a:ext cx="2667000" cy="461665"/>
          </a:xfrm>
          <a:prstGeom prst="rect">
            <a:avLst/>
          </a:prstGeom>
          <a:noFill/>
        </p:spPr>
        <p:txBody>
          <a:bodyPr wrap="square" rtlCol="0">
            <a:spAutoFit/>
          </a:bodyPr>
          <a:lstStyle/>
          <a:p>
            <a:pPr algn="ctr"/>
            <a:r>
              <a:rPr lang="en-US" b="1" dirty="0" smtClean="0">
                <a:solidFill>
                  <a:srgbClr val="203162"/>
                </a:solidFill>
              </a:rPr>
              <a:t>NON-RURAL</a:t>
            </a:r>
            <a:endParaRPr lang="en-US" b="1" dirty="0">
              <a:solidFill>
                <a:srgbClr val="203162"/>
              </a:solidFill>
            </a:endParaRPr>
          </a:p>
        </p:txBody>
      </p:sp>
      <p:sp>
        <p:nvSpPr>
          <p:cNvPr id="15" name="TextBox 14"/>
          <p:cNvSpPr txBox="1"/>
          <p:nvPr/>
        </p:nvSpPr>
        <p:spPr>
          <a:xfrm>
            <a:off x="5867400" y="2209800"/>
            <a:ext cx="2667000" cy="461665"/>
          </a:xfrm>
          <a:prstGeom prst="rect">
            <a:avLst/>
          </a:prstGeom>
          <a:noFill/>
        </p:spPr>
        <p:txBody>
          <a:bodyPr wrap="square" rtlCol="0">
            <a:spAutoFit/>
          </a:bodyPr>
          <a:lstStyle/>
          <a:p>
            <a:pPr algn="ctr"/>
            <a:r>
              <a:rPr lang="en-US" b="1" dirty="0" smtClean="0">
                <a:solidFill>
                  <a:srgbClr val="203162"/>
                </a:solidFill>
              </a:rPr>
              <a:t>RURAL</a:t>
            </a:r>
            <a:endParaRPr lang="en-US" b="1" dirty="0">
              <a:solidFill>
                <a:srgbClr val="20316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0"/>
            <a:ext cx="7845425" cy="1143000"/>
          </a:xfrm>
        </p:spPr>
        <p:txBody>
          <a:bodyPr/>
          <a:lstStyle/>
          <a:p>
            <a:pPr algn="l"/>
            <a:r>
              <a:rPr lang="en-US" sz="2800" b="1" dirty="0" smtClean="0"/>
              <a:t>Desire for Online Medical Direction Through Base Station at Regional Children’s Hospital?*</a:t>
            </a:r>
            <a:endParaRPr lang="en-US" sz="2800" b="1" dirty="0"/>
          </a:p>
        </p:txBody>
      </p:sp>
      <p:pic>
        <p:nvPicPr>
          <p:cNvPr id="4" name="Picture 3"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10" name="TextBox 9"/>
          <p:cNvSpPr txBox="1"/>
          <p:nvPr/>
        </p:nvSpPr>
        <p:spPr>
          <a:xfrm>
            <a:off x="5867400" y="6519446"/>
            <a:ext cx="3276600" cy="338554"/>
          </a:xfrm>
          <a:prstGeom prst="rect">
            <a:avLst/>
          </a:prstGeom>
          <a:noFill/>
        </p:spPr>
        <p:txBody>
          <a:bodyPr wrap="square" rtlCol="0">
            <a:spAutoFit/>
          </a:bodyPr>
          <a:lstStyle/>
          <a:p>
            <a:r>
              <a:rPr lang="en-US" sz="1600" b="1" dirty="0" smtClean="0">
                <a:solidFill>
                  <a:srgbClr val="203162"/>
                </a:solidFill>
              </a:rPr>
              <a:t>*For transporting agencies only</a:t>
            </a:r>
            <a:endParaRPr lang="en-US" sz="1600" b="1" dirty="0">
              <a:solidFill>
                <a:srgbClr val="203162"/>
              </a:solidFill>
            </a:endParaRPr>
          </a:p>
        </p:txBody>
      </p:sp>
      <p:pic>
        <p:nvPicPr>
          <p:cNvPr id="33794" name="Picture 2"/>
          <p:cNvPicPr>
            <a:picLocks noChangeAspect="1" noChangeArrowheads="1"/>
          </p:cNvPicPr>
          <p:nvPr/>
        </p:nvPicPr>
        <p:blipFill>
          <a:blip r:embed="rId4" cstate="print"/>
          <a:srcRect/>
          <a:stretch>
            <a:fillRect/>
          </a:stretch>
        </p:blipFill>
        <p:spPr bwMode="auto">
          <a:xfrm>
            <a:off x="1371600" y="2819400"/>
            <a:ext cx="3573796" cy="3048000"/>
          </a:xfrm>
          <a:prstGeom prst="rect">
            <a:avLst/>
          </a:prstGeom>
          <a:noFill/>
          <a:ln w="9525">
            <a:noFill/>
            <a:miter lim="800000"/>
            <a:headEnd/>
            <a:tailEnd/>
          </a:ln>
          <a:effectLst/>
        </p:spPr>
      </p:pic>
      <p:pic>
        <p:nvPicPr>
          <p:cNvPr id="33795" name="Picture 3"/>
          <p:cNvPicPr>
            <a:picLocks noChangeAspect="1" noChangeArrowheads="1"/>
          </p:cNvPicPr>
          <p:nvPr/>
        </p:nvPicPr>
        <p:blipFill>
          <a:blip r:embed="rId5" cstate="print"/>
          <a:srcRect/>
          <a:stretch>
            <a:fillRect/>
          </a:stretch>
        </p:blipFill>
        <p:spPr bwMode="auto">
          <a:xfrm>
            <a:off x="5410200" y="2819400"/>
            <a:ext cx="3525437" cy="3071526"/>
          </a:xfrm>
          <a:prstGeom prst="rect">
            <a:avLst/>
          </a:prstGeom>
          <a:noFill/>
          <a:ln w="9525">
            <a:noFill/>
            <a:miter lim="800000"/>
            <a:headEnd/>
            <a:tailEnd/>
          </a:ln>
          <a:effectLst/>
        </p:spPr>
      </p:pic>
      <p:sp>
        <p:nvSpPr>
          <p:cNvPr id="13" name="TextBox 12"/>
          <p:cNvSpPr txBox="1"/>
          <p:nvPr/>
        </p:nvSpPr>
        <p:spPr>
          <a:xfrm>
            <a:off x="1828800" y="2209800"/>
            <a:ext cx="2667000" cy="461665"/>
          </a:xfrm>
          <a:prstGeom prst="rect">
            <a:avLst/>
          </a:prstGeom>
          <a:noFill/>
        </p:spPr>
        <p:txBody>
          <a:bodyPr wrap="square" rtlCol="0">
            <a:spAutoFit/>
          </a:bodyPr>
          <a:lstStyle/>
          <a:p>
            <a:pPr algn="ctr"/>
            <a:r>
              <a:rPr lang="en-US" b="1" dirty="0" smtClean="0">
                <a:solidFill>
                  <a:srgbClr val="203162"/>
                </a:solidFill>
              </a:rPr>
              <a:t>NON-RURAL</a:t>
            </a:r>
            <a:endParaRPr lang="en-US" b="1" dirty="0">
              <a:solidFill>
                <a:srgbClr val="203162"/>
              </a:solidFill>
            </a:endParaRPr>
          </a:p>
        </p:txBody>
      </p:sp>
      <p:sp>
        <p:nvSpPr>
          <p:cNvPr id="14" name="TextBox 13"/>
          <p:cNvSpPr txBox="1"/>
          <p:nvPr/>
        </p:nvSpPr>
        <p:spPr>
          <a:xfrm>
            <a:off x="5867400" y="2209800"/>
            <a:ext cx="2667000" cy="461665"/>
          </a:xfrm>
          <a:prstGeom prst="rect">
            <a:avLst/>
          </a:prstGeom>
          <a:noFill/>
        </p:spPr>
        <p:txBody>
          <a:bodyPr wrap="square" rtlCol="0">
            <a:spAutoFit/>
          </a:bodyPr>
          <a:lstStyle/>
          <a:p>
            <a:pPr algn="ctr"/>
            <a:r>
              <a:rPr lang="en-US" b="1" dirty="0" smtClean="0">
                <a:solidFill>
                  <a:srgbClr val="203162"/>
                </a:solidFill>
              </a:rPr>
              <a:t>RURAL</a:t>
            </a:r>
            <a:endParaRPr lang="en-US" b="1" dirty="0">
              <a:solidFill>
                <a:srgbClr val="20316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524000" y="685800"/>
            <a:ext cx="7391400" cy="914400"/>
          </a:xfrm>
        </p:spPr>
        <p:txBody>
          <a:bodyPr/>
          <a:lstStyle/>
          <a:p>
            <a:pPr eaLnBrk="1" hangingPunct="1"/>
            <a:r>
              <a:rPr lang="en-US" sz="3600" b="1" dirty="0" smtClean="0"/>
              <a:t>Background: </a:t>
            </a:r>
            <a:br>
              <a:rPr lang="en-US" sz="3600" b="1" dirty="0" smtClean="0"/>
            </a:br>
            <a:r>
              <a:rPr lang="en-US" sz="3600" b="1" dirty="0" smtClean="0"/>
              <a:t>EMSC Performance Measures</a:t>
            </a:r>
            <a:endParaRPr lang="en-US" sz="12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8" name="Content Placeholder 2"/>
          <p:cNvSpPr>
            <a:spLocks noGrp="1"/>
          </p:cNvSpPr>
          <p:nvPr>
            <p:ph idx="1"/>
          </p:nvPr>
        </p:nvSpPr>
        <p:spPr>
          <a:xfrm>
            <a:off x="1524000" y="1752600"/>
            <a:ext cx="7391400" cy="4876800"/>
          </a:xfrm>
        </p:spPr>
        <p:txBody>
          <a:bodyPr/>
          <a:lstStyle/>
          <a:p>
            <a:r>
              <a:rPr lang="en-US" sz="2400" dirty="0" smtClean="0"/>
              <a:t>To measure the degree to which States/Territories have ensured the operational capacity to provide pediatric emergency care by assessing the percentage of </a:t>
            </a:r>
            <a:r>
              <a:rPr lang="en-US" sz="2400" b="1" dirty="0" smtClean="0">
                <a:solidFill>
                  <a:srgbClr val="C00000"/>
                </a:solidFill>
              </a:rPr>
              <a:t>EMS agencies</a:t>
            </a:r>
            <a:r>
              <a:rPr lang="en-US" sz="2400" dirty="0" smtClean="0"/>
              <a:t> that have</a:t>
            </a:r>
          </a:p>
          <a:p>
            <a:pPr lvl="1"/>
            <a:r>
              <a:rPr lang="en-US" dirty="0" smtClean="0"/>
              <a:t>Online medical direction (#71)</a:t>
            </a:r>
          </a:p>
          <a:p>
            <a:pPr lvl="1"/>
            <a:r>
              <a:rPr lang="en-US" dirty="0" smtClean="0"/>
              <a:t>Offline medical direction (#72)</a:t>
            </a:r>
          </a:p>
          <a:p>
            <a:pPr lvl="1"/>
            <a:r>
              <a:rPr lang="en-US" dirty="0" smtClean="0"/>
              <a:t>Essential pediatric equipment and supplies (#73)</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ctrTitle"/>
          </p:nvPr>
        </p:nvSpPr>
        <p:spPr>
          <a:xfrm>
            <a:off x="1600200" y="1143000"/>
            <a:ext cx="7543800" cy="1143000"/>
          </a:xfrm>
        </p:spPr>
        <p:txBody>
          <a:bodyPr/>
          <a:lstStyle/>
          <a:p>
            <a:pPr eaLnBrk="1" hangingPunct="1"/>
            <a:r>
              <a:rPr lang="en-US" sz="3600" dirty="0" smtClean="0"/>
              <a:t/>
            </a:r>
            <a:br>
              <a:rPr lang="en-US" sz="3600" dirty="0" smtClean="0"/>
            </a:br>
            <a:r>
              <a:rPr lang="en-US" sz="4000" dirty="0" smtClean="0"/>
              <a:t>EMS Agency Survey:</a:t>
            </a:r>
            <a:r>
              <a:rPr lang="en-US" sz="3600" dirty="0" smtClean="0"/>
              <a:t/>
            </a:r>
            <a:br>
              <a:rPr lang="en-US" sz="3600" dirty="0" smtClean="0"/>
            </a:br>
            <a:r>
              <a:rPr lang="en-US" sz="3600" b="0" dirty="0" smtClean="0"/>
              <a:t>Medical Direction</a:t>
            </a:r>
            <a:endParaRPr lang="en-US" dirty="0" smtClean="0"/>
          </a:p>
        </p:txBody>
      </p:sp>
      <p:pic>
        <p:nvPicPr>
          <p:cNvPr id="15362" name="Picture 5" descr="emsc_bear"/>
          <p:cNvPicPr>
            <a:picLocks noChangeAspect="1" noChangeArrowheads="1"/>
          </p:cNvPicPr>
          <p:nvPr/>
        </p:nvPicPr>
        <p:blipFill>
          <a:blip r:embed="rId2" cstate="print"/>
          <a:srcRect/>
          <a:stretch>
            <a:fillRect/>
          </a:stretch>
        </p:blipFill>
        <p:spPr bwMode="auto">
          <a:xfrm>
            <a:off x="152400" y="1143000"/>
            <a:ext cx="1295400" cy="1295400"/>
          </a:xfrm>
          <a:prstGeom prst="rect">
            <a:avLst/>
          </a:prstGeom>
          <a:noFill/>
          <a:ln w="9525">
            <a:noFill/>
            <a:miter lim="800000"/>
            <a:headEnd/>
            <a:tailEnd/>
          </a:ln>
        </p:spPr>
      </p:pic>
      <p:sp>
        <p:nvSpPr>
          <p:cNvPr id="15363" name="TextBox 4"/>
          <p:cNvSpPr txBox="1">
            <a:spLocks noChangeArrowheads="1"/>
          </p:cNvSpPr>
          <p:nvPr/>
        </p:nvSpPr>
        <p:spPr bwMode="auto">
          <a:xfrm>
            <a:off x="3124200" y="5410200"/>
            <a:ext cx="4800600" cy="904863"/>
          </a:xfrm>
          <a:prstGeom prst="rect">
            <a:avLst/>
          </a:prstGeom>
          <a:noFill/>
          <a:ln w="9525">
            <a:noFill/>
            <a:miter lim="800000"/>
            <a:headEnd/>
            <a:tailEnd/>
          </a:ln>
        </p:spPr>
        <p:txBody>
          <a:bodyPr wrap="square">
            <a:spAutoFit/>
          </a:bodyPr>
          <a:lstStyle/>
          <a:p>
            <a:pPr algn="ctr" eaLnBrk="0" hangingPunct="0">
              <a:lnSpc>
                <a:spcPct val="80000"/>
              </a:lnSpc>
            </a:pPr>
            <a:r>
              <a:rPr lang="en-US" sz="3600" b="1" dirty="0" smtClean="0">
                <a:cs typeface="ＭＳ Ｐゴシック"/>
              </a:rPr>
              <a:t>Offline</a:t>
            </a:r>
            <a:endParaRPr lang="en-US" sz="3600" b="1" dirty="0">
              <a:cs typeface="ＭＳ Ｐゴシック"/>
            </a:endParaRPr>
          </a:p>
          <a:p>
            <a:pPr eaLnBrk="0" hangingPunct="0"/>
            <a:endParaRPr lang="en-US" dirty="0">
              <a:cs typeface="ＭＳ Ｐゴシック"/>
            </a:endParaRPr>
          </a:p>
        </p:txBody>
      </p:sp>
      <p:pic>
        <p:nvPicPr>
          <p:cNvPr id="6" name="Picture 5" descr="texas.jpg"/>
          <p:cNvPicPr>
            <a:picLocks noChangeAspect="1"/>
          </p:cNvPicPr>
          <p:nvPr/>
        </p:nvPicPr>
        <p:blipFill>
          <a:blip r:embed="rId3" cstate="print"/>
          <a:srcRect/>
          <a:stretch>
            <a:fillRect/>
          </a:stretch>
        </p:blipFill>
        <p:spPr bwMode="auto">
          <a:xfrm>
            <a:off x="4191000" y="2590800"/>
            <a:ext cx="2514600" cy="2561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6627812" cy="1143000"/>
          </a:xfrm>
        </p:spPr>
        <p:txBody>
          <a:bodyPr/>
          <a:lstStyle/>
          <a:p>
            <a:pPr algn="l"/>
            <a:r>
              <a:rPr lang="en-US" sz="3600" b="1" dirty="0" smtClean="0"/>
              <a:t>Written Protocols Available?*</a:t>
            </a:r>
            <a:endParaRPr lang="en-US" sz="1800" b="1" dirty="0"/>
          </a:p>
        </p:txBody>
      </p:sp>
      <p:pic>
        <p:nvPicPr>
          <p:cNvPr id="4" name="Picture 3"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10" name="TextBox 9"/>
          <p:cNvSpPr txBox="1"/>
          <p:nvPr/>
        </p:nvSpPr>
        <p:spPr>
          <a:xfrm>
            <a:off x="4114800" y="6519446"/>
            <a:ext cx="5029200" cy="338554"/>
          </a:xfrm>
          <a:prstGeom prst="rect">
            <a:avLst/>
          </a:prstGeom>
          <a:noFill/>
        </p:spPr>
        <p:txBody>
          <a:bodyPr wrap="square" rtlCol="0">
            <a:spAutoFit/>
          </a:bodyPr>
          <a:lstStyle/>
          <a:p>
            <a:r>
              <a:rPr lang="en-US" sz="1600" b="1" dirty="0" smtClean="0">
                <a:solidFill>
                  <a:srgbClr val="203162"/>
                </a:solidFill>
              </a:rPr>
              <a:t>*Paper/electronic; for 911-responding agencies</a:t>
            </a:r>
            <a:endParaRPr lang="en-US" sz="1600" b="1" dirty="0">
              <a:solidFill>
                <a:srgbClr val="203162"/>
              </a:solidFill>
            </a:endParaRPr>
          </a:p>
        </p:txBody>
      </p:sp>
      <p:pic>
        <p:nvPicPr>
          <p:cNvPr id="39938" name="Picture 2"/>
          <p:cNvPicPr>
            <a:picLocks noChangeAspect="1" noChangeArrowheads="1"/>
          </p:cNvPicPr>
          <p:nvPr/>
        </p:nvPicPr>
        <p:blipFill>
          <a:blip r:embed="rId4" cstate="print"/>
          <a:srcRect/>
          <a:stretch>
            <a:fillRect/>
          </a:stretch>
        </p:blipFill>
        <p:spPr bwMode="auto">
          <a:xfrm>
            <a:off x="1676400" y="1828800"/>
            <a:ext cx="6807608" cy="409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7620000" cy="1143000"/>
          </a:xfrm>
        </p:spPr>
        <p:txBody>
          <a:bodyPr/>
          <a:lstStyle/>
          <a:p>
            <a:pPr algn="l"/>
            <a:r>
              <a:rPr lang="en-US" sz="3600" b="1" dirty="0" smtClean="0"/>
              <a:t>How Often Were Protocols Physically Available on Vehicle?*</a:t>
            </a:r>
            <a:endParaRPr lang="en-US" sz="3600" b="1" dirty="0"/>
          </a:p>
        </p:txBody>
      </p:sp>
      <p:pic>
        <p:nvPicPr>
          <p:cNvPr id="4" name="Picture 3"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6" name="TextBox 5"/>
          <p:cNvSpPr txBox="1"/>
          <p:nvPr/>
        </p:nvSpPr>
        <p:spPr>
          <a:xfrm>
            <a:off x="1905000" y="6519446"/>
            <a:ext cx="7239000" cy="338554"/>
          </a:xfrm>
          <a:prstGeom prst="rect">
            <a:avLst/>
          </a:prstGeom>
          <a:noFill/>
        </p:spPr>
        <p:txBody>
          <a:bodyPr wrap="square" rtlCol="0">
            <a:spAutoFit/>
          </a:bodyPr>
          <a:lstStyle/>
          <a:p>
            <a:r>
              <a:rPr lang="en-US" sz="1600" b="1" dirty="0" smtClean="0">
                <a:solidFill>
                  <a:srgbClr val="203162"/>
                </a:solidFill>
              </a:rPr>
              <a:t>*Paper/electronic protocols available; for 911-responding agencies only</a:t>
            </a:r>
            <a:endParaRPr lang="en-US" sz="1600" b="1" dirty="0">
              <a:solidFill>
                <a:srgbClr val="203162"/>
              </a:solidFill>
            </a:endParaRPr>
          </a:p>
        </p:txBody>
      </p:sp>
      <p:pic>
        <p:nvPicPr>
          <p:cNvPr id="40962" name="Picture 2"/>
          <p:cNvPicPr>
            <a:picLocks noChangeAspect="1" noChangeArrowheads="1"/>
          </p:cNvPicPr>
          <p:nvPr/>
        </p:nvPicPr>
        <p:blipFill>
          <a:blip r:embed="rId4" cstate="print"/>
          <a:srcRect/>
          <a:stretch>
            <a:fillRect/>
          </a:stretch>
        </p:blipFill>
        <p:spPr bwMode="auto">
          <a:xfrm>
            <a:off x="1752600" y="2027068"/>
            <a:ext cx="6781800" cy="40822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8229600" cy="1143000"/>
          </a:xfrm>
        </p:spPr>
        <p:txBody>
          <a:bodyPr/>
          <a:lstStyle/>
          <a:p>
            <a:pPr algn="l"/>
            <a:r>
              <a:rPr lang="en-US" sz="3200" b="1" dirty="0" smtClean="0"/>
              <a:t>Would Your Agency Use EMSC-Created Evidence-Based Pediatric Protocols?*</a:t>
            </a:r>
            <a:endParaRPr lang="en-US" sz="3200" b="1" dirty="0"/>
          </a:p>
        </p:txBody>
      </p:sp>
      <p:pic>
        <p:nvPicPr>
          <p:cNvPr id="4" name="Picture 3"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9" name="TextBox 8"/>
          <p:cNvSpPr txBox="1"/>
          <p:nvPr/>
        </p:nvSpPr>
        <p:spPr>
          <a:xfrm>
            <a:off x="5867400" y="6519446"/>
            <a:ext cx="3276600" cy="338554"/>
          </a:xfrm>
          <a:prstGeom prst="rect">
            <a:avLst/>
          </a:prstGeom>
          <a:noFill/>
        </p:spPr>
        <p:txBody>
          <a:bodyPr wrap="square" rtlCol="0">
            <a:spAutoFit/>
          </a:bodyPr>
          <a:lstStyle/>
          <a:p>
            <a:r>
              <a:rPr lang="en-US" sz="1600" b="1" dirty="0" smtClean="0">
                <a:solidFill>
                  <a:srgbClr val="203162"/>
                </a:solidFill>
              </a:rPr>
              <a:t>*For transporting agencies only</a:t>
            </a:r>
            <a:endParaRPr lang="en-US" sz="1600" b="1" dirty="0">
              <a:solidFill>
                <a:srgbClr val="203162"/>
              </a:solidFill>
            </a:endParaRPr>
          </a:p>
        </p:txBody>
      </p:sp>
      <p:pic>
        <p:nvPicPr>
          <p:cNvPr id="34818" name="Picture 2"/>
          <p:cNvPicPr>
            <a:picLocks noChangeAspect="1" noChangeArrowheads="1"/>
          </p:cNvPicPr>
          <p:nvPr/>
        </p:nvPicPr>
        <p:blipFill>
          <a:blip r:embed="rId4" cstate="print"/>
          <a:srcRect/>
          <a:stretch>
            <a:fillRect/>
          </a:stretch>
        </p:blipFill>
        <p:spPr bwMode="auto">
          <a:xfrm>
            <a:off x="1524000" y="2667000"/>
            <a:ext cx="3295285" cy="3230563"/>
          </a:xfrm>
          <a:prstGeom prst="rect">
            <a:avLst/>
          </a:prstGeom>
          <a:noFill/>
          <a:ln w="9525">
            <a:noFill/>
            <a:miter lim="800000"/>
            <a:headEnd/>
            <a:tailEnd/>
          </a:ln>
          <a:effectLst/>
        </p:spPr>
      </p:pic>
      <p:pic>
        <p:nvPicPr>
          <p:cNvPr id="34819" name="Picture 3"/>
          <p:cNvPicPr>
            <a:picLocks noChangeAspect="1" noChangeArrowheads="1"/>
          </p:cNvPicPr>
          <p:nvPr/>
        </p:nvPicPr>
        <p:blipFill>
          <a:blip r:embed="rId5" cstate="print"/>
          <a:srcRect/>
          <a:stretch>
            <a:fillRect/>
          </a:stretch>
        </p:blipFill>
        <p:spPr bwMode="auto">
          <a:xfrm>
            <a:off x="5105400" y="2667000"/>
            <a:ext cx="3622595" cy="3230563"/>
          </a:xfrm>
          <a:prstGeom prst="rect">
            <a:avLst/>
          </a:prstGeom>
          <a:noFill/>
          <a:ln w="9525">
            <a:noFill/>
            <a:miter lim="800000"/>
            <a:headEnd/>
            <a:tailEnd/>
          </a:ln>
          <a:effectLst/>
        </p:spPr>
      </p:pic>
      <p:sp>
        <p:nvSpPr>
          <p:cNvPr id="12" name="TextBox 11"/>
          <p:cNvSpPr txBox="1"/>
          <p:nvPr/>
        </p:nvSpPr>
        <p:spPr>
          <a:xfrm>
            <a:off x="1828800" y="2057400"/>
            <a:ext cx="2667000" cy="461665"/>
          </a:xfrm>
          <a:prstGeom prst="rect">
            <a:avLst/>
          </a:prstGeom>
          <a:noFill/>
        </p:spPr>
        <p:txBody>
          <a:bodyPr wrap="square" rtlCol="0">
            <a:spAutoFit/>
          </a:bodyPr>
          <a:lstStyle/>
          <a:p>
            <a:pPr algn="ctr"/>
            <a:r>
              <a:rPr lang="en-US" b="1" dirty="0" smtClean="0">
                <a:solidFill>
                  <a:srgbClr val="203162"/>
                </a:solidFill>
              </a:rPr>
              <a:t>NON-RURAL</a:t>
            </a:r>
            <a:endParaRPr lang="en-US" b="1" dirty="0">
              <a:solidFill>
                <a:srgbClr val="203162"/>
              </a:solidFill>
            </a:endParaRPr>
          </a:p>
        </p:txBody>
      </p:sp>
      <p:sp>
        <p:nvSpPr>
          <p:cNvPr id="13" name="TextBox 12"/>
          <p:cNvSpPr txBox="1"/>
          <p:nvPr/>
        </p:nvSpPr>
        <p:spPr>
          <a:xfrm>
            <a:off x="5791200" y="2057400"/>
            <a:ext cx="2667000" cy="461665"/>
          </a:xfrm>
          <a:prstGeom prst="rect">
            <a:avLst/>
          </a:prstGeom>
          <a:noFill/>
        </p:spPr>
        <p:txBody>
          <a:bodyPr wrap="square" rtlCol="0">
            <a:spAutoFit/>
          </a:bodyPr>
          <a:lstStyle/>
          <a:p>
            <a:pPr algn="ctr"/>
            <a:r>
              <a:rPr lang="en-US" b="1" dirty="0" smtClean="0">
                <a:solidFill>
                  <a:srgbClr val="203162"/>
                </a:solidFill>
              </a:rPr>
              <a:t>RURAL</a:t>
            </a:r>
            <a:endParaRPr lang="en-US" b="1" dirty="0">
              <a:solidFill>
                <a:srgbClr val="20316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ctrTitle"/>
          </p:nvPr>
        </p:nvSpPr>
        <p:spPr>
          <a:xfrm>
            <a:off x="1600200" y="1371600"/>
            <a:ext cx="7543800" cy="1143000"/>
          </a:xfrm>
        </p:spPr>
        <p:txBody>
          <a:bodyPr/>
          <a:lstStyle/>
          <a:p>
            <a:pPr eaLnBrk="1" hangingPunct="1"/>
            <a:r>
              <a:rPr lang="en-US" sz="3600" dirty="0" smtClean="0"/>
              <a:t/>
            </a:r>
            <a:br>
              <a:rPr lang="en-US" sz="3600" dirty="0" smtClean="0"/>
            </a:br>
            <a:r>
              <a:rPr lang="en-US" sz="4000" dirty="0" smtClean="0"/>
              <a:t>EMS Agency Survey:</a:t>
            </a:r>
            <a:r>
              <a:rPr lang="en-US" sz="3600" dirty="0" smtClean="0"/>
              <a:t/>
            </a:r>
            <a:br>
              <a:rPr lang="en-US" sz="3600" dirty="0" smtClean="0"/>
            </a:br>
            <a:r>
              <a:rPr lang="en-US" sz="3600" b="0" dirty="0" smtClean="0"/>
              <a:t>Equipment</a:t>
            </a:r>
            <a:r>
              <a:rPr lang="en-US" dirty="0" smtClean="0"/>
              <a:t/>
            </a:r>
            <a:br>
              <a:rPr lang="en-US" dirty="0" smtClean="0"/>
            </a:br>
            <a:endParaRPr lang="en-US" dirty="0" smtClean="0"/>
          </a:p>
        </p:txBody>
      </p:sp>
      <p:pic>
        <p:nvPicPr>
          <p:cNvPr id="15362" name="Picture 5" descr="emsc_bear"/>
          <p:cNvPicPr>
            <a:picLocks noChangeAspect="1" noChangeArrowheads="1"/>
          </p:cNvPicPr>
          <p:nvPr/>
        </p:nvPicPr>
        <p:blipFill>
          <a:blip r:embed="rId3" cstate="print"/>
          <a:srcRect/>
          <a:stretch>
            <a:fillRect/>
          </a:stretch>
        </p:blipFill>
        <p:spPr bwMode="auto">
          <a:xfrm>
            <a:off x="152400" y="1143000"/>
            <a:ext cx="1295400" cy="1295400"/>
          </a:xfrm>
          <a:prstGeom prst="rect">
            <a:avLst/>
          </a:prstGeom>
          <a:noFill/>
          <a:ln w="9525">
            <a:noFill/>
            <a:miter lim="800000"/>
            <a:headEnd/>
            <a:tailEnd/>
          </a:ln>
        </p:spPr>
      </p:pic>
      <p:pic>
        <p:nvPicPr>
          <p:cNvPr id="6" name="Picture 5" descr="texas.jpg"/>
          <p:cNvPicPr>
            <a:picLocks noChangeAspect="1"/>
          </p:cNvPicPr>
          <p:nvPr/>
        </p:nvPicPr>
        <p:blipFill>
          <a:blip r:embed="rId4" cstate="print"/>
          <a:srcRect/>
          <a:stretch>
            <a:fillRect/>
          </a:stretch>
        </p:blipFill>
        <p:spPr bwMode="auto">
          <a:xfrm>
            <a:off x="4191000" y="2590800"/>
            <a:ext cx="2514600" cy="2561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304800" y="381000"/>
            <a:ext cx="8534400" cy="914400"/>
          </a:xfrm>
        </p:spPr>
        <p:txBody>
          <a:bodyPr/>
          <a:lstStyle/>
          <a:p>
            <a:pPr eaLnBrk="1" hangingPunct="1"/>
            <a:r>
              <a:rPr lang="en-US" sz="3600" b="1" dirty="0" smtClean="0"/>
              <a:t/>
            </a:r>
            <a:br>
              <a:rPr lang="en-US" sz="3600" b="1" dirty="0" smtClean="0"/>
            </a:br>
            <a:r>
              <a:rPr lang="en-US" sz="5400" b="1" dirty="0" smtClean="0"/>
              <a:t>Outliers</a:t>
            </a:r>
            <a:endParaRPr lang="en-US" sz="1200" b="1" dirty="0" smtClean="0"/>
          </a:p>
        </p:txBody>
      </p:sp>
      <p:sp>
        <p:nvSpPr>
          <p:cNvPr id="9" name="Content Placeholder 8"/>
          <p:cNvSpPr>
            <a:spLocks noGrp="1"/>
          </p:cNvSpPr>
          <p:nvPr>
            <p:ph idx="1"/>
          </p:nvPr>
        </p:nvSpPr>
        <p:spPr>
          <a:xfrm>
            <a:off x="1447800" y="1676400"/>
            <a:ext cx="7235825" cy="4800600"/>
          </a:xfrm>
        </p:spPr>
        <p:txBody>
          <a:bodyPr/>
          <a:lstStyle/>
          <a:p>
            <a:r>
              <a:rPr lang="en-US" dirty="0" smtClean="0"/>
              <a:t>BLS vehicles per agency</a:t>
            </a:r>
          </a:p>
          <a:p>
            <a:pPr lvl="1"/>
            <a:r>
              <a:rPr lang="en-US" sz="2400" dirty="0" smtClean="0"/>
              <a:t>Range = 1-57</a:t>
            </a:r>
          </a:p>
          <a:p>
            <a:pPr lvl="1"/>
            <a:r>
              <a:rPr lang="en-US" sz="2400" dirty="0" smtClean="0"/>
              <a:t>Mode = 1 </a:t>
            </a:r>
          </a:p>
          <a:p>
            <a:pPr lvl="1"/>
            <a:r>
              <a:rPr lang="en-US" sz="2400" dirty="0" smtClean="0"/>
              <a:t>Median = 6 </a:t>
            </a:r>
          </a:p>
          <a:p>
            <a:pPr lvl="1"/>
            <a:r>
              <a:rPr lang="en-US" sz="2400" dirty="0" smtClean="0"/>
              <a:t>Average = 3.5</a:t>
            </a:r>
          </a:p>
          <a:p>
            <a:r>
              <a:rPr lang="en-US" dirty="0" smtClean="0"/>
              <a:t>ALS vehicles per agency</a:t>
            </a:r>
          </a:p>
          <a:p>
            <a:pPr lvl="1"/>
            <a:r>
              <a:rPr lang="en-US" sz="2400" dirty="0" smtClean="0"/>
              <a:t>Range = 1-116</a:t>
            </a:r>
          </a:p>
          <a:p>
            <a:pPr lvl="1"/>
            <a:r>
              <a:rPr lang="en-US" sz="2400" dirty="0" smtClean="0"/>
              <a:t>Mode = 2 </a:t>
            </a:r>
          </a:p>
          <a:p>
            <a:pPr lvl="1"/>
            <a:r>
              <a:rPr lang="en-US" sz="2400" dirty="0" smtClean="0"/>
              <a:t>Median = 8 </a:t>
            </a:r>
          </a:p>
          <a:p>
            <a:pPr lvl="1"/>
            <a:r>
              <a:rPr lang="en-US" sz="2400" dirty="0" smtClean="0"/>
              <a:t>Average = 5.1</a:t>
            </a:r>
          </a:p>
        </p:txBody>
      </p:sp>
      <p:sp>
        <p:nvSpPr>
          <p:cNvPr id="10" name="TextBox 9"/>
          <p:cNvSpPr txBox="1"/>
          <p:nvPr/>
        </p:nvSpPr>
        <p:spPr>
          <a:xfrm>
            <a:off x="5334000" y="2590800"/>
            <a:ext cx="3200400" cy="1077218"/>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solidFill>
                  <a:schemeClr val="bg1"/>
                </a:solidFill>
              </a:rPr>
              <a:t>Data is reported both with and without the outlier BLS agency with 57 vehicles, when excluding it made a difference</a:t>
            </a:r>
            <a:endParaRPr lang="en-US" sz="1600" b="1" dirty="0">
              <a:solidFill>
                <a:schemeClr val="bg1"/>
              </a:solidFill>
            </a:endParaRPr>
          </a:p>
        </p:txBody>
      </p:sp>
      <p:sp>
        <p:nvSpPr>
          <p:cNvPr id="11" name="TextBox 10"/>
          <p:cNvSpPr txBox="1"/>
          <p:nvPr/>
        </p:nvSpPr>
        <p:spPr>
          <a:xfrm>
            <a:off x="5334000" y="4800600"/>
            <a:ext cx="3200400" cy="1077218"/>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solidFill>
                  <a:schemeClr val="bg1"/>
                </a:solidFill>
              </a:rPr>
              <a:t>Data is reported both with and without the outlier ALS agency with 116 vehicles, when excluding it made a difference</a:t>
            </a:r>
            <a:endParaRPr lang="en-US"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ctrTitle"/>
          </p:nvPr>
        </p:nvSpPr>
        <p:spPr>
          <a:xfrm>
            <a:off x="1600200" y="1371600"/>
            <a:ext cx="7543800" cy="1143000"/>
          </a:xfrm>
        </p:spPr>
        <p:txBody>
          <a:bodyPr/>
          <a:lstStyle/>
          <a:p>
            <a:pPr eaLnBrk="1" hangingPunct="1"/>
            <a:r>
              <a:rPr lang="en-US" sz="3600" dirty="0" smtClean="0"/>
              <a:t/>
            </a:r>
            <a:br>
              <a:rPr lang="en-US" sz="3600" dirty="0" smtClean="0"/>
            </a:br>
            <a:r>
              <a:rPr lang="en-US" sz="4000" dirty="0" smtClean="0"/>
              <a:t>EMS Agency Survey:</a:t>
            </a:r>
            <a:r>
              <a:rPr lang="en-US" sz="3600" dirty="0" smtClean="0"/>
              <a:t/>
            </a:r>
            <a:br>
              <a:rPr lang="en-US" sz="3600" dirty="0" smtClean="0"/>
            </a:br>
            <a:r>
              <a:rPr lang="en-US" sz="3600" b="0" dirty="0" smtClean="0"/>
              <a:t>Equipment</a:t>
            </a:r>
            <a:r>
              <a:rPr lang="en-US" dirty="0" smtClean="0"/>
              <a:t/>
            </a:r>
            <a:br>
              <a:rPr lang="en-US" dirty="0" smtClean="0"/>
            </a:br>
            <a:endParaRPr lang="en-US" dirty="0" smtClean="0"/>
          </a:p>
        </p:txBody>
      </p:sp>
      <p:pic>
        <p:nvPicPr>
          <p:cNvPr id="15362" name="Picture 5" descr="emsc_bear"/>
          <p:cNvPicPr>
            <a:picLocks noChangeAspect="1" noChangeArrowheads="1"/>
          </p:cNvPicPr>
          <p:nvPr/>
        </p:nvPicPr>
        <p:blipFill>
          <a:blip r:embed="rId3" cstate="print"/>
          <a:srcRect/>
          <a:stretch>
            <a:fillRect/>
          </a:stretch>
        </p:blipFill>
        <p:spPr bwMode="auto">
          <a:xfrm>
            <a:off x="152400" y="1143000"/>
            <a:ext cx="1295400" cy="1295400"/>
          </a:xfrm>
          <a:prstGeom prst="rect">
            <a:avLst/>
          </a:prstGeom>
          <a:noFill/>
          <a:ln w="9525">
            <a:noFill/>
            <a:miter lim="800000"/>
            <a:headEnd/>
            <a:tailEnd/>
          </a:ln>
        </p:spPr>
      </p:pic>
      <p:sp>
        <p:nvSpPr>
          <p:cNvPr id="15363" name="TextBox 4"/>
          <p:cNvSpPr txBox="1">
            <a:spLocks noChangeArrowheads="1"/>
          </p:cNvSpPr>
          <p:nvPr/>
        </p:nvSpPr>
        <p:spPr bwMode="auto">
          <a:xfrm>
            <a:off x="3124200" y="5410200"/>
            <a:ext cx="4800600" cy="904863"/>
          </a:xfrm>
          <a:prstGeom prst="rect">
            <a:avLst/>
          </a:prstGeom>
          <a:noFill/>
          <a:ln w="9525">
            <a:noFill/>
            <a:miter lim="800000"/>
            <a:headEnd/>
            <a:tailEnd/>
          </a:ln>
        </p:spPr>
        <p:txBody>
          <a:bodyPr wrap="square">
            <a:spAutoFit/>
          </a:bodyPr>
          <a:lstStyle/>
          <a:p>
            <a:pPr algn="ctr" eaLnBrk="0" hangingPunct="0">
              <a:lnSpc>
                <a:spcPct val="80000"/>
              </a:lnSpc>
            </a:pPr>
            <a:r>
              <a:rPr lang="en-US" sz="3600" b="1" dirty="0" smtClean="0">
                <a:cs typeface="ＭＳ Ｐゴシック"/>
              </a:rPr>
              <a:t>Basic Airway</a:t>
            </a:r>
          </a:p>
          <a:p>
            <a:pPr eaLnBrk="0" hangingPunct="0"/>
            <a:endParaRPr lang="en-US" dirty="0">
              <a:cs typeface="ＭＳ Ｐゴシック"/>
            </a:endParaRPr>
          </a:p>
        </p:txBody>
      </p:sp>
      <p:pic>
        <p:nvPicPr>
          <p:cNvPr id="6" name="Picture 5" descr="texas.jpg"/>
          <p:cNvPicPr>
            <a:picLocks noChangeAspect="1"/>
          </p:cNvPicPr>
          <p:nvPr/>
        </p:nvPicPr>
        <p:blipFill>
          <a:blip r:embed="rId4" cstate="print"/>
          <a:srcRect/>
          <a:stretch>
            <a:fillRect/>
          </a:stretch>
        </p:blipFill>
        <p:spPr bwMode="auto">
          <a:xfrm>
            <a:off x="4191000" y="2590800"/>
            <a:ext cx="2514600" cy="2561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Suction Catheters</a:t>
            </a:r>
            <a:endParaRPr lang="en-US" b="1" dirty="0"/>
          </a:p>
        </p:txBody>
      </p:sp>
      <p:pic>
        <p:nvPicPr>
          <p:cNvPr id="8" name="Picture 7"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pic>
        <p:nvPicPr>
          <p:cNvPr id="3074" name="Picture 2"/>
          <p:cNvPicPr>
            <a:picLocks noGrp="1" noChangeAspect="1" noChangeArrowheads="1"/>
          </p:cNvPicPr>
          <p:nvPr>
            <p:ph idx="1"/>
          </p:nvPr>
        </p:nvPicPr>
        <p:blipFill>
          <a:blip r:embed="rId4" cstate="print"/>
          <a:srcRect/>
          <a:stretch>
            <a:fillRect/>
          </a:stretch>
        </p:blipFill>
        <p:spPr bwMode="auto">
          <a:xfrm>
            <a:off x="1676400" y="1905000"/>
            <a:ext cx="6739265" cy="40417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Bulb Suction </a:t>
            </a:r>
            <a:endParaRPr lang="en-US" b="1"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1828801" y="1973904"/>
            <a:ext cx="6858000" cy="4122096"/>
          </a:xfrm>
          <a:prstGeom prst="rect">
            <a:avLst/>
          </a:prstGeom>
          <a:noFill/>
          <a:ln w="9525">
            <a:noFill/>
            <a:miter lim="800000"/>
            <a:headEnd/>
            <a:tailEnd/>
          </a:ln>
          <a:effectLst/>
        </p:spPr>
      </p:pic>
      <p:pic>
        <p:nvPicPr>
          <p:cNvPr id="5" name="Picture 4"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Nasal Cannula</a:t>
            </a:r>
            <a:endParaRPr lang="en-US" b="1" dirty="0"/>
          </a:p>
        </p:txBody>
      </p:sp>
      <p:pic>
        <p:nvPicPr>
          <p:cNvPr id="5" name="Picture 4"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pic>
        <p:nvPicPr>
          <p:cNvPr id="4098" name="Picture 2"/>
          <p:cNvPicPr>
            <a:picLocks noGrp="1" noChangeAspect="1" noChangeArrowheads="1"/>
          </p:cNvPicPr>
          <p:nvPr>
            <p:ph idx="1"/>
          </p:nvPr>
        </p:nvPicPr>
        <p:blipFill>
          <a:blip r:embed="rId4" cstate="print"/>
          <a:srcRect/>
          <a:stretch>
            <a:fillRect/>
          </a:stretch>
        </p:blipFill>
        <p:spPr bwMode="auto">
          <a:xfrm>
            <a:off x="1600199" y="1828800"/>
            <a:ext cx="6891061" cy="41419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524000" y="685800"/>
            <a:ext cx="7391400" cy="914400"/>
          </a:xfrm>
        </p:spPr>
        <p:txBody>
          <a:bodyPr/>
          <a:lstStyle/>
          <a:p>
            <a:pPr eaLnBrk="1" hangingPunct="1"/>
            <a:r>
              <a:rPr lang="en-US" sz="3600" b="1" dirty="0" smtClean="0"/>
              <a:t>Background: </a:t>
            </a:r>
            <a:br>
              <a:rPr lang="en-US" sz="3600" b="1" dirty="0" smtClean="0"/>
            </a:br>
            <a:r>
              <a:rPr lang="en-US" sz="3600" b="1" dirty="0" smtClean="0"/>
              <a:t>EMSC Performance Measures</a:t>
            </a:r>
            <a:endParaRPr lang="en-US" sz="12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8" name="Content Placeholder 2"/>
          <p:cNvSpPr>
            <a:spLocks noGrp="1"/>
          </p:cNvSpPr>
          <p:nvPr>
            <p:ph idx="1"/>
          </p:nvPr>
        </p:nvSpPr>
        <p:spPr>
          <a:xfrm>
            <a:off x="1524000" y="1752600"/>
            <a:ext cx="7391400" cy="4876800"/>
          </a:xfrm>
        </p:spPr>
        <p:txBody>
          <a:bodyPr/>
          <a:lstStyle/>
          <a:p>
            <a:r>
              <a:rPr lang="en-US" sz="2400" dirty="0" smtClean="0"/>
              <a:t>To measure the degree to which States/Territories have ensured the operational capacity to provide pediatric emergency care by assessing the existence of a statewide and/or regional </a:t>
            </a:r>
            <a:r>
              <a:rPr lang="en-US" sz="2400" b="1" dirty="0" smtClean="0">
                <a:solidFill>
                  <a:srgbClr val="C00000"/>
                </a:solidFill>
              </a:rPr>
              <a:t>standardized system that recognizes hospitals </a:t>
            </a:r>
            <a:r>
              <a:rPr lang="en-US" sz="2400" dirty="0" smtClean="0"/>
              <a:t>able to stabilize and/or manage</a:t>
            </a:r>
          </a:p>
          <a:p>
            <a:pPr lvl="1"/>
            <a:r>
              <a:rPr lang="en-US" dirty="0" smtClean="0"/>
              <a:t>Pediatric medical emergencies (#74)</a:t>
            </a:r>
          </a:p>
          <a:p>
            <a:pPr lvl="1"/>
            <a:r>
              <a:rPr lang="en-US" dirty="0" smtClean="0"/>
              <a:t>Pediatric trauma (#75)</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Non-Rebreather Mask</a:t>
            </a:r>
            <a:endParaRPr lang="en-US" b="1" dirty="0"/>
          </a:p>
        </p:txBody>
      </p:sp>
      <p:pic>
        <p:nvPicPr>
          <p:cNvPr id="5" name="Picture 4"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pic>
        <p:nvPicPr>
          <p:cNvPr id="9" name="Content Placeholder 8"/>
          <p:cNvPicPr>
            <a:picLocks noGrp="1" noChangeAspect="1"/>
          </p:cNvPicPr>
          <p:nvPr>
            <p:ph idx="1"/>
          </p:nvPr>
        </p:nvPicPr>
        <p:blipFill>
          <a:blip r:embed="rId4" cstate="print"/>
          <a:stretch>
            <a:fillRect/>
          </a:stretch>
        </p:blipFill>
        <p:spPr>
          <a:xfrm>
            <a:off x="1676400" y="1828800"/>
            <a:ext cx="6734279" cy="405312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smtClean="0"/>
              <a:t>Self-Expanding Bag Valve</a:t>
            </a:r>
            <a:endParaRPr lang="en-US" sz="3600" b="1" dirty="0"/>
          </a:p>
        </p:txBody>
      </p:sp>
      <p:pic>
        <p:nvPicPr>
          <p:cNvPr id="5" name="Picture 4"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pic>
        <p:nvPicPr>
          <p:cNvPr id="7" name="Content Placeholder 6"/>
          <p:cNvPicPr>
            <a:picLocks noGrp="1" noChangeAspect="1"/>
          </p:cNvPicPr>
          <p:nvPr>
            <p:ph idx="1"/>
          </p:nvPr>
        </p:nvPicPr>
        <p:blipFill>
          <a:blip r:embed="rId4" cstate="print"/>
          <a:stretch>
            <a:fillRect/>
          </a:stretch>
        </p:blipFill>
        <p:spPr>
          <a:xfrm>
            <a:off x="1752599" y="1828800"/>
            <a:ext cx="6784687" cy="408346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Mask for Bag-Valve</a:t>
            </a:r>
            <a:endParaRPr lang="en-US" b="1" dirty="0"/>
          </a:p>
        </p:txBody>
      </p:sp>
      <p:pic>
        <p:nvPicPr>
          <p:cNvPr id="11266" name="Picture 2"/>
          <p:cNvPicPr>
            <a:picLocks noGrp="1" noChangeAspect="1" noChangeArrowheads="1"/>
          </p:cNvPicPr>
          <p:nvPr>
            <p:ph idx="1"/>
          </p:nvPr>
        </p:nvPicPr>
        <p:blipFill>
          <a:blip r:embed="rId3" cstate="print"/>
          <a:srcRect/>
          <a:stretch>
            <a:fillRect/>
          </a:stretch>
        </p:blipFill>
        <p:spPr bwMode="auto">
          <a:xfrm>
            <a:off x="1676400" y="1828800"/>
            <a:ext cx="6972635" cy="4191000"/>
          </a:xfrm>
          <a:prstGeom prst="rect">
            <a:avLst/>
          </a:prstGeom>
          <a:noFill/>
          <a:ln w="9525">
            <a:noFill/>
            <a:miter lim="800000"/>
            <a:headEnd/>
            <a:tailEnd/>
          </a:ln>
          <a:effectLst/>
        </p:spPr>
      </p:pic>
      <p:pic>
        <p:nvPicPr>
          <p:cNvPr id="5" name="Picture 4"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Nasal Airway</a:t>
            </a:r>
            <a:endParaRPr lang="en-US" b="1" dirty="0"/>
          </a:p>
        </p:txBody>
      </p:sp>
      <p:pic>
        <p:nvPicPr>
          <p:cNvPr id="5123" name="Picture 3"/>
          <p:cNvPicPr>
            <a:picLocks noGrp="1" noChangeAspect="1" noChangeArrowheads="1"/>
          </p:cNvPicPr>
          <p:nvPr>
            <p:ph idx="1"/>
          </p:nvPr>
        </p:nvPicPr>
        <p:blipFill>
          <a:blip r:embed="rId3" cstate="print"/>
          <a:srcRect/>
          <a:stretch>
            <a:fillRect/>
          </a:stretch>
        </p:blipFill>
        <p:spPr bwMode="auto">
          <a:xfrm>
            <a:off x="1752599" y="1891922"/>
            <a:ext cx="6934201" cy="4173447"/>
          </a:xfrm>
          <a:prstGeom prst="rect">
            <a:avLst/>
          </a:prstGeom>
          <a:noFill/>
          <a:ln w="9525">
            <a:noFill/>
            <a:miter lim="800000"/>
            <a:headEnd/>
            <a:tailEnd/>
          </a:ln>
          <a:effectLst/>
        </p:spPr>
      </p:pic>
      <p:pic>
        <p:nvPicPr>
          <p:cNvPr id="9" name="Picture 8"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Oral Airway</a:t>
            </a:r>
            <a:endParaRPr lang="en-US" b="1" dirty="0"/>
          </a:p>
        </p:txBody>
      </p:sp>
      <p:pic>
        <p:nvPicPr>
          <p:cNvPr id="12292" name="Picture 4"/>
          <p:cNvPicPr>
            <a:picLocks noGrp="1" noChangeAspect="1" noChangeArrowheads="1"/>
          </p:cNvPicPr>
          <p:nvPr>
            <p:ph idx="1"/>
          </p:nvPr>
        </p:nvPicPr>
        <p:blipFill>
          <a:blip r:embed="rId3" cstate="print"/>
          <a:srcRect/>
          <a:stretch>
            <a:fillRect/>
          </a:stretch>
        </p:blipFill>
        <p:spPr bwMode="auto">
          <a:xfrm>
            <a:off x="1676400" y="1981200"/>
            <a:ext cx="7099412" cy="4267200"/>
          </a:xfrm>
          <a:prstGeom prst="rect">
            <a:avLst/>
          </a:prstGeom>
          <a:noFill/>
          <a:ln w="9525">
            <a:noFill/>
            <a:miter lim="800000"/>
            <a:headEnd/>
            <a:tailEnd/>
          </a:ln>
          <a:effectLst/>
        </p:spPr>
      </p:pic>
      <p:pic>
        <p:nvPicPr>
          <p:cNvPr id="9" name="Picture 8"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Pulse Oximeter</a:t>
            </a:r>
            <a:endParaRPr lang="en-US" b="1"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1676399" y="1828800"/>
            <a:ext cx="7089973" cy="4267200"/>
          </a:xfrm>
          <a:prstGeom prst="rect">
            <a:avLst/>
          </a:prstGeom>
          <a:noFill/>
          <a:ln w="9525">
            <a:noFill/>
            <a:miter lim="800000"/>
            <a:headEnd/>
            <a:tailEnd/>
          </a:ln>
          <a:effectLst/>
        </p:spPr>
      </p:pic>
      <p:pic>
        <p:nvPicPr>
          <p:cNvPr id="6" name="Picture 5"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ctrTitle"/>
          </p:nvPr>
        </p:nvSpPr>
        <p:spPr>
          <a:xfrm>
            <a:off x="1600200" y="1371600"/>
            <a:ext cx="7543800" cy="1143000"/>
          </a:xfrm>
        </p:spPr>
        <p:txBody>
          <a:bodyPr/>
          <a:lstStyle/>
          <a:p>
            <a:pPr eaLnBrk="1" hangingPunct="1"/>
            <a:r>
              <a:rPr lang="en-US" sz="3600" dirty="0" smtClean="0"/>
              <a:t/>
            </a:r>
            <a:br>
              <a:rPr lang="en-US" sz="3600" dirty="0" smtClean="0"/>
            </a:br>
            <a:r>
              <a:rPr lang="en-US" sz="4000" dirty="0" smtClean="0"/>
              <a:t>EMS Agency Survey:</a:t>
            </a:r>
            <a:r>
              <a:rPr lang="en-US" sz="3600" dirty="0" smtClean="0"/>
              <a:t/>
            </a:r>
            <a:br>
              <a:rPr lang="en-US" sz="3600" dirty="0" smtClean="0"/>
            </a:br>
            <a:r>
              <a:rPr lang="en-US" sz="3600" b="0" dirty="0" smtClean="0"/>
              <a:t>Equipment</a:t>
            </a:r>
            <a:r>
              <a:rPr lang="en-US" dirty="0" smtClean="0"/>
              <a:t/>
            </a:r>
            <a:br>
              <a:rPr lang="en-US" dirty="0" smtClean="0"/>
            </a:br>
            <a:endParaRPr lang="en-US" dirty="0" smtClean="0"/>
          </a:p>
        </p:txBody>
      </p:sp>
      <p:pic>
        <p:nvPicPr>
          <p:cNvPr id="15362" name="Picture 5" descr="emsc_bear"/>
          <p:cNvPicPr>
            <a:picLocks noChangeAspect="1" noChangeArrowheads="1"/>
          </p:cNvPicPr>
          <p:nvPr/>
        </p:nvPicPr>
        <p:blipFill>
          <a:blip r:embed="rId3" cstate="print"/>
          <a:srcRect/>
          <a:stretch>
            <a:fillRect/>
          </a:stretch>
        </p:blipFill>
        <p:spPr bwMode="auto">
          <a:xfrm>
            <a:off x="152400" y="1143000"/>
            <a:ext cx="1295400" cy="1295400"/>
          </a:xfrm>
          <a:prstGeom prst="rect">
            <a:avLst/>
          </a:prstGeom>
          <a:noFill/>
          <a:ln w="9525">
            <a:noFill/>
            <a:miter lim="800000"/>
            <a:headEnd/>
            <a:tailEnd/>
          </a:ln>
        </p:spPr>
      </p:pic>
      <p:sp>
        <p:nvSpPr>
          <p:cNvPr id="15363" name="TextBox 4"/>
          <p:cNvSpPr txBox="1">
            <a:spLocks noChangeArrowheads="1"/>
          </p:cNvSpPr>
          <p:nvPr/>
        </p:nvSpPr>
        <p:spPr bwMode="auto">
          <a:xfrm>
            <a:off x="3124200" y="5410200"/>
            <a:ext cx="4800600" cy="904863"/>
          </a:xfrm>
          <a:prstGeom prst="rect">
            <a:avLst/>
          </a:prstGeom>
          <a:noFill/>
          <a:ln w="9525">
            <a:noFill/>
            <a:miter lim="800000"/>
            <a:headEnd/>
            <a:tailEnd/>
          </a:ln>
        </p:spPr>
        <p:txBody>
          <a:bodyPr wrap="square">
            <a:spAutoFit/>
          </a:bodyPr>
          <a:lstStyle/>
          <a:p>
            <a:pPr algn="ctr" eaLnBrk="0" hangingPunct="0">
              <a:lnSpc>
                <a:spcPct val="80000"/>
              </a:lnSpc>
            </a:pPr>
            <a:r>
              <a:rPr lang="en-US" sz="3600" b="1" dirty="0" smtClean="0">
                <a:cs typeface="ＭＳ Ｐゴシック"/>
              </a:rPr>
              <a:t>Advanced Airway</a:t>
            </a:r>
            <a:endParaRPr lang="en-US" sz="3600" b="1" dirty="0">
              <a:cs typeface="ＭＳ Ｐゴシック"/>
            </a:endParaRPr>
          </a:p>
          <a:p>
            <a:pPr eaLnBrk="0" hangingPunct="0"/>
            <a:endParaRPr lang="en-US" dirty="0">
              <a:cs typeface="ＭＳ Ｐゴシック"/>
            </a:endParaRPr>
          </a:p>
        </p:txBody>
      </p:sp>
      <p:pic>
        <p:nvPicPr>
          <p:cNvPr id="6" name="Picture 5" descr="texas.jpg"/>
          <p:cNvPicPr>
            <a:picLocks noChangeAspect="1"/>
          </p:cNvPicPr>
          <p:nvPr/>
        </p:nvPicPr>
        <p:blipFill>
          <a:blip r:embed="rId4" cstate="print"/>
          <a:srcRect/>
          <a:stretch>
            <a:fillRect/>
          </a:stretch>
        </p:blipFill>
        <p:spPr bwMode="auto">
          <a:xfrm>
            <a:off x="4191000" y="2590800"/>
            <a:ext cx="2514600" cy="2561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Miller Laryngoscope Blades*</a:t>
            </a:r>
            <a:endParaRPr lang="en-US" b="1" dirty="0"/>
          </a:p>
        </p:txBody>
      </p:sp>
      <p:pic>
        <p:nvPicPr>
          <p:cNvPr id="18435" name="Picture 3"/>
          <p:cNvPicPr>
            <a:picLocks noChangeAspect="1" noChangeArrowheads="1"/>
          </p:cNvPicPr>
          <p:nvPr/>
        </p:nvPicPr>
        <p:blipFill>
          <a:blip r:embed="rId3" cstate="print"/>
          <a:srcRect/>
          <a:stretch>
            <a:fillRect/>
          </a:stretch>
        </p:blipFill>
        <p:spPr bwMode="auto">
          <a:xfrm>
            <a:off x="1752600" y="1981200"/>
            <a:ext cx="6846426" cy="4121150"/>
          </a:xfrm>
          <a:prstGeom prst="rect">
            <a:avLst/>
          </a:prstGeom>
          <a:noFill/>
          <a:ln w="9525">
            <a:noFill/>
            <a:miter lim="800000"/>
            <a:headEnd/>
            <a:tailEnd/>
          </a:ln>
          <a:effectLst/>
        </p:spPr>
      </p:pic>
      <p:sp>
        <p:nvSpPr>
          <p:cNvPr id="9" name="TextBox 8"/>
          <p:cNvSpPr txBox="1"/>
          <p:nvPr/>
        </p:nvSpPr>
        <p:spPr>
          <a:xfrm>
            <a:off x="7086600" y="6519446"/>
            <a:ext cx="2057400" cy="338554"/>
          </a:xfrm>
          <a:prstGeom prst="rect">
            <a:avLst/>
          </a:prstGeom>
          <a:noFill/>
        </p:spPr>
        <p:txBody>
          <a:bodyPr wrap="square" rtlCol="0">
            <a:spAutoFit/>
          </a:bodyPr>
          <a:lstStyle/>
          <a:p>
            <a:r>
              <a:rPr lang="en-US" sz="1600" b="1" dirty="0" smtClean="0">
                <a:solidFill>
                  <a:srgbClr val="203162"/>
                </a:solidFill>
              </a:rPr>
              <a:t>*ALS Vehicles Only</a:t>
            </a:r>
            <a:endParaRPr lang="en-US" sz="1600" b="1" dirty="0">
              <a:solidFill>
                <a:srgbClr val="203162"/>
              </a:solidFill>
            </a:endParaRPr>
          </a:p>
        </p:txBody>
      </p:sp>
      <p:pic>
        <p:nvPicPr>
          <p:cNvPr id="10" name="Picture 9"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Curved Laryngoscope Blades*</a:t>
            </a:r>
            <a:endParaRPr lang="en-US" b="1" dirty="0"/>
          </a:p>
        </p:txBody>
      </p:sp>
      <p:pic>
        <p:nvPicPr>
          <p:cNvPr id="4" name="Content Placeholder 3"/>
          <p:cNvPicPr>
            <a:picLocks noGrp="1" noChangeAspect="1"/>
          </p:cNvPicPr>
          <p:nvPr>
            <p:ph idx="1"/>
          </p:nvPr>
        </p:nvPicPr>
        <p:blipFill>
          <a:blip r:embed="rId3" cstate="print"/>
          <a:stretch>
            <a:fillRect/>
          </a:stretch>
        </p:blipFill>
        <p:spPr>
          <a:xfrm>
            <a:off x="1981199" y="2133600"/>
            <a:ext cx="6735459" cy="4053831"/>
          </a:xfrm>
          <a:prstGeom prst="rect">
            <a:avLst/>
          </a:prstGeom>
        </p:spPr>
      </p:pic>
      <p:sp>
        <p:nvSpPr>
          <p:cNvPr id="5" name="TextBox 4"/>
          <p:cNvSpPr txBox="1"/>
          <p:nvPr/>
        </p:nvSpPr>
        <p:spPr>
          <a:xfrm>
            <a:off x="7086600" y="6519446"/>
            <a:ext cx="2057400" cy="338554"/>
          </a:xfrm>
          <a:prstGeom prst="rect">
            <a:avLst/>
          </a:prstGeom>
          <a:noFill/>
        </p:spPr>
        <p:txBody>
          <a:bodyPr wrap="square" rtlCol="0">
            <a:spAutoFit/>
          </a:bodyPr>
          <a:lstStyle/>
          <a:p>
            <a:r>
              <a:rPr lang="en-US" sz="1600" b="1" dirty="0" smtClean="0">
                <a:solidFill>
                  <a:srgbClr val="203162"/>
                </a:solidFill>
              </a:rPr>
              <a:t>*ALS Vehicles Only</a:t>
            </a:r>
            <a:endParaRPr lang="en-US" sz="1600" b="1" dirty="0">
              <a:solidFill>
                <a:srgbClr val="203162"/>
              </a:solidFill>
            </a:endParaRPr>
          </a:p>
        </p:txBody>
      </p:sp>
      <p:pic>
        <p:nvPicPr>
          <p:cNvPr id="6" name="Picture 5"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Magill Forceps* </a:t>
            </a:r>
            <a:endParaRPr lang="en-US" b="1" dirty="0"/>
          </a:p>
        </p:txBody>
      </p:sp>
      <p:pic>
        <p:nvPicPr>
          <p:cNvPr id="20482" name="Picture 2"/>
          <p:cNvPicPr>
            <a:picLocks noGrp="1" noChangeAspect="1" noChangeArrowheads="1"/>
          </p:cNvPicPr>
          <p:nvPr>
            <p:ph idx="1"/>
          </p:nvPr>
        </p:nvPicPr>
        <p:blipFill>
          <a:blip r:embed="rId3" cstate="print"/>
          <a:srcRect/>
          <a:stretch>
            <a:fillRect/>
          </a:stretch>
        </p:blipFill>
        <p:spPr bwMode="auto">
          <a:xfrm>
            <a:off x="1752600" y="1981200"/>
            <a:ext cx="6784686" cy="4083459"/>
          </a:xfrm>
          <a:prstGeom prst="rect">
            <a:avLst/>
          </a:prstGeom>
          <a:noFill/>
          <a:ln w="9525">
            <a:noFill/>
            <a:miter lim="800000"/>
            <a:headEnd/>
            <a:tailEnd/>
          </a:ln>
          <a:effectLst/>
        </p:spPr>
      </p:pic>
      <p:pic>
        <p:nvPicPr>
          <p:cNvPr id="5" name="Picture 4"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
        <p:nvSpPr>
          <p:cNvPr id="6" name="TextBox 5"/>
          <p:cNvSpPr txBox="1"/>
          <p:nvPr/>
        </p:nvSpPr>
        <p:spPr>
          <a:xfrm>
            <a:off x="7086600" y="6519446"/>
            <a:ext cx="2057400" cy="338554"/>
          </a:xfrm>
          <a:prstGeom prst="rect">
            <a:avLst/>
          </a:prstGeom>
          <a:noFill/>
        </p:spPr>
        <p:txBody>
          <a:bodyPr wrap="square" rtlCol="0">
            <a:spAutoFit/>
          </a:bodyPr>
          <a:lstStyle/>
          <a:p>
            <a:r>
              <a:rPr lang="en-US" sz="1600" b="1" dirty="0" smtClean="0">
                <a:solidFill>
                  <a:srgbClr val="203162"/>
                </a:solidFill>
              </a:rPr>
              <a:t>*ALS Vehicles Only</a:t>
            </a:r>
            <a:endParaRPr lang="en-US" sz="1600" b="1" dirty="0">
              <a:solidFill>
                <a:srgbClr val="20316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524000" y="685800"/>
            <a:ext cx="7391400" cy="914400"/>
          </a:xfrm>
        </p:spPr>
        <p:txBody>
          <a:bodyPr/>
          <a:lstStyle/>
          <a:p>
            <a:pPr eaLnBrk="1" hangingPunct="1"/>
            <a:r>
              <a:rPr lang="en-US" sz="3600" b="1" dirty="0" smtClean="0"/>
              <a:t>Background: </a:t>
            </a:r>
            <a:br>
              <a:rPr lang="en-US" sz="3600" b="1" dirty="0" smtClean="0"/>
            </a:br>
            <a:r>
              <a:rPr lang="en-US" sz="3600" b="1" dirty="0" smtClean="0"/>
              <a:t>EMSC Performance Measures</a:t>
            </a:r>
            <a:endParaRPr lang="en-US" sz="12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8" name="Content Placeholder 2"/>
          <p:cNvSpPr>
            <a:spLocks noGrp="1"/>
          </p:cNvSpPr>
          <p:nvPr>
            <p:ph idx="1"/>
          </p:nvPr>
        </p:nvSpPr>
        <p:spPr>
          <a:xfrm>
            <a:off x="1524000" y="1752600"/>
            <a:ext cx="7391400" cy="4876800"/>
          </a:xfrm>
        </p:spPr>
        <p:txBody>
          <a:bodyPr/>
          <a:lstStyle/>
          <a:p>
            <a:r>
              <a:rPr lang="en-US" sz="2400" dirty="0" smtClean="0"/>
              <a:t>To measure the degree to which States/Territories have ensured the operational capacity to provide pediatric emergency care by assessing the percentage of </a:t>
            </a:r>
            <a:r>
              <a:rPr lang="en-US" sz="2400" b="1" dirty="0" smtClean="0">
                <a:solidFill>
                  <a:srgbClr val="C00000"/>
                </a:solidFill>
              </a:rPr>
              <a:t>hospitals</a:t>
            </a:r>
            <a:r>
              <a:rPr lang="en-US" sz="2400" dirty="0" smtClean="0"/>
              <a:t> that have written</a:t>
            </a:r>
          </a:p>
          <a:p>
            <a:r>
              <a:rPr lang="en-US" sz="2800" dirty="0" smtClean="0"/>
              <a:t>Pediatric interfacility transfer guidelines (#76)</a:t>
            </a:r>
          </a:p>
          <a:p>
            <a:r>
              <a:rPr lang="en-US" sz="2800" dirty="0" smtClean="0"/>
              <a:t>Pediatric interfacility transfer agreements (#77)</a:t>
            </a:r>
            <a:endParaRPr lang="en-US"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End-tidal CO2 Detector* </a:t>
            </a:r>
            <a:endParaRPr lang="en-US" b="1" dirty="0"/>
          </a:p>
        </p:txBody>
      </p:sp>
      <p:pic>
        <p:nvPicPr>
          <p:cNvPr id="21506" name="Picture 2"/>
          <p:cNvPicPr>
            <a:picLocks noGrp="1" noChangeAspect="1" noChangeArrowheads="1"/>
          </p:cNvPicPr>
          <p:nvPr>
            <p:ph idx="1"/>
          </p:nvPr>
        </p:nvPicPr>
        <p:blipFill>
          <a:blip r:embed="rId3" cstate="print"/>
          <a:srcRect/>
          <a:stretch>
            <a:fillRect/>
          </a:stretch>
        </p:blipFill>
        <p:spPr bwMode="auto">
          <a:xfrm>
            <a:off x="1828801" y="2133600"/>
            <a:ext cx="6836758" cy="4114800"/>
          </a:xfrm>
          <a:prstGeom prst="rect">
            <a:avLst/>
          </a:prstGeom>
          <a:noFill/>
          <a:ln w="9525">
            <a:noFill/>
            <a:miter lim="800000"/>
            <a:headEnd/>
            <a:tailEnd/>
          </a:ln>
          <a:effectLst/>
        </p:spPr>
      </p:pic>
      <p:pic>
        <p:nvPicPr>
          <p:cNvPr id="5" name="Picture 4"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
        <p:nvSpPr>
          <p:cNvPr id="6" name="TextBox 5"/>
          <p:cNvSpPr txBox="1"/>
          <p:nvPr/>
        </p:nvSpPr>
        <p:spPr>
          <a:xfrm>
            <a:off x="7086600" y="6519446"/>
            <a:ext cx="2057400" cy="338554"/>
          </a:xfrm>
          <a:prstGeom prst="rect">
            <a:avLst/>
          </a:prstGeom>
          <a:noFill/>
        </p:spPr>
        <p:txBody>
          <a:bodyPr wrap="square" rtlCol="0">
            <a:spAutoFit/>
          </a:bodyPr>
          <a:lstStyle/>
          <a:p>
            <a:r>
              <a:rPr lang="en-US" sz="1600" b="1" dirty="0" smtClean="0">
                <a:solidFill>
                  <a:srgbClr val="203162"/>
                </a:solidFill>
              </a:rPr>
              <a:t>*ALS Vehicles Only</a:t>
            </a:r>
            <a:endParaRPr lang="en-US" sz="1600" b="1" dirty="0">
              <a:solidFill>
                <a:srgbClr val="203162"/>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848600" cy="1143000"/>
          </a:xfrm>
        </p:spPr>
        <p:txBody>
          <a:bodyPr/>
          <a:lstStyle/>
          <a:p>
            <a:pPr algn="l"/>
            <a:r>
              <a:rPr lang="en-US" sz="4000" b="1" dirty="0" smtClean="0"/>
              <a:t>Un/Cuffed Endotracheal Tubes* </a:t>
            </a:r>
            <a:endParaRPr lang="en-US" sz="4000" b="1" dirty="0"/>
          </a:p>
        </p:txBody>
      </p:sp>
      <p:pic>
        <p:nvPicPr>
          <p:cNvPr id="27650" name="Picture 2"/>
          <p:cNvPicPr>
            <a:picLocks noGrp="1" noChangeAspect="1" noChangeArrowheads="1"/>
          </p:cNvPicPr>
          <p:nvPr>
            <p:ph idx="1"/>
          </p:nvPr>
        </p:nvPicPr>
        <p:blipFill>
          <a:blip r:embed="rId3" cstate="print"/>
          <a:srcRect/>
          <a:stretch>
            <a:fillRect/>
          </a:stretch>
        </p:blipFill>
        <p:spPr bwMode="auto">
          <a:xfrm>
            <a:off x="1524000" y="2111800"/>
            <a:ext cx="7340285" cy="3984199"/>
          </a:xfrm>
          <a:prstGeom prst="rect">
            <a:avLst/>
          </a:prstGeom>
          <a:noFill/>
          <a:ln w="9525">
            <a:noFill/>
            <a:miter lim="800000"/>
            <a:headEnd/>
            <a:tailEnd/>
          </a:ln>
          <a:effectLst/>
        </p:spPr>
      </p:pic>
      <p:sp>
        <p:nvSpPr>
          <p:cNvPr id="5" name="TextBox 4"/>
          <p:cNvSpPr txBox="1"/>
          <p:nvPr/>
        </p:nvSpPr>
        <p:spPr>
          <a:xfrm>
            <a:off x="7086600" y="6519446"/>
            <a:ext cx="2057400" cy="338554"/>
          </a:xfrm>
          <a:prstGeom prst="rect">
            <a:avLst/>
          </a:prstGeom>
          <a:noFill/>
        </p:spPr>
        <p:txBody>
          <a:bodyPr wrap="square" rtlCol="0">
            <a:spAutoFit/>
          </a:bodyPr>
          <a:lstStyle/>
          <a:p>
            <a:r>
              <a:rPr lang="en-US" sz="1600" b="1" dirty="0" smtClean="0">
                <a:solidFill>
                  <a:srgbClr val="203162"/>
                </a:solidFill>
              </a:rPr>
              <a:t>*ALS Vehicles Only</a:t>
            </a:r>
            <a:endParaRPr lang="en-US" sz="1600" b="1" dirty="0">
              <a:solidFill>
                <a:srgbClr val="203162"/>
              </a:solidFill>
            </a:endParaRPr>
          </a:p>
        </p:txBody>
      </p:sp>
      <p:pic>
        <p:nvPicPr>
          <p:cNvPr id="6" name="Picture 5"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ctrTitle"/>
          </p:nvPr>
        </p:nvSpPr>
        <p:spPr>
          <a:xfrm>
            <a:off x="1600200" y="1371600"/>
            <a:ext cx="7543800" cy="1143000"/>
          </a:xfrm>
        </p:spPr>
        <p:txBody>
          <a:bodyPr/>
          <a:lstStyle/>
          <a:p>
            <a:pPr eaLnBrk="1" hangingPunct="1"/>
            <a:r>
              <a:rPr lang="en-US" sz="3600" dirty="0" smtClean="0"/>
              <a:t/>
            </a:r>
            <a:br>
              <a:rPr lang="en-US" sz="3600" dirty="0" smtClean="0"/>
            </a:br>
            <a:r>
              <a:rPr lang="en-US" sz="4000" dirty="0" smtClean="0"/>
              <a:t>EMS Agency Survey:</a:t>
            </a:r>
            <a:r>
              <a:rPr lang="en-US" sz="3600" dirty="0" smtClean="0"/>
              <a:t/>
            </a:r>
            <a:br>
              <a:rPr lang="en-US" sz="3600" dirty="0" smtClean="0"/>
            </a:br>
            <a:r>
              <a:rPr lang="en-US" sz="3600" b="0" dirty="0" smtClean="0"/>
              <a:t>Equipment</a:t>
            </a:r>
            <a:r>
              <a:rPr lang="en-US" dirty="0" smtClean="0"/>
              <a:t/>
            </a:r>
            <a:br>
              <a:rPr lang="en-US" dirty="0" smtClean="0"/>
            </a:br>
            <a:endParaRPr lang="en-US" dirty="0" smtClean="0"/>
          </a:p>
        </p:txBody>
      </p:sp>
      <p:pic>
        <p:nvPicPr>
          <p:cNvPr id="15362" name="Picture 5" descr="emsc_bear"/>
          <p:cNvPicPr>
            <a:picLocks noChangeAspect="1" noChangeArrowheads="1"/>
          </p:cNvPicPr>
          <p:nvPr/>
        </p:nvPicPr>
        <p:blipFill>
          <a:blip r:embed="rId3" cstate="print"/>
          <a:srcRect/>
          <a:stretch>
            <a:fillRect/>
          </a:stretch>
        </p:blipFill>
        <p:spPr bwMode="auto">
          <a:xfrm>
            <a:off x="152400" y="1143000"/>
            <a:ext cx="1295400" cy="1295400"/>
          </a:xfrm>
          <a:prstGeom prst="rect">
            <a:avLst/>
          </a:prstGeom>
          <a:noFill/>
          <a:ln w="9525">
            <a:noFill/>
            <a:miter lim="800000"/>
            <a:headEnd/>
            <a:tailEnd/>
          </a:ln>
        </p:spPr>
      </p:pic>
      <p:sp>
        <p:nvSpPr>
          <p:cNvPr id="15363" name="TextBox 4"/>
          <p:cNvSpPr txBox="1">
            <a:spLocks noChangeArrowheads="1"/>
          </p:cNvSpPr>
          <p:nvPr/>
        </p:nvSpPr>
        <p:spPr bwMode="auto">
          <a:xfrm>
            <a:off x="3124200" y="5410200"/>
            <a:ext cx="4800600" cy="904863"/>
          </a:xfrm>
          <a:prstGeom prst="rect">
            <a:avLst/>
          </a:prstGeom>
          <a:noFill/>
          <a:ln w="9525">
            <a:noFill/>
            <a:miter lim="800000"/>
            <a:headEnd/>
            <a:tailEnd/>
          </a:ln>
        </p:spPr>
        <p:txBody>
          <a:bodyPr wrap="square">
            <a:spAutoFit/>
          </a:bodyPr>
          <a:lstStyle/>
          <a:p>
            <a:pPr algn="ctr" eaLnBrk="0" hangingPunct="0">
              <a:lnSpc>
                <a:spcPct val="80000"/>
              </a:lnSpc>
            </a:pPr>
            <a:r>
              <a:rPr lang="en-US" sz="3600" b="1" dirty="0" smtClean="0">
                <a:cs typeface="ＭＳ Ｐゴシック"/>
              </a:rPr>
              <a:t>Cardiovascular</a:t>
            </a:r>
            <a:endParaRPr lang="en-US" sz="3600" b="1" dirty="0">
              <a:cs typeface="ＭＳ Ｐゴシック"/>
            </a:endParaRPr>
          </a:p>
          <a:p>
            <a:pPr eaLnBrk="0" hangingPunct="0"/>
            <a:endParaRPr lang="en-US" dirty="0">
              <a:cs typeface="ＭＳ Ｐゴシック"/>
            </a:endParaRPr>
          </a:p>
        </p:txBody>
      </p:sp>
      <p:pic>
        <p:nvPicPr>
          <p:cNvPr id="6" name="Picture 5" descr="texas.jpg"/>
          <p:cNvPicPr>
            <a:picLocks noChangeAspect="1"/>
          </p:cNvPicPr>
          <p:nvPr/>
        </p:nvPicPr>
        <p:blipFill>
          <a:blip r:embed="rId4" cstate="print"/>
          <a:srcRect/>
          <a:stretch>
            <a:fillRect/>
          </a:stretch>
        </p:blipFill>
        <p:spPr bwMode="auto">
          <a:xfrm>
            <a:off x="4191000" y="2590800"/>
            <a:ext cx="2514600" cy="2561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Blood Pressure Cuff </a:t>
            </a:r>
            <a:endParaRPr lang="en-US" b="1" dirty="0"/>
          </a:p>
        </p:txBody>
      </p:sp>
      <p:pic>
        <p:nvPicPr>
          <p:cNvPr id="15362" name="Picture 2"/>
          <p:cNvPicPr>
            <a:picLocks noGrp="1" noChangeAspect="1" noChangeArrowheads="1"/>
          </p:cNvPicPr>
          <p:nvPr>
            <p:ph idx="1"/>
          </p:nvPr>
        </p:nvPicPr>
        <p:blipFill>
          <a:blip r:embed="rId3" cstate="print"/>
          <a:srcRect/>
          <a:stretch>
            <a:fillRect/>
          </a:stretch>
        </p:blipFill>
        <p:spPr bwMode="auto">
          <a:xfrm>
            <a:off x="1676400" y="1828800"/>
            <a:ext cx="6937085" cy="4175184"/>
          </a:xfrm>
          <a:prstGeom prst="rect">
            <a:avLst/>
          </a:prstGeom>
          <a:noFill/>
          <a:ln w="9525">
            <a:noFill/>
            <a:miter lim="800000"/>
            <a:headEnd/>
            <a:tailEnd/>
          </a:ln>
          <a:effectLst/>
        </p:spPr>
      </p:pic>
      <p:pic>
        <p:nvPicPr>
          <p:cNvPr id="5" name="Picture 4"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Automated External Defibrillator </a:t>
            </a:r>
            <a:endParaRPr lang="en-US" b="1" dirty="0"/>
          </a:p>
        </p:txBody>
      </p:sp>
      <p:pic>
        <p:nvPicPr>
          <p:cNvPr id="16386" name="Picture 2"/>
          <p:cNvPicPr>
            <a:picLocks noGrp="1" noChangeAspect="1" noChangeArrowheads="1"/>
          </p:cNvPicPr>
          <p:nvPr>
            <p:ph idx="1"/>
          </p:nvPr>
        </p:nvPicPr>
        <p:blipFill>
          <a:blip r:embed="rId3" cstate="print"/>
          <a:srcRect/>
          <a:stretch>
            <a:fillRect/>
          </a:stretch>
        </p:blipFill>
        <p:spPr bwMode="auto">
          <a:xfrm>
            <a:off x="1676400" y="1996306"/>
            <a:ext cx="6781800" cy="4081722"/>
          </a:xfrm>
          <a:prstGeom prst="rect">
            <a:avLst/>
          </a:prstGeom>
          <a:noFill/>
          <a:ln w="9525">
            <a:noFill/>
            <a:miter lim="800000"/>
            <a:headEnd/>
            <a:tailEnd/>
          </a:ln>
          <a:effectLst/>
        </p:spPr>
      </p:pic>
      <p:pic>
        <p:nvPicPr>
          <p:cNvPr id="6" name="Picture 5"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Defibrillator with Pads* </a:t>
            </a:r>
            <a:endParaRPr lang="en-US" b="1" dirty="0"/>
          </a:p>
        </p:txBody>
      </p:sp>
      <p:pic>
        <p:nvPicPr>
          <p:cNvPr id="25602" name="Picture 2"/>
          <p:cNvPicPr>
            <a:picLocks noGrp="1" noChangeAspect="1" noChangeArrowheads="1"/>
          </p:cNvPicPr>
          <p:nvPr>
            <p:ph idx="1"/>
          </p:nvPr>
        </p:nvPicPr>
        <p:blipFill>
          <a:blip r:embed="rId3" cstate="print"/>
          <a:srcRect/>
          <a:stretch>
            <a:fillRect/>
          </a:stretch>
        </p:blipFill>
        <p:spPr bwMode="auto">
          <a:xfrm>
            <a:off x="1752600" y="1892214"/>
            <a:ext cx="6858000" cy="4127585"/>
          </a:xfrm>
          <a:prstGeom prst="rect">
            <a:avLst/>
          </a:prstGeom>
          <a:noFill/>
          <a:ln w="9525">
            <a:noFill/>
            <a:miter lim="800000"/>
            <a:headEnd/>
            <a:tailEnd/>
          </a:ln>
          <a:effectLst/>
        </p:spPr>
      </p:pic>
      <p:sp>
        <p:nvSpPr>
          <p:cNvPr id="5" name="TextBox 4"/>
          <p:cNvSpPr txBox="1"/>
          <p:nvPr/>
        </p:nvSpPr>
        <p:spPr>
          <a:xfrm>
            <a:off x="7086600" y="6519446"/>
            <a:ext cx="2057400" cy="338554"/>
          </a:xfrm>
          <a:prstGeom prst="rect">
            <a:avLst/>
          </a:prstGeom>
          <a:noFill/>
        </p:spPr>
        <p:txBody>
          <a:bodyPr wrap="square" rtlCol="0">
            <a:spAutoFit/>
          </a:bodyPr>
          <a:lstStyle/>
          <a:p>
            <a:r>
              <a:rPr lang="en-US" sz="1600" b="1" dirty="0" smtClean="0">
                <a:solidFill>
                  <a:srgbClr val="203162"/>
                </a:solidFill>
              </a:rPr>
              <a:t>*ALS Vehicles Only</a:t>
            </a:r>
            <a:endParaRPr lang="en-US" sz="1600" b="1" dirty="0">
              <a:solidFill>
                <a:srgbClr val="203162"/>
              </a:solidFill>
            </a:endParaRPr>
          </a:p>
        </p:txBody>
      </p:sp>
      <p:pic>
        <p:nvPicPr>
          <p:cNvPr id="6" name="Picture 5"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848600" cy="1143000"/>
          </a:xfrm>
        </p:spPr>
        <p:txBody>
          <a:bodyPr/>
          <a:lstStyle/>
          <a:p>
            <a:pPr algn="l"/>
            <a:r>
              <a:rPr lang="en-US" sz="4200" b="1" dirty="0" smtClean="0"/>
              <a:t>Cardiac Pacing Pads/Cables* </a:t>
            </a:r>
            <a:endParaRPr lang="en-US" sz="4200" b="1" dirty="0"/>
          </a:p>
        </p:txBody>
      </p:sp>
      <p:pic>
        <p:nvPicPr>
          <p:cNvPr id="26626" name="Picture 2"/>
          <p:cNvPicPr>
            <a:picLocks noChangeAspect="1" noChangeArrowheads="1"/>
          </p:cNvPicPr>
          <p:nvPr/>
        </p:nvPicPr>
        <p:blipFill>
          <a:blip r:embed="rId3" cstate="print"/>
          <a:srcRect/>
          <a:stretch>
            <a:fillRect/>
          </a:stretch>
        </p:blipFill>
        <p:spPr bwMode="auto">
          <a:xfrm>
            <a:off x="1752600" y="1981200"/>
            <a:ext cx="6846427" cy="4121150"/>
          </a:xfrm>
          <a:prstGeom prst="rect">
            <a:avLst/>
          </a:prstGeom>
          <a:noFill/>
          <a:ln w="9525">
            <a:noFill/>
            <a:miter lim="800000"/>
            <a:headEnd/>
            <a:tailEnd/>
          </a:ln>
          <a:effectLst/>
        </p:spPr>
      </p:pic>
      <p:sp>
        <p:nvSpPr>
          <p:cNvPr id="5" name="TextBox 4"/>
          <p:cNvSpPr txBox="1"/>
          <p:nvPr/>
        </p:nvSpPr>
        <p:spPr>
          <a:xfrm>
            <a:off x="7086600" y="6519446"/>
            <a:ext cx="2057400" cy="338554"/>
          </a:xfrm>
          <a:prstGeom prst="rect">
            <a:avLst/>
          </a:prstGeom>
          <a:noFill/>
        </p:spPr>
        <p:txBody>
          <a:bodyPr wrap="square" rtlCol="0">
            <a:spAutoFit/>
          </a:bodyPr>
          <a:lstStyle/>
          <a:p>
            <a:r>
              <a:rPr lang="en-US" sz="1600" b="1" dirty="0" smtClean="0">
                <a:solidFill>
                  <a:srgbClr val="203162"/>
                </a:solidFill>
              </a:rPr>
              <a:t>*ALS Vehicles Only</a:t>
            </a:r>
            <a:endParaRPr lang="en-US" sz="1600" b="1" dirty="0">
              <a:solidFill>
                <a:srgbClr val="203162"/>
              </a:solidFill>
            </a:endParaRPr>
          </a:p>
        </p:txBody>
      </p:sp>
      <p:pic>
        <p:nvPicPr>
          <p:cNvPr id="6" name="Picture 5"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ctrTitle"/>
          </p:nvPr>
        </p:nvSpPr>
        <p:spPr>
          <a:xfrm>
            <a:off x="1600200" y="1371600"/>
            <a:ext cx="7543800" cy="1143000"/>
          </a:xfrm>
        </p:spPr>
        <p:txBody>
          <a:bodyPr/>
          <a:lstStyle/>
          <a:p>
            <a:pPr eaLnBrk="1" hangingPunct="1"/>
            <a:r>
              <a:rPr lang="en-US" sz="3600" dirty="0" smtClean="0"/>
              <a:t/>
            </a:r>
            <a:br>
              <a:rPr lang="en-US" sz="3600" dirty="0" smtClean="0"/>
            </a:br>
            <a:r>
              <a:rPr lang="en-US" sz="4000" dirty="0" smtClean="0"/>
              <a:t>EMS Agency Survey:</a:t>
            </a:r>
            <a:r>
              <a:rPr lang="en-US" sz="3600" dirty="0" smtClean="0"/>
              <a:t/>
            </a:r>
            <a:br>
              <a:rPr lang="en-US" sz="3600" dirty="0" smtClean="0"/>
            </a:br>
            <a:r>
              <a:rPr lang="en-US" sz="3600" b="0" dirty="0" smtClean="0"/>
              <a:t>Equipment</a:t>
            </a:r>
            <a:r>
              <a:rPr lang="en-US" dirty="0" smtClean="0"/>
              <a:t/>
            </a:r>
            <a:br>
              <a:rPr lang="en-US" dirty="0" smtClean="0"/>
            </a:br>
            <a:endParaRPr lang="en-US" dirty="0" smtClean="0"/>
          </a:p>
        </p:txBody>
      </p:sp>
      <p:pic>
        <p:nvPicPr>
          <p:cNvPr id="15362" name="Picture 5" descr="emsc_bear"/>
          <p:cNvPicPr>
            <a:picLocks noChangeAspect="1" noChangeArrowheads="1"/>
          </p:cNvPicPr>
          <p:nvPr/>
        </p:nvPicPr>
        <p:blipFill>
          <a:blip r:embed="rId3" cstate="print"/>
          <a:srcRect/>
          <a:stretch>
            <a:fillRect/>
          </a:stretch>
        </p:blipFill>
        <p:spPr bwMode="auto">
          <a:xfrm>
            <a:off x="152400" y="1143000"/>
            <a:ext cx="1295400" cy="1295400"/>
          </a:xfrm>
          <a:prstGeom prst="rect">
            <a:avLst/>
          </a:prstGeom>
          <a:noFill/>
          <a:ln w="9525">
            <a:noFill/>
            <a:miter lim="800000"/>
            <a:headEnd/>
            <a:tailEnd/>
          </a:ln>
        </p:spPr>
      </p:pic>
      <p:sp>
        <p:nvSpPr>
          <p:cNvPr id="15363" name="TextBox 4"/>
          <p:cNvSpPr txBox="1">
            <a:spLocks noChangeArrowheads="1"/>
          </p:cNvSpPr>
          <p:nvPr/>
        </p:nvSpPr>
        <p:spPr bwMode="auto">
          <a:xfrm>
            <a:off x="3124200" y="5410200"/>
            <a:ext cx="4800600" cy="1348061"/>
          </a:xfrm>
          <a:prstGeom prst="rect">
            <a:avLst/>
          </a:prstGeom>
          <a:noFill/>
          <a:ln w="9525">
            <a:noFill/>
            <a:miter lim="800000"/>
            <a:headEnd/>
            <a:tailEnd/>
          </a:ln>
        </p:spPr>
        <p:txBody>
          <a:bodyPr wrap="square">
            <a:spAutoFit/>
          </a:bodyPr>
          <a:lstStyle/>
          <a:p>
            <a:pPr algn="ctr" eaLnBrk="0" hangingPunct="0">
              <a:lnSpc>
                <a:spcPct val="80000"/>
              </a:lnSpc>
            </a:pPr>
            <a:r>
              <a:rPr lang="en-US" sz="3600" b="1" dirty="0" smtClean="0">
                <a:cs typeface="ＭＳ Ｐゴシック"/>
              </a:rPr>
              <a:t>Trauma / Environmental</a:t>
            </a:r>
            <a:endParaRPr lang="en-US" sz="3600" b="1" dirty="0">
              <a:cs typeface="ＭＳ Ｐゴシック"/>
            </a:endParaRPr>
          </a:p>
          <a:p>
            <a:pPr eaLnBrk="0" hangingPunct="0"/>
            <a:endParaRPr lang="en-US" dirty="0">
              <a:cs typeface="ＭＳ Ｐゴシック"/>
            </a:endParaRPr>
          </a:p>
        </p:txBody>
      </p:sp>
      <p:pic>
        <p:nvPicPr>
          <p:cNvPr id="6" name="Picture 5" descr="texas.jpg"/>
          <p:cNvPicPr>
            <a:picLocks noChangeAspect="1"/>
          </p:cNvPicPr>
          <p:nvPr/>
        </p:nvPicPr>
        <p:blipFill>
          <a:blip r:embed="rId4" cstate="print"/>
          <a:srcRect/>
          <a:stretch>
            <a:fillRect/>
          </a:stretch>
        </p:blipFill>
        <p:spPr bwMode="auto">
          <a:xfrm>
            <a:off x="4191000" y="2590800"/>
            <a:ext cx="2514600" cy="2561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Thermal Blanket and Head Cover </a:t>
            </a:r>
            <a:endParaRPr lang="en-US" b="1" dirty="0"/>
          </a:p>
        </p:txBody>
      </p:sp>
      <p:pic>
        <p:nvPicPr>
          <p:cNvPr id="9218" name="Picture 2"/>
          <p:cNvPicPr>
            <a:picLocks noGrp="1" noChangeAspect="1" noChangeArrowheads="1"/>
          </p:cNvPicPr>
          <p:nvPr>
            <p:ph idx="1"/>
          </p:nvPr>
        </p:nvPicPr>
        <p:blipFill>
          <a:blip r:embed="rId3" cstate="print"/>
          <a:srcRect/>
          <a:stretch>
            <a:fillRect/>
          </a:stretch>
        </p:blipFill>
        <p:spPr bwMode="auto">
          <a:xfrm>
            <a:off x="1820012" y="2057400"/>
            <a:ext cx="6845861" cy="4114800"/>
          </a:xfrm>
          <a:prstGeom prst="rect">
            <a:avLst/>
          </a:prstGeom>
          <a:noFill/>
          <a:ln w="9525">
            <a:noFill/>
            <a:miter lim="800000"/>
            <a:headEnd/>
            <a:tailEnd/>
          </a:ln>
          <a:effectLst/>
        </p:spPr>
      </p:pic>
      <p:pic>
        <p:nvPicPr>
          <p:cNvPr id="6" name="Picture 5"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Rigid Cervical Collar </a:t>
            </a:r>
            <a:endParaRPr lang="en-US" b="1" dirty="0"/>
          </a:p>
        </p:txBody>
      </p:sp>
      <p:pic>
        <p:nvPicPr>
          <p:cNvPr id="10242" name="Picture 2"/>
          <p:cNvPicPr>
            <a:picLocks noGrp="1" noChangeAspect="1" noChangeArrowheads="1"/>
          </p:cNvPicPr>
          <p:nvPr>
            <p:ph idx="1"/>
          </p:nvPr>
        </p:nvPicPr>
        <p:blipFill>
          <a:blip r:embed="rId3" cstate="print"/>
          <a:srcRect/>
          <a:stretch>
            <a:fillRect/>
          </a:stretch>
        </p:blipFill>
        <p:spPr bwMode="auto">
          <a:xfrm>
            <a:off x="1676400" y="1828800"/>
            <a:ext cx="7068412" cy="4248567"/>
          </a:xfrm>
          <a:prstGeom prst="rect">
            <a:avLst/>
          </a:prstGeom>
          <a:noFill/>
          <a:ln w="9525">
            <a:noFill/>
            <a:miter lim="800000"/>
            <a:headEnd/>
            <a:tailEnd/>
          </a:ln>
          <a:effectLst/>
        </p:spPr>
      </p:pic>
      <p:pic>
        <p:nvPicPr>
          <p:cNvPr id="6" name="Picture 5"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524000" y="685800"/>
            <a:ext cx="7391400" cy="914400"/>
          </a:xfrm>
        </p:spPr>
        <p:txBody>
          <a:bodyPr/>
          <a:lstStyle/>
          <a:p>
            <a:pPr eaLnBrk="1" hangingPunct="1"/>
            <a:r>
              <a:rPr lang="en-US" sz="3600" b="1" dirty="0" smtClean="0"/>
              <a:t>Background: </a:t>
            </a:r>
            <a:br>
              <a:rPr lang="en-US" sz="3600" b="1" dirty="0" smtClean="0"/>
            </a:br>
            <a:r>
              <a:rPr lang="en-US" sz="3600" b="1" dirty="0" smtClean="0"/>
              <a:t>EMSC Performance Measures</a:t>
            </a:r>
            <a:endParaRPr lang="en-US" sz="12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8" name="Content Placeholder 2"/>
          <p:cNvSpPr>
            <a:spLocks noGrp="1"/>
          </p:cNvSpPr>
          <p:nvPr>
            <p:ph idx="1"/>
          </p:nvPr>
        </p:nvSpPr>
        <p:spPr>
          <a:xfrm>
            <a:off x="1524000" y="1752600"/>
            <a:ext cx="7391400" cy="4876800"/>
          </a:xfrm>
        </p:spPr>
        <p:txBody>
          <a:bodyPr/>
          <a:lstStyle/>
          <a:p>
            <a:r>
              <a:rPr lang="en-US" sz="2400" dirty="0" smtClean="0"/>
              <a:t>To adopt a statewide requirement for </a:t>
            </a:r>
            <a:r>
              <a:rPr lang="en-US" sz="2400" b="1" dirty="0" smtClean="0">
                <a:solidFill>
                  <a:srgbClr val="C00000"/>
                </a:solidFill>
              </a:rPr>
              <a:t>pediatric emergency education</a:t>
            </a:r>
            <a:r>
              <a:rPr lang="en-US" sz="2400" dirty="0" smtClean="0"/>
              <a:t> for the license/certification renewal of BLS and ALS providers (#78)</a:t>
            </a:r>
          </a:p>
          <a:p>
            <a:r>
              <a:rPr lang="en-US" sz="2400" dirty="0" smtClean="0"/>
              <a:t>To establish </a:t>
            </a:r>
            <a:r>
              <a:rPr lang="en-US" sz="2400" b="1" dirty="0" smtClean="0">
                <a:solidFill>
                  <a:srgbClr val="C00000"/>
                </a:solidFill>
              </a:rPr>
              <a:t>permanence of EMSC </a:t>
            </a:r>
            <a:r>
              <a:rPr lang="en-US" sz="2400" dirty="0" smtClean="0"/>
              <a:t>in the EMS system through</a:t>
            </a:r>
          </a:p>
          <a:p>
            <a:pPr lvl="1"/>
            <a:r>
              <a:rPr lang="en-US" sz="2400" dirty="0" smtClean="0"/>
              <a:t>An EMSC Advisory Committee (#79)</a:t>
            </a:r>
          </a:p>
          <a:p>
            <a:pPr lvl="1"/>
            <a:r>
              <a:rPr lang="en-US" sz="2400" dirty="0" smtClean="0"/>
              <a:t>Pediatric representation on the State EMS Board (#79)</a:t>
            </a:r>
          </a:p>
          <a:p>
            <a:pPr lvl="1"/>
            <a:r>
              <a:rPr lang="en-US" sz="2400" dirty="0" smtClean="0"/>
              <a:t>A full-time equivalent EMSC manager (#79)</a:t>
            </a:r>
          </a:p>
          <a:p>
            <a:pPr lvl="1"/>
            <a:r>
              <a:rPr lang="en-US" sz="2400" dirty="0" smtClean="0"/>
              <a:t>Integration of EMSC priorities into existing mandates (#80)</a:t>
            </a:r>
          </a:p>
          <a:p>
            <a:pPr>
              <a:buNone/>
            </a:pPr>
            <a:endParaRPr lang="en-US"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Lower Extremity Traction Device </a:t>
            </a:r>
            <a:endParaRPr lang="en-US" b="1" dirty="0"/>
          </a:p>
        </p:txBody>
      </p:sp>
      <p:pic>
        <p:nvPicPr>
          <p:cNvPr id="13314" name="Picture 2"/>
          <p:cNvPicPr>
            <a:picLocks noGrp="1" noChangeAspect="1" noChangeArrowheads="1"/>
          </p:cNvPicPr>
          <p:nvPr>
            <p:ph idx="1"/>
          </p:nvPr>
        </p:nvPicPr>
        <p:blipFill>
          <a:blip r:embed="rId3" cstate="print"/>
          <a:srcRect/>
          <a:stretch>
            <a:fillRect/>
          </a:stretch>
        </p:blipFill>
        <p:spPr bwMode="auto">
          <a:xfrm>
            <a:off x="1752599" y="2057400"/>
            <a:ext cx="6845861" cy="4114800"/>
          </a:xfrm>
          <a:prstGeom prst="rect">
            <a:avLst/>
          </a:prstGeom>
          <a:noFill/>
          <a:ln w="9525">
            <a:noFill/>
            <a:miter lim="800000"/>
            <a:headEnd/>
            <a:tailEnd/>
          </a:ln>
          <a:effectLst/>
        </p:spPr>
      </p:pic>
      <p:pic>
        <p:nvPicPr>
          <p:cNvPr id="5" name="Picture 4"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Extremity Immobilization Device </a:t>
            </a:r>
            <a:endParaRPr lang="en-US" b="1" dirty="0"/>
          </a:p>
        </p:txBody>
      </p:sp>
      <p:pic>
        <p:nvPicPr>
          <p:cNvPr id="14338" name="Picture 2"/>
          <p:cNvPicPr>
            <a:picLocks noGrp="1" noChangeAspect="1" noChangeArrowheads="1"/>
          </p:cNvPicPr>
          <p:nvPr>
            <p:ph idx="1"/>
          </p:nvPr>
        </p:nvPicPr>
        <p:blipFill>
          <a:blip r:embed="rId3" cstate="print"/>
          <a:srcRect/>
          <a:stretch>
            <a:fillRect/>
          </a:stretch>
        </p:blipFill>
        <p:spPr bwMode="auto">
          <a:xfrm>
            <a:off x="1752599" y="2057400"/>
            <a:ext cx="6679807" cy="4020336"/>
          </a:xfrm>
          <a:prstGeom prst="rect">
            <a:avLst/>
          </a:prstGeom>
          <a:noFill/>
          <a:ln w="9525">
            <a:noFill/>
            <a:miter lim="800000"/>
            <a:headEnd/>
            <a:tailEnd/>
          </a:ln>
          <a:effectLst/>
        </p:spPr>
      </p:pic>
      <p:pic>
        <p:nvPicPr>
          <p:cNvPr id="6" name="Picture 5"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ctrTitle"/>
          </p:nvPr>
        </p:nvSpPr>
        <p:spPr>
          <a:xfrm>
            <a:off x="1600200" y="1371600"/>
            <a:ext cx="7543800" cy="1143000"/>
          </a:xfrm>
        </p:spPr>
        <p:txBody>
          <a:bodyPr/>
          <a:lstStyle/>
          <a:p>
            <a:pPr eaLnBrk="1" hangingPunct="1"/>
            <a:r>
              <a:rPr lang="en-US" sz="3600" dirty="0" smtClean="0"/>
              <a:t/>
            </a:r>
            <a:br>
              <a:rPr lang="en-US" sz="3600" dirty="0" smtClean="0"/>
            </a:br>
            <a:r>
              <a:rPr lang="en-US" sz="4000" dirty="0" smtClean="0"/>
              <a:t>EMS Agency Survey:</a:t>
            </a:r>
            <a:r>
              <a:rPr lang="en-US" sz="3600" dirty="0" smtClean="0"/>
              <a:t/>
            </a:r>
            <a:br>
              <a:rPr lang="en-US" sz="3600" dirty="0" smtClean="0"/>
            </a:br>
            <a:r>
              <a:rPr lang="en-US" sz="3600" b="0" dirty="0" smtClean="0"/>
              <a:t>Equipment</a:t>
            </a:r>
            <a:r>
              <a:rPr lang="en-US" dirty="0" smtClean="0"/>
              <a:t/>
            </a:r>
            <a:br>
              <a:rPr lang="en-US" dirty="0" smtClean="0"/>
            </a:br>
            <a:endParaRPr lang="en-US" dirty="0" smtClean="0"/>
          </a:p>
        </p:txBody>
      </p:sp>
      <p:pic>
        <p:nvPicPr>
          <p:cNvPr id="15362" name="Picture 5" descr="emsc_bear"/>
          <p:cNvPicPr>
            <a:picLocks noChangeAspect="1" noChangeArrowheads="1"/>
          </p:cNvPicPr>
          <p:nvPr/>
        </p:nvPicPr>
        <p:blipFill>
          <a:blip r:embed="rId3" cstate="print"/>
          <a:srcRect/>
          <a:stretch>
            <a:fillRect/>
          </a:stretch>
        </p:blipFill>
        <p:spPr bwMode="auto">
          <a:xfrm>
            <a:off x="152400" y="1143000"/>
            <a:ext cx="1295400" cy="1295400"/>
          </a:xfrm>
          <a:prstGeom prst="rect">
            <a:avLst/>
          </a:prstGeom>
          <a:noFill/>
          <a:ln w="9525">
            <a:noFill/>
            <a:miter lim="800000"/>
            <a:headEnd/>
            <a:tailEnd/>
          </a:ln>
        </p:spPr>
      </p:pic>
      <p:sp>
        <p:nvSpPr>
          <p:cNvPr id="15363" name="TextBox 4"/>
          <p:cNvSpPr txBox="1">
            <a:spLocks noChangeArrowheads="1"/>
          </p:cNvSpPr>
          <p:nvPr/>
        </p:nvSpPr>
        <p:spPr bwMode="auto">
          <a:xfrm>
            <a:off x="3276600" y="5334000"/>
            <a:ext cx="4419600" cy="1348061"/>
          </a:xfrm>
          <a:prstGeom prst="rect">
            <a:avLst/>
          </a:prstGeom>
          <a:noFill/>
          <a:ln w="9525">
            <a:noFill/>
            <a:miter lim="800000"/>
            <a:headEnd/>
            <a:tailEnd/>
          </a:ln>
        </p:spPr>
        <p:txBody>
          <a:bodyPr wrap="square">
            <a:spAutoFit/>
          </a:bodyPr>
          <a:lstStyle/>
          <a:p>
            <a:pPr algn="ctr" eaLnBrk="0" hangingPunct="0">
              <a:lnSpc>
                <a:spcPct val="80000"/>
              </a:lnSpc>
            </a:pPr>
            <a:r>
              <a:rPr lang="en-US" sz="3600" b="1" dirty="0" smtClean="0">
                <a:cs typeface="ＭＳ Ｐゴシック"/>
              </a:rPr>
              <a:t>Obstetrics / Neonatal</a:t>
            </a:r>
            <a:endParaRPr lang="en-US" sz="3600" b="1" dirty="0">
              <a:cs typeface="ＭＳ Ｐゴシック"/>
            </a:endParaRPr>
          </a:p>
          <a:p>
            <a:pPr eaLnBrk="0" hangingPunct="0"/>
            <a:endParaRPr lang="en-US" dirty="0">
              <a:cs typeface="ＭＳ Ｐゴシック"/>
            </a:endParaRPr>
          </a:p>
        </p:txBody>
      </p:sp>
      <p:pic>
        <p:nvPicPr>
          <p:cNvPr id="6" name="Picture 5" descr="texas.jpg"/>
          <p:cNvPicPr>
            <a:picLocks noChangeAspect="1"/>
          </p:cNvPicPr>
          <p:nvPr/>
        </p:nvPicPr>
        <p:blipFill>
          <a:blip r:embed="rId4" cstate="print"/>
          <a:srcRect/>
          <a:stretch>
            <a:fillRect/>
          </a:stretch>
        </p:blipFill>
        <p:spPr bwMode="auto">
          <a:xfrm>
            <a:off x="4191000" y="2590800"/>
            <a:ext cx="2514600" cy="2561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Obstetrical Kit</a:t>
            </a:r>
            <a:endParaRPr lang="en-US" b="1" dirty="0"/>
          </a:p>
        </p:txBody>
      </p:sp>
      <p:pic>
        <p:nvPicPr>
          <p:cNvPr id="6"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pic>
        <p:nvPicPr>
          <p:cNvPr id="7171" name="Picture 3"/>
          <p:cNvPicPr>
            <a:picLocks noGrp="1" noChangeAspect="1" noChangeArrowheads="1"/>
          </p:cNvPicPr>
          <p:nvPr>
            <p:ph idx="1"/>
          </p:nvPr>
        </p:nvPicPr>
        <p:blipFill>
          <a:blip r:embed="rId4" cstate="print"/>
          <a:srcRect/>
          <a:stretch>
            <a:fillRect/>
          </a:stretch>
        </p:blipFill>
        <p:spPr bwMode="auto">
          <a:xfrm>
            <a:off x="1676400" y="1828800"/>
            <a:ext cx="6972636"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Meconium Aspirator Adaptor* </a:t>
            </a:r>
            <a:endParaRPr lang="en-US" b="1" dirty="0"/>
          </a:p>
        </p:txBody>
      </p:sp>
      <p:pic>
        <p:nvPicPr>
          <p:cNvPr id="19458" name="Picture 2"/>
          <p:cNvPicPr>
            <a:picLocks noGrp="1" noChangeAspect="1" noChangeArrowheads="1"/>
          </p:cNvPicPr>
          <p:nvPr>
            <p:ph idx="1"/>
          </p:nvPr>
        </p:nvPicPr>
        <p:blipFill>
          <a:blip r:embed="rId3" cstate="print"/>
          <a:srcRect/>
          <a:stretch>
            <a:fillRect/>
          </a:stretch>
        </p:blipFill>
        <p:spPr bwMode="auto">
          <a:xfrm>
            <a:off x="1828799" y="2057400"/>
            <a:ext cx="6583545" cy="3962400"/>
          </a:xfrm>
          <a:prstGeom prst="rect">
            <a:avLst/>
          </a:prstGeom>
          <a:noFill/>
          <a:ln w="9525">
            <a:noFill/>
            <a:miter lim="800000"/>
            <a:headEnd/>
            <a:tailEnd/>
          </a:ln>
          <a:effectLst/>
        </p:spPr>
      </p:pic>
      <p:pic>
        <p:nvPicPr>
          <p:cNvPr id="5" name="Picture 4"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
        <p:nvSpPr>
          <p:cNvPr id="6" name="TextBox 5"/>
          <p:cNvSpPr txBox="1"/>
          <p:nvPr/>
        </p:nvSpPr>
        <p:spPr>
          <a:xfrm>
            <a:off x="7086600" y="6519446"/>
            <a:ext cx="2057400" cy="338554"/>
          </a:xfrm>
          <a:prstGeom prst="rect">
            <a:avLst/>
          </a:prstGeom>
          <a:noFill/>
        </p:spPr>
        <p:txBody>
          <a:bodyPr wrap="square" rtlCol="0">
            <a:spAutoFit/>
          </a:bodyPr>
          <a:lstStyle/>
          <a:p>
            <a:r>
              <a:rPr lang="en-US" sz="1600" b="1" dirty="0" smtClean="0">
                <a:solidFill>
                  <a:srgbClr val="203162"/>
                </a:solidFill>
              </a:rPr>
              <a:t>*ALS Vehicles Only</a:t>
            </a:r>
            <a:endParaRPr lang="en-US" sz="1600" b="1" dirty="0">
              <a:solidFill>
                <a:srgbClr val="203162"/>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ctrTitle"/>
          </p:nvPr>
        </p:nvSpPr>
        <p:spPr>
          <a:xfrm>
            <a:off x="1600200" y="1371600"/>
            <a:ext cx="7543800" cy="1143000"/>
          </a:xfrm>
        </p:spPr>
        <p:txBody>
          <a:bodyPr/>
          <a:lstStyle/>
          <a:p>
            <a:pPr eaLnBrk="1" hangingPunct="1"/>
            <a:r>
              <a:rPr lang="en-US" sz="3600" dirty="0" smtClean="0"/>
              <a:t/>
            </a:r>
            <a:br>
              <a:rPr lang="en-US" sz="3600" dirty="0" smtClean="0"/>
            </a:br>
            <a:r>
              <a:rPr lang="en-US" sz="4000" dirty="0" smtClean="0"/>
              <a:t>EMS Agency Survey:</a:t>
            </a:r>
            <a:r>
              <a:rPr lang="en-US" sz="3600" dirty="0" smtClean="0"/>
              <a:t/>
            </a:r>
            <a:br>
              <a:rPr lang="en-US" sz="3600" dirty="0" smtClean="0"/>
            </a:br>
            <a:r>
              <a:rPr lang="en-US" sz="3600" b="0" dirty="0" smtClean="0"/>
              <a:t>Equipment</a:t>
            </a:r>
            <a:r>
              <a:rPr lang="en-US" dirty="0" smtClean="0"/>
              <a:t/>
            </a:r>
            <a:br>
              <a:rPr lang="en-US" dirty="0" smtClean="0"/>
            </a:br>
            <a:endParaRPr lang="en-US" dirty="0" smtClean="0"/>
          </a:p>
        </p:txBody>
      </p:sp>
      <p:pic>
        <p:nvPicPr>
          <p:cNvPr id="15362" name="Picture 5" descr="emsc_bear"/>
          <p:cNvPicPr>
            <a:picLocks noChangeAspect="1" noChangeArrowheads="1"/>
          </p:cNvPicPr>
          <p:nvPr/>
        </p:nvPicPr>
        <p:blipFill>
          <a:blip r:embed="rId3" cstate="print"/>
          <a:srcRect/>
          <a:stretch>
            <a:fillRect/>
          </a:stretch>
        </p:blipFill>
        <p:spPr bwMode="auto">
          <a:xfrm>
            <a:off x="152400" y="1143000"/>
            <a:ext cx="1295400" cy="1295400"/>
          </a:xfrm>
          <a:prstGeom prst="rect">
            <a:avLst/>
          </a:prstGeom>
          <a:noFill/>
          <a:ln w="9525">
            <a:noFill/>
            <a:miter lim="800000"/>
            <a:headEnd/>
            <a:tailEnd/>
          </a:ln>
        </p:spPr>
      </p:pic>
      <p:sp>
        <p:nvSpPr>
          <p:cNvPr id="15363" name="TextBox 4"/>
          <p:cNvSpPr txBox="1">
            <a:spLocks noChangeArrowheads="1"/>
          </p:cNvSpPr>
          <p:nvPr/>
        </p:nvSpPr>
        <p:spPr bwMode="auto">
          <a:xfrm>
            <a:off x="3276600" y="5334000"/>
            <a:ext cx="4419600" cy="904863"/>
          </a:xfrm>
          <a:prstGeom prst="rect">
            <a:avLst/>
          </a:prstGeom>
          <a:noFill/>
          <a:ln w="9525">
            <a:noFill/>
            <a:miter lim="800000"/>
            <a:headEnd/>
            <a:tailEnd/>
          </a:ln>
        </p:spPr>
        <p:txBody>
          <a:bodyPr wrap="square">
            <a:spAutoFit/>
          </a:bodyPr>
          <a:lstStyle/>
          <a:p>
            <a:pPr algn="ctr" eaLnBrk="0" hangingPunct="0">
              <a:lnSpc>
                <a:spcPct val="80000"/>
              </a:lnSpc>
            </a:pPr>
            <a:r>
              <a:rPr lang="en-US" sz="3600" b="1" dirty="0" smtClean="0">
                <a:cs typeface="ＭＳ Ｐゴシック"/>
              </a:rPr>
              <a:t>Other</a:t>
            </a:r>
            <a:endParaRPr lang="en-US" sz="3600" b="1" dirty="0">
              <a:cs typeface="ＭＳ Ｐゴシック"/>
            </a:endParaRPr>
          </a:p>
          <a:p>
            <a:pPr eaLnBrk="0" hangingPunct="0"/>
            <a:endParaRPr lang="en-US" dirty="0">
              <a:cs typeface="ＭＳ Ｐゴシック"/>
            </a:endParaRPr>
          </a:p>
        </p:txBody>
      </p:sp>
      <p:pic>
        <p:nvPicPr>
          <p:cNvPr id="6" name="Picture 5" descr="texas.jpg"/>
          <p:cNvPicPr>
            <a:picLocks noChangeAspect="1"/>
          </p:cNvPicPr>
          <p:nvPr/>
        </p:nvPicPr>
        <p:blipFill>
          <a:blip r:embed="rId4" cstate="print"/>
          <a:srcRect/>
          <a:stretch>
            <a:fillRect/>
          </a:stretch>
        </p:blipFill>
        <p:spPr bwMode="auto">
          <a:xfrm>
            <a:off x="4191000" y="2590800"/>
            <a:ext cx="2514600" cy="2561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Length Based Tape</a:t>
            </a:r>
            <a:endParaRPr lang="en-US" b="1" dirty="0"/>
          </a:p>
        </p:txBody>
      </p:sp>
      <p:pic>
        <p:nvPicPr>
          <p:cNvPr id="17410" name="Picture 2"/>
          <p:cNvPicPr>
            <a:picLocks noGrp="1" noChangeAspect="1" noChangeArrowheads="1"/>
          </p:cNvPicPr>
          <p:nvPr>
            <p:ph idx="1"/>
          </p:nvPr>
        </p:nvPicPr>
        <p:blipFill>
          <a:blip r:embed="rId3" cstate="print"/>
          <a:srcRect/>
          <a:stretch>
            <a:fillRect/>
          </a:stretch>
        </p:blipFill>
        <p:spPr bwMode="auto">
          <a:xfrm>
            <a:off x="1600199" y="1828800"/>
            <a:ext cx="6882950" cy="4137092"/>
          </a:xfrm>
          <a:prstGeom prst="rect">
            <a:avLst/>
          </a:prstGeom>
          <a:noFill/>
          <a:ln w="9525">
            <a:noFill/>
            <a:miter lim="800000"/>
            <a:headEnd/>
            <a:tailEnd/>
          </a:ln>
          <a:effectLst/>
        </p:spPr>
      </p:pic>
      <p:pic>
        <p:nvPicPr>
          <p:cNvPr id="5" name="Picture 4"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Intravenous Catheter*</a:t>
            </a:r>
            <a:endParaRPr lang="en-US" b="1" dirty="0"/>
          </a:p>
        </p:txBody>
      </p:sp>
      <p:pic>
        <p:nvPicPr>
          <p:cNvPr id="22530" name="Picture 2"/>
          <p:cNvPicPr>
            <a:picLocks noGrp="1" noChangeAspect="1" noChangeArrowheads="1"/>
          </p:cNvPicPr>
          <p:nvPr>
            <p:ph idx="1"/>
          </p:nvPr>
        </p:nvPicPr>
        <p:blipFill>
          <a:blip r:embed="rId3" cstate="print"/>
          <a:srcRect/>
          <a:stretch>
            <a:fillRect/>
          </a:stretch>
        </p:blipFill>
        <p:spPr bwMode="auto">
          <a:xfrm>
            <a:off x="1676400" y="1981200"/>
            <a:ext cx="6963364" cy="4191000"/>
          </a:xfrm>
          <a:prstGeom prst="rect">
            <a:avLst/>
          </a:prstGeom>
          <a:noFill/>
          <a:ln w="9525">
            <a:noFill/>
            <a:miter lim="800000"/>
            <a:headEnd/>
            <a:tailEnd/>
          </a:ln>
          <a:effectLst/>
        </p:spPr>
      </p:pic>
      <p:pic>
        <p:nvPicPr>
          <p:cNvPr id="5" name="Picture 4"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
        <p:nvSpPr>
          <p:cNvPr id="6" name="TextBox 5"/>
          <p:cNvSpPr txBox="1"/>
          <p:nvPr/>
        </p:nvSpPr>
        <p:spPr>
          <a:xfrm>
            <a:off x="7086600" y="6519446"/>
            <a:ext cx="2057400" cy="338554"/>
          </a:xfrm>
          <a:prstGeom prst="rect">
            <a:avLst/>
          </a:prstGeom>
          <a:noFill/>
        </p:spPr>
        <p:txBody>
          <a:bodyPr wrap="square" rtlCol="0">
            <a:spAutoFit/>
          </a:bodyPr>
          <a:lstStyle/>
          <a:p>
            <a:r>
              <a:rPr lang="en-US" sz="1600" b="1" dirty="0" smtClean="0">
                <a:solidFill>
                  <a:srgbClr val="203162"/>
                </a:solidFill>
              </a:rPr>
              <a:t>*ALS Vehicles Only</a:t>
            </a:r>
            <a:endParaRPr lang="en-US" sz="1600" b="1" dirty="0">
              <a:solidFill>
                <a:srgbClr val="203162"/>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Intraosseous Catheter* </a:t>
            </a:r>
            <a:endParaRPr lang="en-US" b="1" dirty="0"/>
          </a:p>
        </p:txBody>
      </p:sp>
      <p:pic>
        <p:nvPicPr>
          <p:cNvPr id="23554" name="Picture 2"/>
          <p:cNvPicPr>
            <a:picLocks noGrp="1" noChangeAspect="1" noChangeArrowheads="1"/>
          </p:cNvPicPr>
          <p:nvPr>
            <p:ph idx="1"/>
          </p:nvPr>
        </p:nvPicPr>
        <p:blipFill>
          <a:blip r:embed="rId3" cstate="print"/>
          <a:srcRect/>
          <a:stretch>
            <a:fillRect/>
          </a:stretch>
        </p:blipFill>
        <p:spPr bwMode="auto">
          <a:xfrm>
            <a:off x="1600200" y="1828800"/>
            <a:ext cx="7089970" cy="4267200"/>
          </a:xfrm>
          <a:prstGeom prst="rect">
            <a:avLst/>
          </a:prstGeom>
          <a:noFill/>
          <a:ln w="9525">
            <a:noFill/>
            <a:miter lim="800000"/>
            <a:headEnd/>
            <a:tailEnd/>
          </a:ln>
          <a:effectLst/>
        </p:spPr>
      </p:pic>
      <p:sp>
        <p:nvSpPr>
          <p:cNvPr id="6" name="TextBox 5"/>
          <p:cNvSpPr txBox="1"/>
          <p:nvPr/>
        </p:nvSpPr>
        <p:spPr>
          <a:xfrm>
            <a:off x="7086600" y="6519446"/>
            <a:ext cx="2057400" cy="338554"/>
          </a:xfrm>
          <a:prstGeom prst="rect">
            <a:avLst/>
          </a:prstGeom>
          <a:noFill/>
        </p:spPr>
        <p:txBody>
          <a:bodyPr wrap="square" rtlCol="0">
            <a:spAutoFit/>
          </a:bodyPr>
          <a:lstStyle/>
          <a:p>
            <a:r>
              <a:rPr lang="en-US" sz="1600" b="1" dirty="0" smtClean="0">
                <a:solidFill>
                  <a:srgbClr val="203162"/>
                </a:solidFill>
              </a:rPr>
              <a:t>*ALS Vehicles Only</a:t>
            </a:r>
            <a:endParaRPr lang="en-US" sz="1600" b="1" dirty="0">
              <a:solidFill>
                <a:srgbClr val="203162"/>
              </a:solidFill>
            </a:endParaRPr>
          </a:p>
        </p:txBody>
      </p:sp>
      <p:pic>
        <p:nvPicPr>
          <p:cNvPr id="7" name="Picture 6"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Syringes* </a:t>
            </a:r>
            <a:endParaRPr lang="en-US" b="1" dirty="0"/>
          </a:p>
        </p:txBody>
      </p:sp>
      <p:pic>
        <p:nvPicPr>
          <p:cNvPr id="24578" name="Picture 2"/>
          <p:cNvPicPr>
            <a:picLocks noGrp="1" noChangeAspect="1" noChangeArrowheads="1"/>
          </p:cNvPicPr>
          <p:nvPr>
            <p:ph idx="1"/>
          </p:nvPr>
        </p:nvPicPr>
        <p:blipFill>
          <a:blip r:embed="rId3" cstate="print"/>
          <a:srcRect/>
          <a:stretch>
            <a:fillRect/>
          </a:stretch>
        </p:blipFill>
        <p:spPr bwMode="auto">
          <a:xfrm>
            <a:off x="1676400" y="1905000"/>
            <a:ext cx="6962880" cy="4190708"/>
          </a:xfrm>
          <a:prstGeom prst="rect">
            <a:avLst/>
          </a:prstGeom>
          <a:noFill/>
          <a:ln w="9525">
            <a:noFill/>
            <a:miter lim="800000"/>
            <a:headEnd/>
            <a:tailEnd/>
          </a:ln>
          <a:effectLst/>
        </p:spPr>
      </p:pic>
      <p:sp>
        <p:nvSpPr>
          <p:cNvPr id="5" name="TextBox 4"/>
          <p:cNvSpPr txBox="1"/>
          <p:nvPr/>
        </p:nvSpPr>
        <p:spPr>
          <a:xfrm>
            <a:off x="7086600" y="6519446"/>
            <a:ext cx="2057400" cy="338554"/>
          </a:xfrm>
          <a:prstGeom prst="rect">
            <a:avLst/>
          </a:prstGeom>
          <a:noFill/>
        </p:spPr>
        <p:txBody>
          <a:bodyPr wrap="square" rtlCol="0">
            <a:spAutoFit/>
          </a:bodyPr>
          <a:lstStyle/>
          <a:p>
            <a:r>
              <a:rPr lang="en-US" sz="1600" b="1" dirty="0" smtClean="0">
                <a:solidFill>
                  <a:srgbClr val="203162"/>
                </a:solidFill>
              </a:rPr>
              <a:t>*ALS Vehicles Only</a:t>
            </a:r>
            <a:endParaRPr lang="en-US" sz="1600" b="1" dirty="0">
              <a:solidFill>
                <a:srgbClr val="203162"/>
              </a:solidFill>
            </a:endParaRPr>
          </a:p>
        </p:txBody>
      </p:sp>
      <p:pic>
        <p:nvPicPr>
          <p:cNvPr id="6" name="Picture 5" descr="emsc_bear"/>
          <p:cNvPicPr>
            <a:picLocks noChangeAspect="1" noChangeArrowheads="1"/>
          </p:cNvPicPr>
          <p:nvPr/>
        </p:nvPicPr>
        <p:blipFill>
          <a:blip r:embed="rId4" cstate="print"/>
          <a:srcRect/>
          <a:stretch>
            <a:fillRect/>
          </a:stretch>
        </p:blipFill>
        <p:spPr bwMode="auto">
          <a:xfrm>
            <a:off x="152400" y="609600"/>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524000" y="685800"/>
            <a:ext cx="7391400" cy="914400"/>
          </a:xfrm>
        </p:spPr>
        <p:txBody>
          <a:bodyPr/>
          <a:lstStyle/>
          <a:p>
            <a:pPr eaLnBrk="1" hangingPunct="1"/>
            <a:r>
              <a:rPr lang="en-US" sz="4000" b="1" dirty="0" smtClean="0"/>
              <a:t>Background: Survey</a:t>
            </a:r>
            <a:endParaRPr lang="en-US" sz="14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8" name="Content Placeholder 2"/>
          <p:cNvSpPr>
            <a:spLocks noGrp="1"/>
          </p:cNvSpPr>
          <p:nvPr>
            <p:ph idx="1"/>
          </p:nvPr>
        </p:nvSpPr>
        <p:spPr>
          <a:xfrm>
            <a:off x="1524000" y="1752600"/>
            <a:ext cx="7391400" cy="4876800"/>
          </a:xfrm>
        </p:spPr>
        <p:txBody>
          <a:bodyPr/>
          <a:lstStyle/>
          <a:p>
            <a:r>
              <a:rPr lang="en-US" dirty="0" smtClean="0"/>
              <a:t>Survey assesses 5 performance measures</a:t>
            </a:r>
          </a:p>
          <a:p>
            <a:pPr lvl="1"/>
            <a:r>
              <a:rPr lang="en-US" dirty="0" smtClean="0"/>
              <a:t>EMS</a:t>
            </a:r>
          </a:p>
          <a:p>
            <a:pPr lvl="2"/>
            <a:r>
              <a:rPr lang="en-US" dirty="0" smtClean="0"/>
              <a:t>Online/offline medical direction</a:t>
            </a:r>
          </a:p>
          <a:p>
            <a:pPr lvl="2"/>
            <a:r>
              <a:rPr lang="en-US" dirty="0" smtClean="0"/>
              <a:t>Equipment and supplies</a:t>
            </a:r>
          </a:p>
          <a:p>
            <a:pPr lvl="1"/>
            <a:r>
              <a:rPr lang="en-US" dirty="0" smtClean="0"/>
              <a:t>Hospital</a:t>
            </a:r>
          </a:p>
          <a:p>
            <a:pPr lvl="2"/>
            <a:r>
              <a:rPr lang="en-US" dirty="0" smtClean="0"/>
              <a:t>Interfacility transfer guidelines</a:t>
            </a:r>
          </a:p>
          <a:p>
            <a:pPr lvl="2"/>
            <a:r>
              <a:rPr lang="en-US" dirty="0" smtClean="0"/>
              <a:t>Interfacility transfer agreements</a:t>
            </a:r>
          </a:p>
          <a:p>
            <a:r>
              <a:rPr lang="en-US" dirty="0" smtClean="0"/>
              <a:t>Administered in all 56 States and Territories</a:t>
            </a:r>
          </a:p>
          <a:p>
            <a:pPr lvl="1"/>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All Equipment</a:t>
            </a:r>
            <a:endParaRPr lang="en-US" b="1" dirty="0"/>
          </a:p>
        </p:txBody>
      </p:sp>
      <p:pic>
        <p:nvPicPr>
          <p:cNvPr id="6"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7" name="Content Placeholder 6"/>
          <p:cNvSpPr>
            <a:spLocks noGrp="1"/>
          </p:cNvSpPr>
          <p:nvPr>
            <p:ph idx="1"/>
          </p:nvPr>
        </p:nvSpPr>
        <p:spPr/>
        <p:txBody>
          <a:bodyPr/>
          <a:lstStyle/>
          <a:p>
            <a:endParaRPr lang="en-US"/>
          </a:p>
        </p:txBody>
      </p:sp>
      <p:pic>
        <p:nvPicPr>
          <p:cNvPr id="45057" name="Picture 1"/>
          <p:cNvPicPr>
            <a:picLocks noChangeAspect="1" noChangeArrowheads="1"/>
          </p:cNvPicPr>
          <p:nvPr/>
        </p:nvPicPr>
        <p:blipFill>
          <a:blip r:embed="rId4" cstate="print"/>
          <a:srcRect/>
          <a:stretch>
            <a:fillRect/>
          </a:stretch>
        </p:blipFill>
        <p:spPr bwMode="auto">
          <a:xfrm>
            <a:off x="1752600" y="2057400"/>
            <a:ext cx="6850640" cy="4117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7007225" cy="1143000"/>
          </a:xfrm>
        </p:spPr>
        <p:txBody>
          <a:bodyPr/>
          <a:lstStyle/>
          <a:p>
            <a:pPr algn="l"/>
            <a:r>
              <a:rPr lang="en-US" sz="2800" b="1" dirty="0" smtClean="0"/>
              <a:t>Most Common Reason For Not Carrying Recommended Equipment*</a:t>
            </a:r>
            <a:endParaRPr lang="en-US" sz="2800" b="1" dirty="0"/>
          </a:p>
        </p:txBody>
      </p:sp>
      <p:pic>
        <p:nvPicPr>
          <p:cNvPr id="8" name="Picture 7"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9" name="TextBox 8"/>
          <p:cNvSpPr txBox="1"/>
          <p:nvPr/>
        </p:nvSpPr>
        <p:spPr>
          <a:xfrm>
            <a:off x="5867400" y="6519446"/>
            <a:ext cx="3276600" cy="338554"/>
          </a:xfrm>
          <a:prstGeom prst="rect">
            <a:avLst/>
          </a:prstGeom>
          <a:noFill/>
        </p:spPr>
        <p:txBody>
          <a:bodyPr wrap="square" rtlCol="0">
            <a:spAutoFit/>
          </a:bodyPr>
          <a:lstStyle/>
          <a:p>
            <a:r>
              <a:rPr lang="en-US" sz="1600" b="1" dirty="0" smtClean="0">
                <a:solidFill>
                  <a:srgbClr val="203162"/>
                </a:solidFill>
              </a:rPr>
              <a:t>*For transporting agencies only</a:t>
            </a:r>
            <a:endParaRPr lang="en-US" sz="1600" b="1" dirty="0">
              <a:solidFill>
                <a:srgbClr val="203162"/>
              </a:solidFill>
            </a:endParaRPr>
          </a:p>
        </p:txBody>
      </p:sp>
      <p:pic>
        <p:nvPicPr>
          <p:cNvPr id="36867" name="Picture 3"/>
          <p:cNvPicPr>
            <a:picLocks noChangeAspect="1" noChangeArrowheads="1"/>
          </p:cNvPicPr>
          <p:nvPr/>
        </p:nvPicPr>
        <p:blipFill>
          <a:blip r:embed="rId4" cstate="print"/>
          <a:srcRect/>
          <a:stretch>
            <a:fillRect/>
          </a:stretch>
        </p:blipFill>
        <p:spPr bwMode="auto">
          <a:xfrm>
            <a:off x="1752600" y="1981200"/>
            <a:ext cx="6859607" cy="4070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524000" y="533400"/>
            <a:ext cx="7391400" cy="914400"/>
          </a:xfrm>
        </p:spPr>
        <p:txBody>
          <a:bodyPr/>
          <a:lstStyle/>
          <a:p>
            <a:pPr eaLnBrk="1" hangingPunct="1"/>
            <a:r>
              <a:rPr lang="en-US" sz="3600" b="1" dirty="0" smtClean="0"/>
              <a:t/>
            </a:r>
            <a:br>
              <a:rPr lang="en-US" sz="3600" b="1" dirty="0" smtClean="0"/>
            </a:br>
            <a:r>
              <a:rPr lang="en-US" sz="3600" b="1" dirty="0" smtClean="0"/>
              <a:t>“Other” Reasons for Not Carrying Equipment</a:t>
            </a:r>
            <a:endParaRPr lang="en-US" sz="12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8" name="Content Placeholder 2"/>
          <p:cNvSpPr>
            <a:spLocks noGrp="1"/>
          </p:cNvSpPr>
          <p:nvPr>
            <p:ph idx="1"/>
          </p:nvPr>
        </p:nvSpPr>
        <p:spPr>
          <a:xfrm>
            <a:off x="1524000" y="1905000"/>
            <a:ext cx="7391400" cy="4724400"/>
          </a:xfrm>
        </p:spPr>
        <p:txBody>
          <a:bodyPr/>
          <a:lstStyle/>
          <a:p>
            <a:r>
              <a:rPr lang="en-US" dirty="0" smtClean="0"/>
              <a:t>All of the above</a:t>
            </a:r>
          </a:p>
          <a:p>
            <a:r>
              <a:rPr lang="en-US" dirty="0" smtClean="0"/>
              <a:t>We carry the majority</a:t>
            </a:r>
          </a:p>
          <a:p>
            <a:r>
              <a:rPr lang="en-US" dirty="0" smtClean="0"/>
              <a:t>Equipment not readily available for purchase</a:t>
            </a:r>
          </a:p>
          <a:p>
            <a:r>
              <a:rPr lang="en-US" dirty="0" smtClean="0"/>
              <a:t>Not sure</a:t>
            </a:r>
          </a:p>
          <a:p>
            <a:r>
              <a:rPr lang="en-US" dirty="0" smtClean="0"/>
              <a:t>Slipped past our equipment list</a:t>
            </a:r>
          </a:p>
          <a:p>
            <a:r>
              <a:rPr lang="en-US" dirty="0" smtClean="0"/>
              <a:t>We would like to carry all as appropriate</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ctrTitle"/>
          </p:nvPr>
        </p:nvSpPr>
        <p:spPr>
          <a:xfrm>
            <a:off x="1600200" y="1066800"/>
            <a:ext cx="7543800" cy="1143000"/>
          </a:xfrm>
        </p:spPr>
        <p:txBody>
          <a:bodyPr/>
          <a:lstStyle/>
          <a:p>
            <a:pPr eaLnBrk="1" hangingPunct="1"/>
            <a:r>
              <a:rPr lang="en-US" sz="3600" dirty="0" smtClean="0"/>
              <a:t/>
            </a:r>
            <a:br>
              <a:rPr lang="en-US" sz="3600" dirty="0" smtClean="0"/>
            </a:br>
            <a:r>
              <a:rPr lang="en-US" sz="4000" dirty="0" smtClean="0"/>
              <a:t>Hospital Survey</a:t>
            </a:r>
            <a:endParaRPr lang="en-US" dirty="0" smtClean="0"/>
          </a:p>
        </p:txBody>
      </p:sp>
      <p:pic>
        <p:nvPicPr>
          <p:cNvPr id="15362" name="Picture 5" descr="emsc_bear"/>
          <p:cNvPicPr>
            <a:picLocks noChangeAspect="1" noChangeArrowheads="1"/>
          </p:cNvPicPr>
          <p:nvPr/>
        </p:nvPicPr>
        <p:blipFill>
          <a:blip r:embed="rId3" cstate="print"/>
          <a:srcRect/>
          <a:stretch>
            <a:fillRect/>
          </a:stretch>
        </p:blipFill>
        <p:spPr bwMode="auto">
          <a:xfrm>
            <a:off x="152400" y="1143000"/>
            <a:ext cx="1295400" cy="1295400"/>
          </a:xfrm>
          <a:prstGeom prst="rect">
            <a:avLst/>
          </a:prstGeom>
          <a:noFill/>
          <a:ln w="9525">
            <a:noFill/>
            <a:miter lim="800000"/>
            <a:headEnd/>
            <a:tailEnd/>
          </a:ln>
        </p:spPr>
      </p:pic>
      <p:sp>
        <p:nvSpPr>
          <p:cNvPr id="15363" name="TextBox 4"/>
          <p:cNvSpPr txBox="1">
            <a:spLocks noChangeArrowheads="1"/>
          </p:cNvSpPr>
          <p:nvPr/>
        </p:nvSpPr>
        <p:spPr bwMode="auto">
          <a:xfrm>
            <a:off x="2895600" y="5334000"/>
            <a:ext cx="5410200" cy="1791260"/>
          </a:xfrm>
          <a:prstGeom prst="rect">
            <a:avLst/>
          </a:prstGeom>
          <a:noFill/>
          <a:ln w="9525">
            <a:noFill/>
            <a:miter lim="800000"/>
            <a:headEnd/>
            <a:tailEnd/>
          </a:ln>
        </p:spPr>
        <p:txBody>
          <a:bodyPr wrap="square">
            <a:spAutoFit/>
          </a:bodyPr>
          <a:lstStyle/>
          <a:p>
            <a:pPr algn="ctr" eaLnBrk="0" hangingPunct="0">
              <a:lnSpc>
                <a:spcPct val="80000"/>
              </a:lnSpc>
            </a:pPr>
            <a:r>
              <a:rPr lang="en-US" sz="3600" b="1" dirty="0" smtClean="0">
                <a:cs typeface="ＭＳ Ｐゴシック"/>
              </a:rPr>
              <a:t>Inter-facility Transfer Guidelines and Agreements</a:t>
            </a:r>
            <a:endParaRPr lang="en-US" sz="3600" b="1" dirty="0">
              <a:cs typeface="ＭＳ Ｐゴシック"/>
            </a:endParaRPr>
          </a:p>
          <a:p>
            <a:pPr eaLnBrk="0" hangingPunct="0"/>
            <a:endParaRPr lang="en-US" dirty="0">
              <a:cs typeface="ＭＳ Ｐゴシック"/>
            </a:endParaRPr>
          </a:p>
        </p:txBody>
      </p:sp>
      <p:pic>
        <p:nvPicPr>
          <p:cNvPr id="6" name="Picture 5" descr="texas.jpg"/>
          <p:cNvPicPr>
            <a:picLocks noChangeAspect="1"/>
          </p:cNvPicPr>
          <p:nvPr/>
        </p:nvPicPr>
        <p:blipFill>
          <a:blip r:embed="rId4" cstate="print"/>
          <a:srcRect/>
          <a:stretch>
            <a:fillRect/>
          </a:stretch>
        </p:blipFill>
        <p:spPr bwMode="auto">
          <a:xfrm>
            <a:off x="4191000" y="2590800"/>
            <a:ext cx="2514600" cy="2561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600200" y="533400"/>
            <a:ext cx="7391400" cy="914400"/>
          </a:xfrm>
        </p:spPr>
        <p:txBody>
          <a:bodyPr/>
          <a:lstStyle/>
          <a:p>
            <a:pPr eaLnBrk="1" hangingPunct="1"/>
            <a:r>
              <a:rPr lang="en-US" sz="3600" b="1" dirty="0" smtClean="0"/>
              <a:t>Results: Hospital Survey</a:t>
            </a:r>
            <a:endParaRPr lang="en-US" sz="12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838200" cy="838200"/>
          </a:xfrm>
          <a:prstGeom prst="rect">
            <a:avLst/>
          </a:prstGeom>
          <a:noFill/>
          <a:ln w="9525">
            <a:noFill/>
            <a:miter lim="800000"/>
            <a:headEnd/>
            <a:tailEnd/>
          </a:ln>
        </p:spPr>
      </p:pic>
      <p:sp>
        <p:nvSpPr>
          <p:cNvPr id="6" name="TextBox 5"/>
          <p:cNvSpPr txBox="1"/>
          <p:nvPr/>
        </p:nvSpPr>
        <p:spPr>
          <a:xfrm>
            <a:off x="1828800" y="1447800"/>
            <a:ext cx="2590800" cy="338554"/>
          </a:xfrm>
          <a:prstGeom prst="rect">
            <a:avLst/>
          </a:prstGeom>
          <a:solidFill>
            <a:srgbClr val="203162"/>
          </a:solidFill>
        </p:spPr>
        <p:txBody>
          <a:bodyPr wrap="square" rtlCol="0">
            <a:spAutoFit/>
          </a:bodyPr>
          <a:lstStyle/>
          <a:p>
            <a:pPr algn="ctr"/>
            <a:r>
              <a:rPr lang="en-US" sz="1600" b="1" dirty="0" smtClean="0">
                <a:solidFill>
                  <a:schemeClr val="bg1"/>
                </a:solidFill>
              </a:rPr>
              <a:t>All Hospitals</a:t>
            </a:r>
            <a:endParaRPr lang="en-US" sz="1600" b="1" dirty="0">
              <a:solidFill>
                <a:schemeClr val="bg1"/>
              </a:solidFill>
            </a:endParaRPr>
          </a:p>
        </p:txBody>
      </p:sp>
      <p:sp>
        <p:nvSpPr>
          <p:cNvPr id="10" name="TextBox 9"/>
          <p:cNvSpPr txBox="1"/>
          <p:nvPr/>
        </p:nvSpPr>
        <p:spPr>
          <a:xfrm>
            <a:off x="1828800" y="3581400"/>
            <a:ext cx="2590800" cy="338554"/>
          </a:xfrm>
          <a:prstGeom prst="rect">
            <a:avLst/>
          </a:prstGeom>
          <a:solidFill>
            <a:srgbClr val="203162"/>
          </a:solidFill>
        </p:spPr>
        <p:txBody>
          <a:bodyPr wrap="square" rtlCol="0">
            <a:spAutoFit/>
          </a:bodyPr>
          <a:lstStyle/>
          <a:p>
            <a:pPr algn="ctr"/>
            <a:r>
              <a:rPr lang="en-US" sz="1600" b="1" dirty="0" smtClean="0">
                <a:solidFill>
                  <a:schemeClr val="bg1"/>
                </a:solidFill>
              </a:rPr>
              <a:t>Completed Survey</a:t>
            </a:r>
            <a:endParaRPr lang="en-US" sz="1600" b="1" dirty="0">
              <a:solidFill>
                <a:schemeClr val="bg1"/>
              </a:solidFill>
            </a:endParaRPr>
          </a:p>
        </p:txBody>
      </p:sp>
      <p:sp>
        <p:nvSpPr>
          <p:cNvPr id="11" name="TextBox 10"/>
          <p:cNvSpPr txBox="1"/>
          <p:nvPr/>
        </p:nvSpPr>
        <p:spPr>
          <a:xfrm>
            <a:off x="1828800" y="2362200"/>
            <a:ext cx="2590800" cy="338554"/>
          </a:xfrm>
          <a:prstGeom prst="rect">
            <a:avLst/>
          </a:prstGeom>
          <a:solidFill>
            <a:srgbClr val="203162"/>
          </a:solidFill>
        </p:spPr>
        <p:txBody>
          <a:bodyPr wrap="square" rtlCol="0">
            <a:spAutoFit/>
          </a:bodyPr>
          <a:lstStyle/>
          <a:p>
            <a:pPr algn="ctr"/>
            <a:r>
              <a:rPr lang="en-US" sz="1600" b="1" dirty="0" smtClean="0">
                <a:solidFill>
                  <a:schemeClr val="bg1"/>
                </a:solidFill>
              </a:rPr>
              <a:t>Sample of Hospitals</a:t>
            </a:r>
            <a:endParaRPr lang="en-US" sz="1600" b="1" dirty="0">
              <a:solidFill>
                <a:schemeClr val="bg1"/>
              </a:solidFill>
            </a:endParaRPr>
          </a:p>
        </p:txBody>
      </p:sp>
      <p:sp>
        <p:nvSpPr>
          <p:cNvPr id="12" name="TextBox 11"/>
          <p:cNvSpPr txBox="1"/>
          <p:nvPr/>
        </p:nvSpPr>
        <p:spPr>
          <a:xfrm>
            <a:off x="5638800" y="2438400"/>
            <a:ext cx="2590800" cy="338554"/>
          </a:xfrm>
          <a:prstGeom prst="rect">
            <a:avLst/>
          </a:prstGeom>
          <a:solidFill>
            <a:srgbClr val="203162"/>
          </a:solidFill>
        </p:spPr>
        <p:txBody>
          <a:bodyPr wrap="square" rtlCol="0">
            <a:spAutoFit/>
          </a:bodyPr>
          <a:lstStyle/>
          <a:p>
            <a:pPr algn="ctr"/>
            <a:r>
              <a:rPr lang="en-US" sz="1600" b="1" dirty="0" smtClean="0">
                <a:solidFill>
                  <a:schemeClr val="bg1"/>
                </a:solidFill>
              </a:rPr>
              <a:t>No Response</a:t>
            </a:r>
            <a:endParaRPr lang="en-US" sz="1600" b="1" dirty="0">
              <a:solidFill>
                <a:schemeClr val="bg1"/>
              </a:solidFill>
            </a:endParaRPr>
          </a:p>
        </p:txBody>
      </p:sp>
      <p:sp>
        <p:nvSpPr>
          <p:cNvPr id="13" name="TextBox 12"/>
          <p:cNvSpPr txBox="1"/>
          <p:nvPr/>
        </p:nvSpPr>
        <p:spPr>
          <a:xfrm>
            <a:off x="5638800" y="1447800"/>
            <a:ext cx="2590800" cy="338554"/>
          </a:xfrm>
          <a:prstGeom prst="rect">
            <a:avLst/>
          </a:prstGeom>
          <a:solidFill>
            <a:srgbClr val="203162"/>
          </a:solidFill>
        </p:spPr>
        <p:txBody>
          <a:bodyPr wrap="square" rtlCol="0">
            <a:spAutoFit/>
          </a:bodyPr>
          <a:lstStyle/>
          <a:p>
            <a:pPr algn="ctr"/>
            <a:r>
              <a:rPr lang="en-US" sz="1600" b="1" dirty="0" smtClean="0">
                <a:solidFill>
                  <a:schemeClr val="bg1"/>
                </a:solidFill>
              </a:rPr>
              <a:t>Not Contacted</a:t>
            </a:r>
            <a:endParaRPr lang="en-US" sz="1600" b="1" dirty="0">
              <a:solidFill>
                <a:schemeClr val="bg1"/>
              </a:solidFill>
            </a:endParaRPr>
          </a:p>
        </p:txBody>
      </p:sp>
      <p:sp>
        <p:nvSpPr>
          <p:cNvPr id="15" name="TextBox 14"/>
          <p:cNvSpPr txBox="1"/>
          <p:nvPr/>
        </p:nvSpPr>
        <p:spPr>
          <a:xfrm>
            <a:off x="1828800" y="4572000"/>
            <a:ext cx="2590800" cy="830997"/>
          </a:xfrm>
          <a:prstGeom prst="rect">
            <a:avLst/>
          </a:prstGeom>
          <a:solidFill>
            <a:srgbClr val="62224C"/>
          </a:solidFill>
        </p:spPr>
        <p:txBody>
          <a:bodyPr wrap="square" rtlCol="0">
            <a:spAutoFit/>
          </a:bodyPr>
          <a:lstStyle/>
          <a:p>
            <a:pPr algn="ctr"/>
            <a:r>
              <a:rPr lang="en-US" sz="1600" b="1" dirty="0" smtClean="0">
                <a:solidFill>
                  <a:schemeClr val="bg1"/>
                </a:solidFill>
              </a:rPr>
              <a:t>Inter-facility transfer guidelines and agreements</a:t>
            </a:r>
            <a:endParaRPr lang="en-US" sz="1600" b="1" dirty="0">
              <a:solidFill>
                <a:schemeClr val="bg1"/>
              </a:solidFill>
            </a:endParaRPr>
          </a:p>
        </p:txBody>
      </p:sp>
      <p:sp>
        <p:nvSpPr>
          <p:cNvPr id="18" name="Down Arrow 17"/>
          <p:cNvSpPr/>
          <p:nvPr/>
        </p:nvSpPr>
        <p:spPr bwMode="auto">
          <a:xfrm>
            <a:off x="2971800" y="1828800"/>
            <a:ext cx="484632" cy="4572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20" name="Down Arrow 19"/>
          <p:cNvSpPr/>
          <p:nvPr/>
        </p:nvSpPr>
        <p:spPr bwMode="auto">
          <a:xfrm>
            <a:off x="2971800" y="3048000"/>
            <a:ext cx="484632" cy="4572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21" name="Down Arrow 20"/>
          <p:cNvSpPr/>
          <p:nvPr/>
        </p:nvSpPr>
        <p:spPr bwMode="auto">
          <a:xfrm>
            <a:off x="2971800" y="4038600"/>
            <a:ext cx="484632" cy="4572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23" name="Down Arrow 22"/>
          <p:cNvSpPr/>
          <p:nvPr/>
        </p:nvSpPr>
        <p:spPr bwMode="auto">
          <a:xfrm rot="16200000">
            <a:off x="4786884" y="2452116"/>
            <a:ext cx="484632" cy="4572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24" name="Down Arrow 23"/>
          <p:cNvSpPr/>
          <p:nvPr/>
        </p:nvSpPr>
        <p:spPr bwMode="auto">
          <a:xfrm rot="16200000">
            <a:off x="4800600" y="1371600"/>
            <a:ext cx="484632" cy="457200"/>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32" name="TextBox 31"/>
          <p:cNvSpPr txBox="1"/>
          <p:nvPr/>
        </p:nvSpPr>
        <p:spPr>
          <a:xfrm>
            <a:off x="8382000" y="2438400"/>
            <a:ext cx="609600" cy="338554"/>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b="1" dirty="0" smtClean="0">
                <a:solidFill>
                  <a:schemeClr val="bg1"/>
                </a:solidFill>
              </a:rPr>
              <a:t>81</a:t>
            </a:r>
            <a:endParaRPr lang="en-US" sz="1600" b="1" dirty="0">
              <a:solidFill>
                <a:schemeClr val="bg1"/>
              </a:solidFill>
            </a:endParaRPr>
          </a:p>
        </p:txBody>
      </p:sp>
      <p:sp>
        <p:nvSpPr>
          <p:cNvPr id="33" name="TextBox 32"/>
          <p:cNvSpPr txBox="1"/>
          <p:nvPr/>
        </p:nvSpPr>
        <p:spPr>
          <a:xfrm>
            <a:off x="8382000" y="1447800"/>
            <a:ext cx="609600" cy="338554"/>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b="1" dirty="0" smtClean="0">
                <a:solidFill>
                  <a:schemeClr val="bg1"/>
                </a:solidFill>
              </a:rPr>
              <a:t>187</a:t>
            </a:r>
            <a:endParaRPr lang="en-US" sz="1600" b="1" dirty="0">
              <a:solidFill>
                <a:schemeClr val="bg1"/>
              </a:solidFill>
            </a:endParaRPr>
          </a:p>
        </p:txBody>
      </p:sp>
      <p:sp>
        <p:nvSpPr>
          <p:cNvPr id="34" name="TextBox 33"/>
          <p:cNvSpPr txBox="1"/>
          <p:nvPr/>
        </p:nvSpPr>
        <p:spPr>
          <a:xfrm>
            <a:off x="1066800" y="1447800"/>
            <a:ext cx="609600" cy="338554"/>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b="1" dirty="0" smtClean="0">
                <a:solidFill>
                  <a:schemeClr val="bg1"/>
                </a:solidFill>
              </a:rPr>
              <a:t>382</a:t>
            </a:r>
            <a:endParaRPr lang="en-US" sz="1600" b="1" dirty="0">
              <a:solidFill>
                <a:schemeClr val="bg1"/>
              </a:solidFill>
            </a:endParaRPr>
          </a:p>
        </p:txBody>
      </p:sp>
      <p:sp>
        <p:nvSpPr>
          <p:cNvPr id="36" name="TextBox 35"/>
          <p:cNvSpPr txBox="1"/>
          <p:nvPr/>
        </p:nvSpPr>
        <p:spPr>
          <a:xfrm>
            <a:off x="1066800" y="2438400"/>
            <a:ext cx="609600" cy="338554"/>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b="1" dirty="0" smtClean="0">
                <a:solidFill>
                  <a:schemeClr val="bg1"/>
                </a:solidFill>
              </a:rPr>
              <a:t>195</a:t>
            </a:r>
            <a:endParaRPr lang="en-US" sz="1600" b="1" dirty="0">
              <a:solidFill>
                <a:schemeClr val="bg1"/>
              </a:solidFill>
            </a:endParaRPr>
          </a:p>
        </p:txBody>
      </p:sp>
      <p:sp>
        <p:nvSpPr>
          <p:cNvPr id="37" name="TextBox 36"/>
          <p:cNvSpPr txBox="1"/>
          <p:nvPr/>
        </p:nvSpPr>
        <p:spPr>
          <a:xfrm>
            <a:off x="1066800" y="3581400"/>
            <a:ext cx="609600" cy="338554"/>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600" b="1" dirty="0" smtClean="0">
                <a:solidFill>
                  <a:schemeClr val="bg1"/>
                </a:solidFill>
              </a:rPr>
              <a:t>165</a:t>
            </a:r>
            <a:endParaRPr lang="en-US" sz="1600" b="1" dirty="0">
              <a:solidFill>
                <a:schemeClr val="bg1"/>
              </a:solidFill>
            </a:endParaRPr>
          </a:p>
        </p:txBody>
      </p:sp>
      <p:sp>
        <p:nvSpPr>
          <p:cNvPr id="43" name="TextBox 42"/>
          <p:cNvSpPr txBox="1"/>
          <p:nvPr/>
        </p:nvSpPr>
        <p:spPr>
          <a:xfrm>
            <a:off x="5638800" y="2438400"/>
            <a:ext cx="2514600" cy="523220"/>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solidFill>
                  <a:schemeClr val="bg1"/>
                </a:solidFill>
              </a:rPr>
              <a:t>50% Sampled</a:t>
            </a:r>
            <a:endParaRPr lang="en-US" sz="2800" b="1" dirty="0">
              <a:solidFill>
                <a:schemeClr val="bg1"/>
              </a:solidFill>
            </a:endParaRPr>
          </a:p>
        </p:txBody>
      </p:sp>
      <p:sp>
        <p:nvSpPr>
          <p:cNvPr id="44" name="TextBox 43"/>
          <p:cNvSpPr txBox="1"/>
          <p:nvPr/>
        </p:nvSpPr>
        <p:spPr>
          <a:xfrm>
            <a:off x="5562600" y="3505200"/>
            <a:ext cx="3124200" cy="523220"/>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solidFill>
                  <a:schemeClr val="bg1"/>
                </a:solidFill>
              </a:rPr>
              <a:t>85% Responded</a:t>
            </a:r>
            <a:endParaRPr lang="en-US" sz="2800" b="1" dirty="0">
              <a:solidFill>
                <a:schemeClr val="bg1"/>
              </a:solidFill>
            </a:endParaRPr>
          </a:p>
        </p:txBody>
      </p:sp>
      <p:sp>
        <p:nvSpPr>
          <p:cNvPr id="46" name="TextBox 45"/>
          <p:cNvSpPr txBox="1"/>
          <p:nvPr/>
        </p:nvSpPr>
        <p:spPr>
          <a:xfrm>
            <a:off x="5638800" y="4572000"/>
            <a:ext cx="3276600" cy="954107"/>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solidFill>
                  <a:schemeClr val="bg1"/>
                </a:solidFill>
              </a:rPr>
              <a:t>43% of Texas Hospitals</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44"/>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5" grpId="0" animBg="1"/>
      <p:bldP spid="18" grpId="0" animBg="1"/>
      <p:bldP spid="20" grpId="0" animBg="1"/>
      <p:bldP spid="21" grpId="0" animBg="1"/>
      <p:bldP spid="23" grpId="0" animBg="1"/>
      <p:bldP spid="24" grpId="0" animBg="1"/>
      <p:bldP spid="32" grpId="0" animBg="1"/>
      <p:bldP spid="33" grpId="0" animBg="1"/>
      <p:bldP spid="34" grpId="0" animBg="1"/>
      <p:bldP spid="36" grpId="0" animBg="1"/>
      <p:bldP spid="37" grpId="0" animBg="1"/>
      <p:bldP spid="43" grpId="0" animBg="1"/>
      <p:bldP spid="43" grpId="1" animBg="1"/>
      <p:bldP spid="44" grpId="0" animBg="1"/>
      <p:bldP spid="44" grpId="1" animBg="1"/>
      <p:bldP spid="4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dirty="0" smtClean="0"/>
              <a:t>Guidelines / Agreements</a:t>
            </a:r>
            <a:endParaRPr lang="en-US" dirty="0"/>
          </a:p>
        </p:txBody>
      </p:sp>
      <p:graphicFrame>
        <p:nvGraphicFramePr>
          <p:cNvPr id="4" name="Table 3"/>
          <p:cNvGraphicFramePr>
            <a:graphicFrameLocks noGrp="1"/>
          </p:cNvGraphicFramePr>
          <p:nvPr/>
        </p:nvGraphicFramePr>
        <p:xfrm>
          <a:off x="0" y="1524004"/>
          <a:ext cx="9144000" cy="5207540"/>
        </p:xfrm>
        <a:graphic>
          <a:graphicData uri="http://schemas.openxmlformats.org/drawingml/2006/table">
            <a:tbl>
              <a:tblPr firstRow="1" bandRow="1">
                <a:tableStyleId>{21E4AEA4-8DFA-4A89-87EB-49C32662AFE0}</a:tableStyleId>
              </a:tblPr>
              <a:tblGrid>
                <a:gridCol w="7696200"/>
                <a:gridCol w="1447800"/>
              </a:tblGrid>
              <a:tr h="453957">
                <a:tc>
                  <a:txBody>
                    <a:bodyPr/>
                    <a:lstStyle/>
                    <a:p>
                      <a:pPr algn="ctr"/>
                      <a:r>
                        <a:rPr lang="en-US" dirty="0" smtClean="0"/>
                        <a:t>Component Present</a:t>
                      </a:r>
                      <a:endParaRPr lang="en-US" dirty="0"/>
                    </a:p>
                  </a:txBody>
                  <a:tcPr/>
                </a:tc>
                <a:tc>
                  <a:txBody>
                    <a:bodyPr/>
                    <a:lstStyle/>
                    <a:p>
                      <a:pPr algn="ctr"/>
                      <a:r>
                        <a:rPr lang="en-US" dirty="0" smtClean="0"/>
                        <a:t>%</a:t>
                      </a:r>
                      <a:r>
                        <a:rPr lang="en-US" baseline="0" dirty="0" smtClean="0"/>
                        <a:t> Present</a:t>
                      </a:r>
                      <a:endParaRPr lang="en-US" dirty="0"/>
                    </a:p>
                  </a:txBody>
                  <a:tcPr/>
                </a:tc>
              </a:tr>
              <a:tr h="453957">
                <a:tc>
                  <a:txBody>
                    <a:bodyPr/>
                    <a:lstStyle/>
                    <a:p>
                      <a:r>
                        <a:rPr lang="en-US" b="1" dirty="0" smtClean="0"/>
                        <a:t>GUIDELINES</a:t>
                      </a:r>
                      <a:endParaRPr lang="en-US" b="1" dirty="0"/>
                    </a:p>
                  </a:txBody>
                  <a:tcPr/>
                </a:tc>
                <a:tc>
                  <a:txBody>
                    <a:bodyPr/>
                    <a:lstStyle/>
                    <a:p>
                      <a:pPr algn="ctr"/>
                      <a:r>
                        <a:rPr lang="en-US" sz="2400" b="1" dirty="0" smtClean="0"/>
                        <a:t>83%</a:t>
                      </a:r>
                      <a:endParaRPr lang="en-US" sz="2400" b="1" dirty="0"/>
                    </a:p>
                  </a:txBody>
                  <a:tcPr/>
                </a:tc>
              </a:tr>
              <a:tr h="453957">
                <a:tc>
                  <a:txBody>
                    <a:bodyPr/>
                    <a:lstStyle/>
                    <a:p>
                      <a:r>
                        <a:rPr lang="en-US" dirty="0" smtClean="0"/>
                        <a:t>Process for initiation</a:t>
                      </a:r>
                      <a:endParaRPr lang="en-US" dirty="0"/>
                    </a:p>
                  </a:txBody>
                  <a:tcPr/>
                </a:tc>
                <a:tc>
                  <a:txBody>
                    <a:bodyPr/>
                    <a:lstStyle/>
                    <a:p>
                      <a:pPr algn="ctr"/>
                      <a:r>
                        <a:rPr lang="en-US" sz="2400" b="1" dirty="0" smtClean="0"/>
                        <a:t>78%</a:t>
                      </a:r>
                      <a:endParaRPr lang="en-US" sz="2400" b="1" dirty="0"/>
                    </a:p>
                  </a:txBody>
                  <a:tcPr/>
                </a:tc>
              </a:tr>
              <a:tr h="453957">
                <a:tc>
                  <a:txBody>
                    <a:bodyPr/>
                    <a:lstStyle/>
                    <a:p>
                      <a:r>
                        <a:rPr lang="en-US" dirty="0" smtClean="0"/>
                        <a:t>Process for selecting facility</a:t>
                      </a:r>
                      <a:endParaRPr lang="en-US" dirty="0"/>
                    </a:p>
                  </a:txBody>
                  <a:tcPr/>
                </a:tc>
                <a:tc>
                  <a:txBody>
                    <a:bodyPr/>
                    <a:lstStyle/>
                    <a:p>
                      <a:pPr algn="ctr"/>
                      <a:r>
                        <a:rPr lang="en-US" sz="2400" b="1" dirty="0" smtClean="0"/>
                        <a:t>59%</a:t>
                      </a:r>
                      <a:endParaRPr lang="en-US" sz="2400" b="1" dirty="0"/>
                    </a:p>
                  </a:txBody>
                  <a:tcPr/>
                </a:tc>
              </a:tr>
              <a:tr h="453957">
                <a:tc>
                  <a:txBody>
                    <a:bodyPr/>
                    <a:lstStyle/>
                    <a:p>
                      <a:r>
                        <a:rPr lang="en-US" dirty="0" smtClean="0"/>
                        <a:t>Process for selecting transport service</a:t>
                      </a:r>
                      <a:endParaRPr lang="en-US" dirty="0"/>
                    </a:p>
                  </a:txBody>
                  <a:tcPr/>
                </a:tc>
                <a:tc>
                  <a:txBody>
                    <a:bodyPr/>
                    <a:lstStyle/>
                    <a:p>
                      <a:pPr algn="ctr"/>
                      <a:r>
                        <a:rPr lang="en-US" sz="2400" b="1" dirty="0" smtClean="0"/>
                        <a:t>64%</a:t>
                      </a:r>
                      <a:endParaRPr lang="en-US" sz="2400" b="1" dirty="0"/>
                    </a:p>
                  </a:txBody>
                  <a:tcPr/>
                </a:tc>
              </a:tr>
              <a:tr h="453957">
                <a:tc>
                  <a:txBody>
                    <a:bodyPr/>
                    <a:lstStyle/>
                    <a:p>
                      <a:r>
                        <a:rPr lang="en-US" dirty="0" smtClean="0"/>
                        <a:t>Process for</a:t>
                      </a:r>
                      <a:r>
                        <a:rPr lang="en-US" baseline="0" dirty="0" smtClean="0"/>
                        <a:t> transfer, including consent</a:t>
                      </a:r>
                      <a:endParaRPr lang="en-US" dirty="0"/>
                    </a:p>
                  </a:txBody>
                  <a:tcPr/>
                </a:tc>
                <a:tc>
                  <a:txBody>
                    <a:bodyPr/>
                    <a:lstStyle/>
                    <a:p>
                      <a:pPr algn="ctr"/>
                      <a:r>
                        <a:rPr lang="en-US" sz="2400" b="1" dirty="0" smtClean="0"/>
                        <a:t>83%</a:t>
                      </a:r>
                      <a:endParaRPr lang="en-US" sz="2400" b="1" dirty="0"/>
                    </a:p>
                  </a:txBody>
                  <a:tcPr/>
                </a:tc>
              </a:tr>
              <a:tr h="453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Plan for transfer of</a:t>
                      </a:r>
                      <a:r>
                        <a:rPr lang="en-US" baseline="0" dirty="0" smtClean="0"/>
                        <a:t> the medical record</a:t>
                      </a:r>
                      <a:endParaRPr lang="en-US" dirty="0" smtClean="0"/>
                    </a:p>
                  </a:txBody>
                  <a:tcPr/>
                </a:tc>
                <a:tc>
                  <a:txBody>
                    <a:bodyPr/>
                    <a:lstStyle/>
                    <a:p>
                      <a:pPr algn="ctr"/>
                      <a:r>
                        <a:rPr lang="en-US" sz="2400" b="1" dirty="0" smtClean="0"/>
                        <a:t>78%</a:t>
                      </a:r>
                      <a:endParaRPr lang="en-US" sz="2400" b="1" dirty="0"/>
                    </a:p>
                  </a:txBody>
                  <a:tcPr/>
                </a:tc>
              </a:tr>
              <a:tr h="453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Plans</a:t>
                      </a:r>
                      <a:r>
                        <a:rPr lang="en-US" baseline="0" dirty="0" smtClean="0"/>
                        <a:t> for transfer of copy of signed transport consent</a:t>
                      </a:r>
                      <a:endParaRPr lang="en-US" dirty="0" smtClean="0"/>
                    </a:p>
                  </a:txBody>
                  <a:tcPr/>
                </a:tc>
                <a:tc>
                  <a:txBody>
                    <a:bodyPr/>
                    <a:lstStyle/>
                    <a:p>
                      <a:pPr algn="ctr"/>
                      <a:r>
                        <a:rPr lang="en-US" sz="2400" b="1" dirty="0" smtClean="0"/>
                        <a:t>78%</a:t>
                      </a:r>
                      <a:endParaRPr lang="en-US" sz="2400" b="1" dirty="0"/>
                    </a:p>
                  </a:txBody>
                  <a:tcPr/>
                </a:tc>
              </a:tr>
              <a:tr h="453957">
                <a:tc>
                  <a:txBody>
                    <a:bodyPr/>
                    <a:lstStyle/>
                    <a:p>
                      <a:r>
                        <a:rPr lang="en-US" dirty="0" smtClean="0"/>
                        <a:t>Plan for transfer of personal belongings</a:t>
                      </a:r>
                      <a:r>
                        <a:rPr lang="en-US" baseline="0" dirty="0" smtClean="0"/>
                        <a:t> of the patient</a:t>
                      </a:r>
                      <a:endParaRPr lang="en-US" dirty="0"/>
                    </a:p>
                  </a:txBody>
                  <a:tcPr/>
                </a:tc>
                <a:tc>
                  <a:txBody>
                    <a:bodyPr/>
                    <a:lstStyle/>
                    <a:p>
                      <a:pPr algn="ctr"/>
                      <a:r>
                        <a:rPr lang="en-US" sz="2400" b="1" dirty="0" smtClean="0"/>
                        <a:t>58%</a:t>
                      </a:r>
                      <a:endParaRPr lang="en-US" sz="2400" b="1" dirty="0"/>
                    </a:p>
                  </a:txBody>
                  <a:tcPr/>
                </a:tc>
              </a:tr>
              <a:tr h="638783">
                <a:tc>
                  <a:txBody>
                    <a:bodyPr/>
                    <a:lstStyle/>
                    <a:p>
                      <a:r>
                        <a:rPr lang="en-US" dirty="0" smtClean="0"/>
                        <a:t>Plan for provision of directions and referral institution</a:t>
                      </a:r>
                      <a:r>
                        <a:rPr lang="en-US" baseline="0" dirty="0" smtClean="0"/>
                        <a:t> information to family</a:t>
                      </a:r>
                      <a:endParaRPr lang="en-US" dirty="0"/>
                    </a:p>
                  </a:txBody>
                  <a:tcPr/>
                </a:tc>
                <a:tc>
                  <a:txBody>
                    <a:bodyPr/>
                    <a:lstStyle/>
                    <a:p>
                      <a:pPr algn="ctr"/>
                      <a:r>
                        <a:rPr lang="en-US" sz="2400" b="1" dirty="0" smtClean="0"/>
                        <a:t>52%</a:t>
                      </a:r>
                      <a:endParaRPr lang="en-US" sz="2400" b="1" dirty="0"/>
                    </a:p>
                  </a:txBody>
                  <a:tcPr/>
                </a:tc>
              </a:tr>
              <a:tr h="453957">
                <a:tc>
                  <a:txBody>
                    <a:bodyPr/>
                    <a:lstStyle/>
                    <a:p>
                      <a:r>
                        <a:rPr lang="en-US" b="1" dirty="0" smtClean="0"/>
                        <a:t>AGREEMENTS</a:t>
                      </a:r>
                      <a:endParaRPr lang="en-US" b="1" dirty="0"/>
                    </a:p>
                  </a:txBody>
                  <a:tcPr/>
                </a:tc>
                <a:tc>
                  <a:txBody>
                    <a:bodyPr/>
                    <a:lstStyle/>
                    <a:p>
                      <a:pPr algn="ctr"/>
                      <a:r>
                        <a:rPr lang="en-US" sz="2400" b="1" dirty="0" smtClean="0"/>
                        <a:t>67%</a:t>
                      </a:r>
                      <a:endParaRPr lang="en-US" sz="2400" b="1" dirty="0"/>
                    </a:p>
                  </a:txBody>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447800" y="457200"/>
            <a:ext cx="7391400" cy="914400"/>
          </a:xfrm>
        </p:spPr>
        <p:txBody>
          <a:bodyPr/>
          <a:lstStyle/>
          <a:p>
            <a:pPr eaLnBrk="1" hangingPunct="1"/>
            <a:r>
              <a:rPr lang="en-US" sz="3600" b="1" dirty="0" smtClean="0"/>
              <a:t/>
            </a:r>
            <a:br>
              <a:rPr lang="en-US" sz="3600" b="1" dirty="0" smtClean="0"/>
            </a:br>
            <a:r>
              <a:rPr lang="en-US" b="1" dirty="0" smtClean="0"/>
              <a:t>SUMMARY:</a:t>
            </a:r>
            <a:br>
              <a:rPr lang="en-US" b="1" dirty="0" smtClean="0"/>
            </a:br>
            <a:r>
              <a:rPr lang="en-US" b="1" dirty="0" smtClean="0"/>
              <a:t>Medical Direction</a:t>
            </a:r>
            <a:endParaRPr lang="en-US" sz="12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8" name="Content Placeholder 2"/>
          <p:cNvSpPr>
            <a:spLocks noGrp="1"/>
          </p:cNvSpPr>
          <p:nvPr>
            <p:ph idx="1"/>
          </p:nvPr>
        </p:nvSpPr>
        <p:spPr>
          <a:xfrm>
            <a:off x="1524000" y="1905000"/>
            <a:ext cx="7391400" cy="4724400"/>
          </a:xfrm>
        </p:spPr>
        <p:txBody>
          <a:bodyPr/>
          <a:lstStyle/>
          <a:p>
            <a:r>
              <a:rPr lang="en-US" b="1" dirty="0" smtClean="0"/>
              <a:t>Online</a:t>
            </a:r>
          </a:p>
          <a:p>
            <a:pPr lvl="1"/>
            <a:r>
              <a:rPr lang="en-US" dirty="0" smtClean="0"/>
              <a:t>Absent 32% of the time</a:t>
            </a:r>
          </a:p>
          <a:p>
            <a:pPr lvl="1"/>
            <a:r>
              <a:rPr lang="en-US" dirty="0" smtClean="0"/>
              <a:t>Source is often local ED in rural areas</a:t>
            </a:r>
          </a:p>
          <a:p>
            <a:pPr lvl="1"/>
            <a:r>
              <a:rPr lang="en-US" dirty="0" smtClean="0"/>
              <a:t>Children’s hospital-based for &lt;30%, but highly desired</a:t>
            </a:r>
          </a:p>
          <a:p>
            <a:r>
              <a:rPr lang="en-US" b="1" dirty="0" smtClean="0"/>
              <a:t>Offline</a:t>
            </a:r>
          </a:p>
          <a:p>
            <a:pPr lvl="1"/>
            <a:r>
              <a:rPr lang="en-US" dirty="0" smtClean="0"/>
              <a:t>Written protocols often available (95%)</a:t>
            </a:r>
          </a:p>
          <a:p>
            <a:pPr lvl="1"/>
            <a:r>
              <a:rPr lang="en-US" dirty="0" smtClean="0"/>
              <a:t>75% would use EMSC-created evidence-based protocols</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447800" y="457200"/>
            <a:ext cx="7391400" cy="914400"/>
          </a:xfrm>
        </p:spPr>
        <p:txBody>
          <a:bodyPr/>
          <a:lstStyle/>
          <a:p>
            <a:pPr eaLnBrk="1" hangingPunct="1"/>
            <a:r>
              <a:rPr lang="en-US" sz="3600" b="1" dirty="0" smtClean="0"/>
              <a:t/>
            </a:r>
            <a:br>
              <a:rPr lang="en-US" sz="3600" b="1" dirty="0" smtClean="0"/>
            </a:br>
            <a:r>
              <a:rPr lang="en-US" b="1" dirty="0" smtClean="0"/>
              <a:t>SUMMARY:</a:t>
            </a:r>
            <a:br>
              <a:rPr lang="en-US" b="1" dirty="0" smtClean="0"/>
            </a:br>
            <a:r>
              <a:rPr lang="en-US" b="1" dirty="0" smtClean="0"/>
              <a:t>Basic Airway Equipment</a:t>
            </a:r>
            <a:endParaRPr lang="en-US" sz="11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8" name="Content Placeholder 2"/>
          <p:cNvSpPr>
            <a:spLocks noGrp="1"/>
          </p:cNvSpPr>
          <p:nvPr>
            <p:ph idx="1"/>
          </p:nvPr>
        </p:nvSpPr>
        <p:spPr>
          <a:xfrm>
            <a:off x="1524000" y="1905000"/>
            <a:ext cx="7391400" cy="4724400"/>
          </a:xfrm>
        </p:spPr>
        <p:txBody>
          <a:bodyPr/>
          <a:lstStyle/>
          <a:p>
            <a:r>
              <a:rPr lang="en-US" sz="2800" dirty="0" smtClean="0"/>
              <a:t>Rural BLS agencies likely to be missing</a:t>
            </a:r>
          </a:p>
          <a:p>
            <a:pPr lvl="1"/>
            <a:r>
              <a:rPr lang="en-US" sz="2400" dirty="0" smtClean="0"/>
              <a:t>Suction catheters in smaller sizes</a:t>
            </a:r>
          </a:p>
          <a:p>
            <a:pPr lvl="1"/>
            <a:r>
              <a:rPr lang="en-US" sz="2400" dirty="0" smtClean="0"/>
              <a:t>Pediatric nasal </a:t>
            </a:r>
            <a:r>
              <a:rPr lang="en-US" sz="2400" dirty="0" err="1" smtClean="0"/>
              <a:t>cannulae</a:t>
            </a:r>
            <a:endParaRPr lang="en-US" sz="2400" dirty="0" smtClean="0"/>
          </a:p>
          <a:p>
            <a:pPr lvl="1"/>
            <a:r>
              <a:rPr lang="en-US" sz="2400" dirty="0" smtClean="0"/>
              <a:t>Neonatal masks that attach to the bag-valve</a:t>
            </a:r>
          </a:p>
          <a:p>
            <a:r>
              <a:rPr lang="en-US" sz="2800" dirty="0" smtClean="0"/>
              <a:t>Nasal airways were absent in 10-20% of vehicles (all settings/providers)</a:t>
            </a:r>
          </a:p>
          <a:p>
            <a:r>
              <a:rPr lang="en-US" sz="2800" dirty="0" smtClean="0"/>
              <a:t>Pediatric pulse oximetry probes are absent, especially in the rural setting</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447800" y="457200"/>
            <a:ext cx="7391400" cy="914400"/>
          </a:xfrm>
        </p:spPr>
        <p:txBody>
          <a:bodyPr/>
          <a:lstStyle/>
          <a:p>
            <a:pPr eaLnBrk="1" hangingPunct="1"/>
            <a:r>
              <a:rPr lang="en-US" sz="3600" b="1" dirty="0" smtClean="0"/>
              <a:t/>
            </a:r>
            <a:br>
              <a:rPr lang="en-US" sz="3600" b="1" dirty="0" smtClean="0"/>
            </a:br>
            <a:r>
              <a:rPr lang="en-US" b="1" dirty="0" smtClean="0"/>
              <a:t>SUMMARY:</a:t>
            </a:r>
            <a:br>
              <a:rPr lang="en-US" b="1" dirty="0" smtClean="0"/>
            </a:br>
            <a:r>
              <a:rPr lang="en-US" sz="4000" b="1" dirty="0" smtClean="0"/>
              <a:t>Advanced Airway Equipment</a:t>
            </a:r>
            <a:endParaRPr lang="en-US" sz="11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8" name="Content Placeholder 2"/>
          <p:cNvSpPr>
            <a:spLocks noGrp="1"/>
          </p:cNvSpPr>
          <p:nvPr>
            <p:ph idx="1"/>
          </p:nvPr>
        </p:nvSpPr>
        <p:spPr>
          <a:xfrm>
            <a:off x="1524000" y="1905000"/>
            <a:ext cx="7391400" cy="4724400"/>
          </a:xfrm>
        </p:spPr>
        <p:txBody>
          <a:bodyPr/>
          <a:lstStyle/>
          <a:p>
            <a:r>
              <a:rPr lang="en-US" dirty="0" smtClean="0"/>
              <a:t>Miller 0 laryngoscopes absent 5-15% of the time</a:t>
            </a:r>
          </a:p>
          <a:p>
            <a:r>
              <a:rPr lang="en-US" dirty="0" smtClean="0"/>
              <a:t>Pediatric Magill forceps absent 13% of the time</a:t>
            </a:r>
          </a:p>
          <a:p>
            <a:r>
              <a:rPr lang="en-US" dirty="0" smtClean="0"/>
              <a:t>End-tidal CO2 detection absent in 15% </a:t>
            </a:r>
          </a:p>
          <a:p>
            <a:r>
              <a:rPr lang="en-US" dirty="0" smtClean="0"/>
              <a:t>Smallest endotracheal tubes (&lt;6.0 mm) absent 10-20% of the time in rural settings</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447800" y="457200"/>
            <a:ext cx="7391400" cy="914400"/>
          </a:xfrm>
        </p:spPr>
        <p:txBody>
          <a:bodyPr/>
          <a:lstStyle/>
          <a:p>
            <a:pPr eaLnBrk="1" hangingPunct="1"/>
            <a:r>
              <a:rPr lang="en-US" sz="3600" b="1" dirty="0" smtClean="0"/>
              <a:t/>
            </a:r>
            <a:br>
              <a:rPr lang="en-US" sz="3600" b="1" dirty="0" smtClean="0"/>
            </a:br>
            <a:r>
              <a:rPr lang="en-US" b="1" dirty="0" smtClean="0"/>
              <a:t>SUMMARY:</a:t>
            </a:r>
            <a:br>
              <a:rPr lang="en-US" b="1" dirty="0" smtClean="0"/>
            </a:br>
            <a:r>
              <a:rPr lang="en-US" b="1" dirty="0" smtClean="0"/>
              <a:t>Equipment and Supplies</a:t>
            </a:r>
            <a:endParaRPr lang="en-US" sz="11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8" name="Content Placeholder 2"/>
          <p:cNvSpPr>
            <a:spLocks noGrp="1"/>
          </p:cNvSpPr>
          <p:nvPr>
            <p:ph idx="1"/>
          </p:nvPr>
        </p:nvSpPr>
        <p:spPr>
          <a:xfrm>
            <a:off x="1524000" y="1905000"/>
            <a:ext cx="7391400" cy="4724400"/>
          </a:xfrm>
        </p:spPr>
        <p:txBody>
          <a:bodyPr/>
          <a:lstStyle/>
          <a:p>
            <a:r>
              <a:rPr lang="en-US" b="1" dirty="0" smtClean="0"/>
              <a:t>Cardiovascular</a:t>
            </a:r>
          </a:p>
          <a:p>
            <a:pPr lvl="1"/>
            <a:r>
              <a:rPr lang="en-US" dirty="0" smtClean="0"/>
              <a:t>Absence of an AED on rural BLS units 20% of the time</a:t>
            </a:r>
          </a:p>
          <a:p>
            <a:r>
              <a:rPr lang="en-US" b="1" dirty="0" smtClean="0"/>
              <a:t>Trauma/environmental</a:t>
            </a:r>
          </a:p>
          <a:p>
            <a:pPr lvl="1"/>
            <a:r>
              <a:rPr lang="en-US" dirty="0" smtClean="0"/>
              <a:t>Small and medium cervical collars are at times absent</a:t>
            </a:r>
          </a:p>
          <a:p>
            <a:pPr lvl="1"/>
            <a:r>
              <a:rPr lang="en-US" dirty="0" smtClean="0"/>
              <a:t>Lower extremity traction devices sometimes be absent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524000" y="685800"/>
            <a:ext cx="7391400" cy="914400"/>
          </a:xfrm>
        </p:spPr>
        <p:txBody>
          <a:bodyPr/>
          <a:lstStyle/>
          <a:p>
            <a:pPr eaLnBrk="1" hangingPunct="1"/>
            <a:r>
              <a:rPr lang="en-US" sz="3600" b="1" dirty="0" smtClean="0"/>
              <a:t>Background: </a:t>
            </a:r>
            <a:br>
              <a:rPr lang="en-US" sz="3600" b="1" dirty="0" smtClean="0"/>
            </a:br>
            <a:r>
              <a:rPr lang="en-US" sz="3600" b="1" dirty="0" smtClean="0"/>
              <a:t>Texas EMS Survey (‘07-’08)</a:t>
            </a:r>
            <a:endParaRPr lang="en-US" sz="12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8" name="Content Placeholder 2"/>
          <p:cNvSpPr>
            <a:spLocks noGrp="1"/>
          </p:cNvSpPr>
          <p:nvPr>
            <p:ph idx="1"/>
          </p:nvPr>
        </p:nvSpPr>
        <p:spPr>
          <a:xfrm>
            <a:off x="1524000" y="1752600"/>
            <a:ext cx="7391400" cy="4876800"/>
          </a:xfrm>
        </p:spPr>
        <p:txBody>
          <a:bodyPr/>
          <a:lstStyle/>
          <a:p>
            <a:r>
              <a:rPr lang="en-US" dirty="0" smtClean="0"/>
              <a:t>Online medical direction availability</a:t>
            </a:r>
          </a:p>
          <a:p>
            <a:pPr lvl="1"/>
            <a:r>
              <a:rPr lang="en-US" dirty="0" smtClean="0"/>
              <a:t>64% of BLS units </a:t>
            </a:r>
          </a:p>
          <a:p>
            <a:pPr lvl="1"/>
            <a:r>
              <a:rPr lang="en-US" dirty="0" smtClean="0"/>
              <a:t>63% of ALS units</a:t>
            </a:r>
          </a:p>
          <a:p>
            <a:r>
              <a:rPr lang="en-US" dirty="0" smtClean="0"/>
              <a:t>Offline medical direction availability</a:t>
            </a:r>
          </a:p>
          <a:p>
            <a:pPr lvl="1"/>
            <a:r>
              <a:rPr lang="en-US" dirty="0" smtClean="0"/>
              <a:t>43% of BLS units </a:t>
            </a:r>
          </a:p>
          <a:p>
            <a:pPr lvl="1"/>
            <a:r>
              <a:rPr lang="en-US" dirty="0" smtClean="0"/>
              <a:t>86% of ALS units </a:t>
            </a:r>
          </a:p>
          <a:p>
            <a:pPr>
              <a:buNone/>
            </a:pPr>
            <a:endParaRPr lang="en-US"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447800" y="457200"/>
            <a:ext cx="7391400" cy="914400"/>
          </a:xfrm>
        </p:spPr>
        <p:txBody>
          <a:bodyPr/>
          <a:lstStyle/>
          <a:p>
            <a:pPr eaLnBrk="1" hangingPunct="1"/>
            <a:r>
              <a:rPr lang="en-US" sz="3600" b="1" dirty="0" smtClean="0"/>
              <a:t/>
            </a:r>
            <a:br>
              <a:rPr lang="en-US" sz="3600" b="1" dirty="0" smtClean="0"/>
            </a:br>
            <a:r>
              <a:rPr lang="en-US" b="1" dirty="0" smtClean="0"/>
              <a:t>SUMMARY:</a:t>
            </a:r>
            <a:br>
              <a:rPr lang="en-US" b="1" dirty="0" smtClean="0"/>
            </a:br>
            <a:r>
              <a:rPr lang="en-US" b="1" dirty="0" smtClean="0"/>
              <a:t>Equipment and Supplies</a:t>
            </a:r>
            <a:endParaRPr lang="en-US" sz="11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8" name="Content Placeholder 2"/>
          <p:cNvSpPr>
            <a:spLocks noGrp="1"/>
          </p:cNvSpPr>
          <p:nvPr>
            <p:ph idx="1"/>
          </p:nvPr>
        </p:nvSpPr>
        <p:spPr>
          <a:xfrm>
            <a:off x="1524000" y="1905000"/>
            <a:ext cx="7391400" cy="4724400"/>
          </a:xfrm>
        </p:spPr>
        <p:txBody>
          <a:bodyPr/>
          <a:lstStyle/>
          <a:p>
            <a:r>
              <a:rPr lang="en-US" sz="2800" b="1" dirty="0" smtClean="0"/>
              <a:t>Obstetrics/neonatal</a:t>
            </a:r>
          </a:p>
          <a:p>
            <a:pPr lvl="1"/>
            <a:r>
              <a:rPr lang="en-US" sz="2600" dirty="0" smtClean="0"/>
              <a:t>30% missing meconium aspirator adaptors</a:t>
            </a:r>
          </a:p>
          <a:p>
            <a:r>
              <a:rPr lang="en-US" sz="2800" b="1" dirty="0" smtClean="0"/>
              <a:t>Other</a:t>
            </a:r>
          </a:p>
          <a:p>
            <a:pPr lvl="1"/>
            <a:r>
              <a:rPr lang="en-US" sz="2600" dirty="0" smtClean="0"/>
              <a:t>30 of BLS units missing length-based tape</a:t>
            </a:r>
          </a:p>
          <a:p>
            <a:pPr lvl="1"/>
            <a:r>
              <a:rPr lang="en-US" sz="2600" dirty="0" smtClean="0"/>
              <a:t>Only 35-45% of vehicles had all equipment items</a:t>
            </a:r>
          </a:p>
          <a:p>
            <a:pPr lvl="1"/>
            <a:r>
              <a:rPr lang="en-US" sz="2600" dirty="0" smtClean="0"/>
              <a:t>Lack of a State mandate is the most common reason why equipment is absent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524000" y="685800"/>
            <a:ext cx="7391400" cy="914400"/>
          </a:xfrm>
        </p:spPr>
        <p:txBody>
          <a:bodyPr/>
          <a:lstStyle/>
          <a:p>
            <a:pPr eaLnBrk="1" hangingPunct="1"/>
            <a:r>
              <a:rPr lang="en-US" sz="3600" b="1" dirty="0" smtClean="0"/>
              <a:t>Background: </a:t>
            </a:r>
            <a:br>
              <a:rPr lang="en-US" sz="3600" b="1" dirty="0" smtClean="0"/>
            </a:br>
            <a:r>
              <a:rPr lang="en-US" sz="3600" b="1" dirty="0" smtClean="0"/>
              <a:t>Texas EMS Survey (‘07-’08)</a:t>
            </a:r>
            <a:endParaRPr lang="en-US" sz="1200" b="1" dirty="0" smtClean="0"/>
          </a:p>
        </p:txBody>
      </p:sp>
      <p:pic>
        <p:nvPicPr>
          <p:cNvPr id="16387" name="Picture 5" descr="emsc_bear"/>
          <p:cNvPicPr>
            <a:picLocks noChangeAspect="1" noChangeArrowheads="1"/>
          </p:cNvPicPr>
          <p:nvPr/>
        </p:nvPicPr>
        <p:blipFill>
          <a:blip r:embed="rId3" cstate="print"/>
          <a:srcRect/>
          <a:stretch>
            <a:fillRect/>
          </a:stretch>
        </p:blipFill>
        <p:spPr bwMode="auto">
          <a:xfrm>
            <a:off x="152400" y="609600"/>
            <a:ext cx="1295400" cy="1295400"/>
          </a:xfrm>
          <a:prstGeom prst="rect">
            <a:avLst/>
          </a:prstGeom>
          <a:noFill/>
          <a:ln w="9525">
            <a:noFill/>
            <a:miter lim="800000"/>
            <a:headEnd/>
            <a:tailEnd/>
          </a:ln>
        </p:spPr>
      </p:pic>
      <p:sp>
        <p:nvSpPr>
          <p:cNvPr id="8" name="Content Placeholder 2"/>
          <p:cNvSpPr>
            <a:spLocks noGrp="1"/>
          </p:cNvSpPr>
          <p:nvPr>
            <p:ph idx="1"/>
          </p:nvPr>
        </p:nvSpPr>
        <p:spPr>
          <a:xfrm>
            <a:off x="1524000" y="1752600"/>
            <a:ext cx="7391400" cy="4876800"/>
          </a:xfrm>
        </p:spPr>
        <p:txBody>
          <a:bodyPr/>
          <a:lstStyle/>
          <a:p>
            <a:r>
              <a:rPr lang="en-US" dirty="0" smtClean="0"/>
              <a:t>Pediatric equipment and supplies</a:t>
            </a:r>
          </a:p>
          <a:p>
            <a:pPr lvl="1"/>
            <a:r>
              <a:rPr lang="en-US" dirty="0" smtClean="0"/>
              <a:t>17% of BLS units</a:t>
            </a:r>
          </a:p>
          <a:p>
            <a:pPr lvl="1"/>
            <a:r>
              <a:rPr lang="en-US" dirty="0" smtClean="0"/>
              <a:t>34% of ALS units</a:t>
            </a:r>
          </a:p>
          <a:p>
            <a:r>
              <a:rPr lang="en-US" dirty="0" smtClean="0"/>
              <a:t>Survey response rate of 48%</a:t>
            </a:r>
          </a:p>
          <a:p>
            <a:r>
              <a:rPr lang="en-US" dirty="0" smtClean="0"/>
              <a:t>Included non-911 agencies</a:t>
            </a:r>
          </a:p>
          <a:p>
            <a:r>
              <a:rPr lang="en-US" dirty="0" smtClean="0"/>
              <a:t>Urban bias</a:t>
            </a:r>
            <a:endParaRPr lang="en-US" sz="3600" dirty="0" smtClean="0"/>
          </a:p>
          <a:p>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IPAI slide Template 20071010">
  <a:themeElements>
    <a:clrScheme name="BIPAI slide Template 20071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PAI slide Template 20071010">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BIPAI slide Template 20071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PAI slide Template 20071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PAI slide Template 20071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PAI slide Template 20071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PAI slide Template 20071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PAI slide Template 20071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PAI slide Template 2007101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PAI slide Template 20071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PAI slide Template 20071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PAI slide Template 20071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PAI slide Template 20071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PAI slide Template 20071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Settings\mgferris\Local Settings\Temporary Internet Files\OLK25\BIPAI slide Template 20071010.pot</Template>
  <TotalTime>2496</TotalTime>
  <Words>2855</Words>
  <Application>Microsoft Office PowerPoint</Application>
  <PresentationFormat>On-screen Show (4:3)</PresentationFormat>
  <Paragraphs>523</Paragraphs>
  <Slides>80</Slides>
  <Notes>72</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BIPAI slide Template 20071010</vt:lpstr>
      <vt:lpstr>EMSC State Partnership: EMS and Hospital Survey Data </vt:lpstr>
      <vt:lpstr>Objectives</vt:lpstr>
      <vt:lpstr>Background:  EMSC Performance Measures</vt:lpstr>
      <vt:lpstr>Background:  EMSC Performance Measures</vt:lpstr>
      <vt:lpstr>Background:  EMSC Performance Measures</vt:lpstr>
      <vt:lpstr>Background:  EMSC Performance Measures</vt:lpstr>
      <vt:lpstr>Background: Survey</vt:lpstr>
      <vt:lpstr>Background:  Texas EMS Survey (‘07-’08)</vt:lpstr>
      <vt:lpstr>Background:  Texas EMS Survey (‘07-’08)</vt:lpstr>
      <vt:lpstr>Background:  Texas Hospital Survey (‘07-’08)</vt:lpstr>
      <vt:lpstr> EMS Agency and Hospital Surveys</vt:lpstr>
      <vt:lpstr>Methods: EMS Survey</vt:lpstr>
      <vt:lpstr>Methods: Hospital Survey</vt:lpstr>
      <vt:lpstr>Methods: Both Surveys Role of NEDARC</vt:lpstr>
      <vt:lpstr>Methods: Both Surveys Role of Texas EMSC State Partnership</vt:lpstr>
      <vt:lpstr>Methods: EMS Survey</vt:lpstr>
      <vt:lpstr>Methods: EMS Survey Supplemental Questions</vt:lpstr>
      <vt:lpstr>Methods: Hospital Survey</vt:lpstr>
      <vt:lpstr> EMS Agency and Hospital Surveys</vt:lpstr>
      <vt:lpstr>Results: EMS Survey</vt:lpstr>
      <vt:lpstr>Survey Respondents</vt:lpstr>
      <vt:lpstr>Highest Level of Certification of the EMS Agencies</vt:lpstr>
      <vt:lpstr>Transport from Scene to Hospital?*</vt:lpstr>
      <vt:lpstr> EMS Agency Survey: Medical Direction</vt:lpstr>
      <vt:lpstr>Attempt Contact with Online Medical Direction in Past Year for Pediatric Patient?*</vt:lpstr>
      <vt:lpstr>How Often was Online Medical Direction Available for Pediatric Patients?*</vt:lpstr>
      <vt:lpstr>Primary Source of Online Medical Direction*</vt:lpstr>
      <vt:lpstr>For Online Medical Direction, Is the Source a Children’s Hospital?* </vt:lpstr>
      <vt:lpstr>Desire for Online Medical Direction Through Base Station at Regional Children’s Hospital?*</vt:lpstr>
      <vt:lpstr> EMS Agency Survey: Medical Direction</vt:lpstr>
      <vt:lpstr>Written Protocols Available?*</vt:lpstr>
      <vt:lpstr>How Often Were Protocols Physically Available on Vehicle?*</vt:lpstr>
      <vt:lpstr>Would Your Agency Use EMSC-Created Evidence-Based Pediatric Protocols?*</vt:lpstr>
      <vt:lpstr> EMS Agency Survey: Equipment </vt:lpstr>
      <vt:lpstr> Outliers</vt:lpstr>
      <vt:lpstr> EMS Agency Survey: Equipment </vt:lpstr>
      <vt:lpstr>Suction Catheters</vt:lpstr>
      <vt:lpstr>Bulb Suction </vt:lpstr>
      <vt:lpstr>Nasal Cannula</vt:lpstr>
      <vt:lpstr>Non-Rebreather Mask</vt:lpstr>
      <vt:lpstr>Self-Expanding Bag Valve</vt:lpstr>
      <vt:lpstr>Mask for Bag-Valve</vt:lpstr>
      <vt:lpstr>Nasal Airway</vt:lpstr>
      <vt:lpstr>Oral Airway</vt:lpstr>
      <vt:lpstr>Pulse Oximeter</vt:lpstr>
      <vt:lpstr> EMS Agency Survey: Equipment </vt:lpstr>
      <vt:lpstr>Miller Laryngoscope Blades*</vt:lpstr>
      <vt:lpstr>Curved Laryngoscope Blades*</vt:lpstr>
      <vt:lpstr>Magill Forceps* </vt:lpstr>
      <vt:lpstr>End-tidal CO2 Detector* </vt:lpstr>
      <vt:lpstr>Un/Cuffed Endotracheal Tubes* </vt:lpstr>
      <vt:lpstr> EMS Agency Survey: Equipment </vt:lpstr>
      <vt:lpstr>Blood Pressure Cuff </vt:lpstr>
      <vt:lpstr>Automated External Defibrillator </vt:lpstr>
      <vt:lpstr>Defibrillator with Pads* </vt:lpstr>
      <vt:lpstr>Cardiac Pacing Pads/Cables* </vt:lpstr>
      <vt:lpstr> EMS Agency Survey: Equipment </vt:lpstr>
      <vt:lpstr>Thermal Blanket and Head Cover </vt:lpstr>
      <vt:lpstr>Rigid Cervical Collar </vt:lpstr>
      <vt:lpstr>Lower Extremity Traction Device </vt:lpstr>
      <vt:lpstr>Extremity Immobilization Device </vt:lpstr>
      <vt:lpstr> EMS Agency Survey: Equipment </vt:lpstr>
      <vt:lpstr>Obstetrical Kit</vt:lpstr>
      <vt:lpstr>Meconium Aspirator Adaptor* </vt:lpstr>
      <vt:lpstr> EMS Agency Survey: Equipment </vt:lpstr>
      <vt:lpstr>Length Based Tape</vt:lpstr>
      <vt:lpstr>Intravenous Catheter*</vt:lpstr>
      <vt:lpstr>Intraosseous Catheter* </vt:lpstr>
      <vt:lpstr>Syringes* </vt:lpstr>
      <vt:lpstr>All Equipment</vt:lpstr>
      <vt:lpstr>Most Common Reason For Not Carrying Recommended Equipment*</vt:lpstr>
      <vt:lpstr> “Other” Reasons for Not Carrying Equipment</vt:lpstr>
      <vt:lpstr> Hospital Survey</vt:lpstr>
      <vt:lpstr>Results: Hospital Survey</vt:lpstr>
      <vt:lpstr>Guidelines / Agreements</vt:lpstr>
      <vt:lpstr> SUMMARY: Medical Direction</vt:lpstr>
      <vt:lpstr> SUMMARY: Basic Airway Equipment</vt:lpstr>
      <vt:lpstr> SUMMARY: Advanced Airway Equipment</vt:lpstr>
      <vt:lpstr> SUMMARY: Equipment and Supplies</vt:lpstr>
      <vt:lpstr> SUMMARY: Equipment and Supplies</vt:lpstr>
    </vt:vector>
  </TitlesOfParts>
  <Company>Texas Children's Hospital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Services</dc:creator>
  <cp:lastModifiedBy>adgilchr</cp:lastModifiedBy>
  <cp:revision>268</cp:revision>
  <dcterms:created xsi:type="dcterms:W3CDTF">2007-10-15T19:22:20Z</dcterms:created>
  <dcterms:modified xsi:type="dcterms:W3CDTF">2011-03-16T15:16:44Z</dcterms:modified>
</cp:coreProperties>
</file>